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64" r:id="rId4"/>
  </p:sldMasterIdLst>
  <p:notesMasterIdLst>
    <p:notesMasterId r:id="rId75"/>
  </p:notesMasterIdLst>
  <p:handoutMasterIdLst>
    <p:handoutMasterId r:id="rId76"/>
  </p:handoutMasterIdLst>
  <p:sldIdLst>
    <p:sldId id="818" r:id="rId5"/>
    <p:sldId id="887" r:id="rId6"/>
    <p:sldId id="864" r:id="rId7"/>
    <p:sldId id="871" r:id="rId8"/>
    <p:sldId id="820" r:id="rId9"/>
    <p:sldId id="821" r:id="rId10"/>
    <p:sldId id="872" r:id="rId11"/>
    <p:sldId id="873" r:id="rId12"/>
    <p:sldId id="861" r:id="rId13"/>
    <p:sldId id="862" r:id="rId14"/>
    <p:sldId id="892" r:id="rId15"/>
    <p:sldId id="700" r:id="rId16"/>
    <p:sldId id="893" r:id="rId17"/>
    <p:sldId id="857" r:id="rId18"/>
    <p:sldId id="856" r:id="rId19"/>
    <p:sldId id="351" r:id="rId20"/>
    <p:sldId id="701" r:id="rId21"/>
    <p:sldId id="702" r:id="rId22"/>
    <p:sldId id="703" r:id="rId23"/>
    <p:sldId id="704" r:id="rId24"/>
    <p:sldId id="706" r:id="rId25"/>
    <p:sldId id="714" r:id="rId26"/>
    <p:sldId id="399" r:id="rId27"/>
    <p:sldId id="716" r:id="rId28"/>
    <p:sldId id="647" r:id="rId29"/>
    <p:sldId id="614" r:id="rId30"/>
    <p:sldId id="615" r:id="rId31"/>
    <p:sldId id="619" r:id="rId32"/>
    <p:sldId id="620" r:id="rId33"/>
    <p:sldId id="621" r:id="rId34"/>
    <p:sldId id="717" r:id="rId35"/>
    <p:sldId id="718" r:id="rId36"/>
    <p:sldId id="623" r:id="rId37"/>
    <p:sldId id="624" r:id="rId38"/>
    <p:sldId id="588" r:id="rId39"/>
    <p:sldId id="874" r:id="rId40"/>
    <p:sldId id="875" r:id="rId41"/>
    <p:sldId id="851" r:id="rId42"/>
    <p:sldId id="813" r:id="rId43"/>
    <p:sldId id="815" r:id="rId44"/>
    <p:sldId id="713" r:id="rId45"/>
    <p:sldId id="381" r:id="rId46"/>
    <p:sldId id="876" r:id="rId47"/>
    <p:sldId id="877" r:id="rId48"/>
    <p:sldId id="722" r:id="rId49"/>
    <p:sldId id="723" r:id="rId50"/>
    <p:sldId id="888" r:id="rId51"/>
    <p:sldId id="505" r:id="rId52"/>
    <p:sldId id="878" r:id="rId53"/>
    <p:sldId id="870" r:id="rId54"/>
    <p:sldId id="840" r:id="rId55"/>
    <p:sldId id="842" r:id="rId56"/>
    <p:sldId id="890" r:id="rId57"/>
    <p:sldId id="889" r:id="rId58"/>
    <p:sldId id="884" r:id="rId59"/>
    <p:sldId id="845" r:id="rId60"/>
    <p:sldId id="391" r:id="rId61"/>
    <p:sldId id="506" r:id="rId62"/>
    <p:sldId id="507" r:id="rId63"/>
    <p:sldId id="508" r:id="rId64"/>
    <p:sldId id="883" r:id="rId65"/>
    <p:sldId id="879" r:id="rId66"/>
    <p:sldId id="894" r:id="rId67"/>
    <p:sldId id="852" r:id="rId68"/>
    <p:sldId id="867" r:id="rId69"/>
    <p:sldId id="863" r:id="rId70"/>
    <p:sldId id="868" r:id="rId71"/>
    <p:sldId id="882" r:id="rId72"/>
    <p:sldId id="891" r:id="rId73"/>
    <p:sldId id="734" r:id="rId74"/>
  </p:sldIdLst>
  <p:sldSz cx="9144000" cy="5143500" type="screen16x9"/>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C083352-F6C2-4F5D-966D-096A8748CF6E}">
          <p14:sldIdLst>
            <p14:sldId id="818"/>
            <p14:sldId id="887"/>
            <p14:sldId id="864"/>
            <p14:sldId id="871"/>
          </p14:sldIdLst>
        </p14:section>
        <p14:section name="Entry requirements" id="{DEC304EF-5BD3-4983-BC7A-278AB29804CE}">
          <p14:sldIdLst>
            <p14:sldId id="820"/>
            <p14:sldId id="821"/>
            <p14:sldId id="872"/>
          </p14:sldIdLst>
        </p14:section>
        <p14:section name="English competence" id="{52075EC6-D249-485D-B013-DDC6FEE8FF2A}">
          <p14:sldIdLst>
            <p14:sldId id="873"/>
          </p14:sldIdLst>
        </p14:section>
        <p14:section name="English competence for VET students" id="{5CC19150-F5E3-4741-A7EC-1408449FCBAD}">
          <p14:sldIdLst>
            <p14:sldId id="861"/>
            <p14:sldId id="862"/>
            <p14:sldId id="892"/>
          </p14:sldIdLst>
        </p14:section>
        <p14:section name="IB" id="{7AC6EB2B-5D22-4B82-8A18-488C7B42B9C8}">
          <p14:sldIdLst>
            <p14:sldId id="700"/>
            <p14:sldId id="893"/>
            <p14:sldId id="857"/>
          </p14:sldIdLst>
        </p14:section>
        <p14:section name="What is the ATAR" id="{112E8879-B302-43E2-9AC0-D4D61C2D440E}">
          <p14:sldIdLst>
            <p14:sldId id="856"/>
            <p14:sldId id="351"/>
            <p14:sldId id="701"/>
            <p14:sldId id="702"/>
            <p14:sldId id="703"/>
            <p14:sldId id="704"/>
            <p14:sldId id="706"/>
          </p14:sldIdLst>
        </p14:section>
        <p14:section name="Marks adjustment processes" id="{871B50B8-7852-4019-8B5E-F1118C8D9FF9}">
          <p14:sldIdLst>
            <p14:sldId id="714"/>
            <p14:sldId id="399"/>
            <p14:sldId id="716"/>
            <p14:sldId id="647"/>
          </p14:sldIdLst>
        </p14:section>
        <p14:section name="Detailed Marks Adjustment" id="{A4AB7582-30AE-4FC3-BC49-0B50C3F25351}">
          <p14:sldIdLst>
            <p14:sldId id="614"/>
            <p14:sldId id="615"/>
            <p14:sldId id="619"/>
            <p14:sldId id="620"/>
            <p14:sldId id="621"/>
            <p14:sldId id="717"/>
            <p14:sldId id="718"/>
            <p14:sldId id="623"/>
            <p14:sldId id="624"/>
            <p14:sldId id="588"/>
          </p14:sldIdLst>
        </p14:section>
        <p14:section name="Calculating the ATAR" id="{CC78C373-A7E9-41BE-9B2C-5DA5DD2C7826}">
          <p14:sldIdLst>
            <p14:sldId id="874"/>
            <p14:sldId id="875"/>
            <p14:sldId id="851"/>
            <p14:sldId id="813"/>
            <p14:sldId id="815"/>
            <p14:sldId id="713"/>
          </p14:sldIdLst>
        </p14:section>
        <p14:section name="Adjustments" id="{E6846554-928A-4288-9C93-1AA2476EFE36}">
          <p14:sldIdLst>
            <p14:sldId id="381"/>
            <p14:sldId id="876"/>
          </p14:sldIdLst>
        </p14:section>
        <p14:section name="Application process" id="{CF258AF2-E865-4E75-8C1D-EE571D65B672}">
          <p14:sldIdLst>
            <p14:sldId id="877"/>
            <p14:sldId id="722"/>
            <p14:sldId id="723"/>
            <p14:sldId id="888"/>
            <p14:sldId id="505"/>
            <p14:sldId id="878"/>
            <p14:sldId id="870"/>
            <p14:sldId id="840"/>
          </p14:sldIdLst>
        </p14:section>
        <p14:section name="Choosing your preferences" id="{FC57315D-6885-4BEA-88F5-AC4307DE38CF}">
          <p14:sldIdLst>
            <p14:sldId id="842"/>
            <p14:sldId id="890"/>
            <p14:sldId id="889"/>
            <p14:sldId id="884"/>
            <p14:sldId id="845"/>
          </p14:sldIdLst>
        </p14:section>
        <p14:section name="Results" id="{313DFEDE-325D-45E0-9F64-3C0B83F43236}">
          <p14:sldIdLst>
            <p14:sldId id="391"/>
            <p14:sldId id="506"/>
            <p14:sldId id="507"/>
            <p14:sldId id="508"/>
          </p14:sldIdLst>
        </p14:section>
        <p14:section name="Offers" id="{6505EA7E-2623-4A97-81D8-51A2A01E73FC}">
          <p14:sldIdLst>
            <p14:sldId id="883"/>
            <p14:sldId id="879"/>
            <p14:sldId id="894"/>
            <p14:sldId id="852"/>
            <p14:sldId id="867"/>
          </p14:sldIdLst>
        </p14:section>
        <p14:section name="Alternative Pathways" id="{84FDFD97-3DE5-4726-9833-8B52E3F305E6}">
          <p14:sldIdLst>
            <p14:sldId id="863"/>
          </p14:sldIdLst>
        </p14:section>
        <p14:section name="Deferral" id="{3D4D1972-BD5D-4DDF-B42C-0DB6B810656D}">
          <p14:sldIdLst>
            <p14:sldId id="868"/>
          </p14:sldIdLst>
        </p14:section>
        <p14:section name="More information" id="{667C487A-674D-41D4-B121-33565C131E7C}">
          <p14:sldIdLst>
            <p14:sldId id="882"/>
            <p14:sldId id="891"/>
            <p14:sldId id="73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89E"/>
    <a:srgbClr val="0070C0"/>
    <a:srgbClr val="D20201"/>
    <a:srgbClr val="CC0102"/>
    <a:srgbClr val="B5B4BC"/>
    <a:srgbClr val="4ABACC"/>
    <a:srgbClr val="08A79D"/>
    <a:srgbClr val="FDBA34"/>
    <a:srgbClr val="8363A7"/>
    <a:srgbClr val="7AB1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F7CF"/>
          </a:solidFill>
        </a:fill>
      </a:tcStyle>
    </a:wholeTbl>
    <a:band2H>
      <a:tcTxStyle/>
      <a:tcStyle>
        <a:tcBdr/>
        <a:fill>
          <a:solidFill>
            <a:srgbClr val="F0FB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2EB"/>
          </a:solidFill>
        </a:fill>
      </a:tcStyle>
    </a:wholeTbl>
    <a:band2H>
      <a:tcTxStyle/>
      <a:tcStyle>
        <a:tcBdr/>
        <a:fill>
          <a:solidFill>
            <a:srgbClr val="E8EAF5"/>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ACDCB"/>
          </a:solidFill>
        </a:fill>
      </a:tcStyle>
    </a:wholeTbl>
    <a:band2H>
      <a:tcTxStyle/>
      <a:tcStyle>
        <a:tcBdr/>
        <a:fill>
          <a:solidFill>
            <a:srgbClr val="FCE8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60273" autoAdjust="0"/>
  </p:normalViewPr>
  <p:slideViewPr>
    <p:cSldViewPr>
      <p:cViewPr varScale="1">
        <p:scale>
          <a:sx n="72" d="100"/>
          <a:sy n="72" d="100"/>
        </p:scale>
        <p:origin x="1122" y="66"/>
      </p:cViewPr>
      <p:guideLst>
        <p:guide orient="horz" pos="1620"/>
        <p:guide pos="2880"/>
      </p:guideLst>
    </p:cSldViewPr>
  </p:slideViewPr>
  <p:outlineViewPr>
    <p:cViewPr>
      <p:scale>
        <a:sx n="33" d="100"/>
        <a:sy n="33" d="100"/>
      </p:scale>
      <p:origin x="0" y="-9126"/>
    </p:cViewPr>
  </p:outlineViewPr>
  <p:notesTextViewPr>
    <p:cViewPr>
      <p:scale>
        <a:sx n="1" d="1"/>
        <a:sy n="1" d="1"/>
      </p:scale>
      <p:origin x="0" y="0"/>
    </p:cViewPr>
  </p:notesTextViewPr>
  <p:sorterViewPr>
    <p:cViewPr>
      <p:scale>
        <a:sx n="200" d="100"/>
        <a:sy n="200" d="100"/>
      </p:scale>
      <p:origin x="0" y="-11742"/>
    </p:cViewPr>
  </p:sorterViewPr>
  <p:notesViewPr>
    <p:cSldViewPr>
      <p:cViewPr varScale="1">
        <p:scale>
          <a:sx n="87" d="100"/>
          <a:sy n="87" d="100"/>
        </p:scale>
        <p:origin x="378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_rels/data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ata6.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diagrams/_rels/data7.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2C399-ED4E-40CC-B55A-46FBC68500A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4B84C4E1-788E-418C-8312-853B9C3D6CB0}">
      <dgm:prSet/>
      <dgm:spPr/>
      <dgm:t>
        <a:bodyPr/>
        <a:lstStyle/>
        <a:p>
          <a:r>
            <a:rPr lang="en-AU" i="0" baseline="0">
              <a:latin typeface="Arial" panose="020B0604020202020204" pitchFamily="34" charset="0"/>
              <a:cs typeface="Arial" panose="020B0604020202020204" pitchFamily="34" charset="0"/>
            </a:rPr>
            <a:t>Courses database</a:t>
          </a:r>
          <a:endParaRPr lang="en-US">
            <a:latin typeface="Arial" panose="020B0604020202020204" pitchFamily="34" charset="0"/>
            <a:cs typeface="Arial" panose="020B0604020202020204" pitchFamily="34" charset="0"/>
          </a:endParaRPr>
        </a:p>
      </dgm:t>
    </dgm:pt>
    <dgm:pt modelId="{EA2F4F27-E773-41E5-A5E8-FDA677E7140B}" type="parTrans" cxnId="{12F6DE5D-CCFB-48EE-9264-C9AFB9FBC5F0}">
      <dgm:prSet/>
      <dgm:spPr/>
      <dgm:t>
        <a:bodyPr/>
        <a:lstStyle/>
        <a:p>
          <a:endParaRPr lang="en-US">
            <a:latin typeface="Arial" panose="020B0604020202020204" pitchFamily="34" charset="0"/>
            <a:cs typeface="Arial" panose="020B0604020202020204" pitchFamily="34" charset="0"/>
          </a:endParaRPr>
        </a:p>
      </dgm:t>
    </dgm:pt>
    <dgm:pt modelId="{E8FB7CEF-8051-4282-B623-DFFCF2B18BE7}" type="sibTrans" cxnId="{12F6DE5D-CCFB-48EE-9264-C9AFB9FBC5F0}">
      <dgm:prSet/>
      <dgm:spPr/>
      <dgm:t>
        <a:bodyPr/>
        <a:lstStyle/>
        <a:p>
          <a:endParaRPr lang="en-US">
            <a:latin typeface="Arial" panose="020B0604020202020204" pitchFamily="34" charset="0"/>
            <a:cs typeface="Arial" panose="020B0604020202020204" pitchFamily="34" charset="0"/>
          </a:endParaRPr>
        </a:p>
      </dgm:t>
    </dgm:pt>
    <dgm:pt modelId="{E389592C-DC2F-4984-9510-07F41D8F80A8}">
      <dgm:prSet/>
      <dgm:spPr/>
      <dgm:t>
        <a:bodyPr/>
        <a:lstStyle/>
        <a:p>
          <a:r>
            <a:rPr lang="en-AU" dirty="0">
              <a:latin typeface="Arial" panose="020B0604020202020204" pitchFamily="34" charset="0"/>
              <a:cs typeface="Arial" panose="020B0604020202020204" pitchFamily="34" charset="0"/>
            </a:rPr>
            <a:t>Uni application</a:t>
          </a:r>
          <a:endParaRPr lang="en-US" dirty="0">
            <a:latin typeface="Arial" panose="020B0604020202020204" pitchFamily="34" charset="0"/>
            <a:cs typeface="Arial" panose="020B0604020202020204" pitchFamily="34" charset="0"/>
          </a:endParaRPr>
        </a:p>
      </dgm:t>
    </dgm:pt>
    <dgm:pt modelId="{ECEC2905-6FE7-45EB-B684-05156D31F835}" type="parTrans" cxnId="{47B8491E-EF5D-49B6-A24D-5F4322C5A338}">
      <dgm:prSet/>
      <dgm:spPr/>
      <dgm:t>
        <a:bodyPr/>
        <a:lstStyle/>
        <a:p>
          <a:endParaRPr lang="en-US">
            <a:latin typeface="Arial" panose="020B0604020202020204" pitchFamily="34" charset="0"/>
            <a:cs typeface="Arial" panose="020B0604020202020204" pitchFamily="34" charset="0"/>
          </a:endParaRPr>
        </a:p>
      </dgm:t>
    </dgm:pt>
    <dgm:pt modelId="{FEEFE57D-68DB-432E-828D-E72316725380}" type="sibTrans" cxnId="{47B8491E-EF5D-49B6-A24D-5F4322C5A338}">
      <dgm:prSet/>
      <dgm:spPr/>
      <dgm:t>
        <a:bodyPr/>
        <a:lstStyle/>
        <a:p>
          <a:endParaRPr lang="en-US">
            <a:latin typeface="Arial" panose="020B0604020202020204" pitchFamily="34" charset="0"/>
            <a:cs typeface="Arial" panose="020B0604020202020204" pitchFamily="34" charset="0"/>
          </a:endParaRPr>
        </a:p>
      </dgm:t>
    </dgm:pt>
    <dgm:pt modelId="{7D3385CD-508C-4162-AE75-E73F564CF82D}">
      <dgm:prSet/>
      <dgm:spPr/>
      <dgm:t>
        <a:bodyPr/>
        <a:lstStyle/>
        <a:p>
          <a:r>
            <a:rPr lang="en-AU" i="0" baseline="0" dirty="0">
              <a:latin typeface="Arial" panose="020B0604020202020204" pitchFamily="34" charset="0"/>
              <a:cs typeface="Arial" panose="020B0604020202020204" pitchFamily="34" charset="0"/>
            </a:rPr>
            <a:t>ATAR</a:t>
          </a:r>
          <a:endParaRPr lang="en-US" dirty="0">
            <a:latin typeface="Arial" panose="020B0604020202020204" pitchFamily="34" charset="0"/>
            <a:cs typeface="Arial" panose="020B0604020202020204" pitchFamily="34" charset="0"/>
          </a:endParaRPr>
        </a:p>
      </dgm:t>
    </dgm:pt>
    <dgm:pt modelId="{1EF939A5-B658-464C-AF68-24A7F4026B10}" type="parTrans" cxnId="{682D52BD-7388-4868-A156-4851B3D94BDB}">
      <dgm:prSet/>
      <dgm:spPr/>
      <dgm:t>
        <a:bodyPr/>
        <a:lstStyle/>
        <a:p>
          <a:endParaRPr lang="en-US">
            <a:latin typeface="Arial" panose="020B0604020202020204" pitchFamily="34" charset="0"/>
            <a:cs typeface="Arial" panose="020B0604020202020204" pitchFamily="34" charset="0"/>
          </a:endParaRPr>
        </a:p>
      </dgm:t>
    </dgm:pt>
    <dgm:pt modelId="{01753765-94B1-453F-837E-75F3AC1093B2}" type="sibTrans" cxnId="{682D52BD-7388-4868-A156-4851B3D94BDB}">
      <dgm:prSet/>
      <dgm:spPr/>
      <dgm:t>
        <a:bodyPr/>
        <a:lstStyle/>
        <a:p>
          <a:endParaRPr lang="en-US">
            <a:latin typeface="Arial" panose="020B0604020202020204" pitchFamily="34" charset="0"/>
            <a:cs typeface="Arial" panose="020B0604020202020204" pitchFamily="34" charset="0"/>
          </a:endParaRPr>
        </a:p>
      </dgm:t>
    </dgm:pt>
    <dgm:pt modelId="{1A1B91D7-3983-4357-B156-05B81B7E6E8E}">
      <dgm:prSet custT="1"/>
      <dgm:spPr/>
      <dgm:t>
        <a:bodyPr/>
        <a:lstStyle/>
        <a:p>
          <a:r>
            <a:rPr lang="en-AU" sz="2000" dirty="0">
              <a:latin typeface="Arial" panose="020B0604020202020204" pitchFamily="34" charset="0"/>
              <a:cs typeface="Arial" panose="020B0604020202020204" pitchFamily="34" charset="0"/>
            </a:rPr>
            <a:t>Offers</a:t>
          </a:r>
          <a:endParaRPr lang="en-US" sz="1100" dirty="0">
            <a:latin typeface="Arial" panose="020B0604020202020204" pitchFamily="34" charset="0"/>
            <a:cs typeface="Arial" panose="020B0604020202020204" pitchFamily="34" charset="0"/>
          </a:endParaRPr>
        </a:p>
      </dgm:t>
    </dgm:pt>
    <dgm:pt modelId="{78D26D64-4AE6-4AB9-B55E-791998C907EB}" type="parTrans" cxnId="{023D1EF9-76C5-4637-AAA3-9328221611A9}">
      <dgm:prSet/>
      <dgm:spPr/>
      <dgm:t>
        <a:bodyPr/>
        <a:lstStyle/>
        <a:p>
          <a:endParaRPr lang="en-US">
            <a:latin typeface="Arial" panose="020B0604020202020204" pitchFamily="34" charset="0"/>
            <a:cs typeface="Arial" panose="020B0604020202020204" pitchFamily="34" charset="0"/>
          </a:endParaRPr>
        </a:p>
      </dgm:t>
    </dgm:pt>
    <dgm:pt modelId="{A6EAB12D-4FC9-4280-9643-6DC1FA66899D}" type="sibTrans" cxnId="{023D1EF9-76C5-4637-AAA3-9328221611A9}">
      <dgm:prSet/>
      <dgm:spPr/>
      <dgm:t>
        <a:bodyPr/>
        <a:lstStyle/>
        <a:p>
          <a:endParaRPr lang="en-US">
            <a:latin typeface="Arial" panose="020B0604020202020204" pitchFamily="34" charset="0"/>
            <a:cs typeface="Arial" panose="020B0604020202020204" pitchFamily="34" charset="0"/>
          </a:endParaRPr>
        </a:p>
      </dgm:t>
    </dgm:pt>
    <dgm:pt modelId="{3DE751F7-FBB6-4869-AB9B-FE6F8C36E757}">
      <dgm:prSet/>
      <dgm:spPr/>
      <dgm:t>
        <a:bodyPr/>
        <a:lstStyle/>
        <a:p>
          <a:r>
            <a:rPr lang="en-AU">
              <a:latin typeface="Arial" panose="020B0604020202020204" pitchFamily="34" charset="0"/>
              <a:cs typeface="Arial" panose="020B0604020202020204" pitchFamily="34" charset="0"/>
            </a:rPr>
            <a:t>Information</a:t>
          </a:r>
          <a:endParaRPr lang="en-US">
            <a:latin typeface="Arial" panose="020B0604020202020204" pitchFamily="34" charset="0"/>
            <a:cs typeface="Arial" panose="020B0604020202020204" pitchFamily="34" charset="0"/>
          </a:endParaRPr>
        </a:p>
      </dgm:t>
    </dgm:pt>
    <dgm:pt modelId="{210504B4-1645-45F1-A095-E627B24B2B6E}" type="parTrans" cxnId="{96694992-1D6B-4AF1-8BDF-DC7E6EDD6CA8}">
      <dgm:prSet/>
      <dgm:spPr/>
      <dgm:t>
        <a:bodyPr/>
        <a:lstStyle/>
        <a:p>
          <a:endParaRPr lang="en-US">
            <a:latin typeface="Arial" panose="020B0604020202020204" pitchFamily="34" charset="0"/>
            <a:cs typeface="Arial" panose="020B0604020202020204" pitchFamily="34" charset="0"/>
          </a:endParaRPr>
        </a:p>
      </dgm:t>
    </dgm:pt>
    <dgm:pt modelId="{BAD25AF9-C95A-4EBC-9922-A8DD036FAA7D}" type="sibTrans" cxnId="{96694992-1D6B-4AF1-8BDF-DC7E6EDD6CA8}">
      <dgm:prSet/>
      <dgm:spPr/>
      <dgm:t>
        <a:bodyPr/>
        <a:lstStyle/>
        <a:p>
          <a:endParaRPr lang="en-US">
            <a:latin typeface="Arial" panose="020B0604020202020204" pitchFamily="34" charset="0"/>
            <a:cs typeface="Arial" panose="020B0604020202020204" pitchFamily="34" charset="0"/>
          </a:endParaRPr>
        </a:p>
      </dgm:t>
    </dgm:pt>
    <dgm:pt modelId="{BDA8AE22-0B4A-4083-A8E5-BE1DA5984B98}">
      <dgm:prSet/>
      <dgm:spPr/>
      <dgm:t>
        <a:bodyPr/>
        <a:lstStyle/>
        <a:p>
          <a:r>
            <a:rPr lang="en-AU" i="0" baseline="0" dirty="0">
              <a:latin typeface="Arial" panose="020B0604020202020204" pitchFamily="34" charset="0"/>
              <a:cs typeface="Arial" panose="020B0604020202020204" pitchFamily="34" charset="0"/>
            </a:rPr>
            <a:t>Links</a:t>
          </a:r>
          <a:endParaRPr lang="en-US" dirty="0">
            <a:latin typeface="Arial" panose="020B0604020202020204" pitchFamily="34" charset="0"/>
            <a:cs typeface="Arial" panose="020B0604020202020204" pitchFamily="34" charset="0"/>
          </a:endParaRPr>
        </a:p>
      </dgm:t>
    </dgm:pt>
    <dgm:pt modelId="{095F050E-4B07-4EE8-A139-4AB7EF3D3322}" type="parTrans" cxnId="{8363E0F7-F55F-44E0-A72E-BC32A5838946}">
      <dgm:prSet/>
      <dgm:spPr/>
      <dgm:t>
        <a:bodyPr/>
        <a:lstStyle/>
        <a:p>
          <a:endParaRPr lang="en-US">
            <a:latin typeface="Arial" panose="020B0604020202020204" pitchFamily="34" charset="0"/>
            <a:cs typeface="Arial" panose="020B0604020202020204" pitchFamily="34" charset="0"/>
          </a:endParaRPr>
        </a:p>
      </dgm:t>
    </dgm:pt>
    <dgm:pt modelId="{CB796113-CB08-4E9F-B12E-9439B1959B14}" type="sibTrans" cxnId="{8363E0F7-F55F-44E0-A72E-BC32A5838946}">
      <dgm:prSet/>
      <dgm:spPr/>
      <dgm:t>
        <a:bodyPr/>
        <a:lstStyle/>
        <a:p>
          <a:endParaRPr lang="en-US">
            <a:latin typeface="Arial" panose="020B0604020202020204" pitchFamily="34" charset="0"/>
            <a:cs typeface="Arial" panose="020B0604020202020204" pitchFamily="34" charset="0"/>
          </a:endParaRPr>
        </a:p>
      </dgm:t>
    </dgm:pt>
    <dgm:pt modelId="{6533AD77-026A-4519-80A7-D088E299C20A}" type="pres">
      <dgm:prSet presAssocID="{FDC2C399-ED4E-40CC-B55A-46FBC68500A6}" presName="diagram" presStyleCnt="0">
        <dgm:presLayoutVars>
          <dgm:dir/>
          <dgm:resizeHandles val="exact"/>
        </dgm:presLayoutVars>
      </dgm:prSet>
      <dgm:spPr/>
    </dgm:pt>
    <dgm:pt modelId="{95002962-4F95-4CE6-A088-6BF417027B2E}" type="pres">
      <dgm:prSet presAssocID="{4B84C4E1-788E-418C-8312-853B9C3D6CB0}" presName="node" presStyleLbl="node1" presStyleIdx="0" presStyleCnt="6">
        <dgm:presLayoutVars>
          <dgm:bulletEnabled val="1"/>
        </dgm:presLayoutVars>
      </dgm:prSet>
      <dgm:spPr/>
    </dgm:pt>
    <dgm:pt modelId="{3FBDEC35-A7AE-4CFA-90B2-5A55FFF16507}" type="pres">
      <dgm:prSet presAssocID="{E8FB7CEF-8051-4282-B623-DFFCF2B18BE7}" presName="sibTrans" presStyleCnt="0"/>
      <dgm:spPr/>
    </dgm:pt>
    <dgm:pt modelId="{D9C03EC8-7374-47E5-8045-82CCF325358C}" type="pres">
      <dgm:prSet presAssocID="{E389592C-DC2F-4984-9510-07F41D8F80A8}" presName="node" presStyleLbl="node1" presStyleIdx="1" presStyleCnt="6">
        <dgm:presLayoutVars>
          <dgm:bulletEnabled val="1"/>
        </dgm:presLayoutVars>
      </dgm:prSet>
      <dgm:spPr/>
    </dgm:pt>
    <dgm:pt modelId="{571A95D6-AA85-4DB4-A047-743D49199B98}" type="pres">
      <dgm:prSet presAssocID="{FEEFE57D-68DB-432E-828D-E72316725380}" presName="sibTrans" presStyleCnt="0"/>
      <dgm:spPr/>
    </dgm:pt>
    <dgm:pt modelId="{99BC034A-F4B4-4042-A5E0-5E2135E35A62}" type="pres">
      <dgm:prSet presAssocID="{7D3385CD-508C-4162-AE75-E73F564CF82D}" presName="node" presStyleLbl="node1" presStyleIdx="2" presStyleCnt="6">
        <dgm:presLayoutVars>
          <dgm:bulletEnabled val="1"/>
        </dgm:presLayoutVars>
      </dgm:prSet>
      <dgm:spPr/>
    </dgm:pt>
    <dgm:pt modelId="{72460D87-2BFF-44A6-9A31-EF0824107DD1}" type="pres">
      <dgm:prSet presAssocID="{01753765-94B1-453F-837E-75F3AC1093B2}" presName="sibTrans" presStyleCnt="0"/>
      <dgm:spPr/>
    </dgm:pt>
    <dgm:pt modelId="{7A013697-504E-4741-A001-43C6705CB58D}" type="pres">
      <dgm:prSet presAssocID="{1A1B91D7-3983-4357-B156-05B81B7E6E8E}" presName="node" presStyleLbl="node1" presStyleIdx="3" presStyleCnt="6">
        <dgm:presLayoutVars>
          <dgm:bulletEnabled val="1"/>
        </dgm:presLayoutVars>
      </dgm:prSet>
      <dgm:spPr/>
    </dgm:pt>
    <dgm:pt modelId="{40DC4F62-602E-4F8D-AFD4-95B619BC5A92}" type="pres">
      <dgm:prSet presAssocID="{A6EAB12D-4FC9-4280-9643-6DC1FA66899D}" presName="sibTrans" presStyleCnt="0"/>
      <dgm:spPr/>
    </dgm:pt>
    <dgm:pt modelId="{A950C0A3-2184-4FDE-9ED6-9797B7FDF823}" type="pres">
      <dgm:prSet presAssocID="{3DE751F7-FBB6-4869-AB9B-FE6F8C36E757}" presName="node" presStyleLbl="node1" presStyleIdx="4" presStyleCnt="6">
        <dgm:presLayoutVars>
          <dgm:bulletEnabled val="1"/>
        </dgm:presLayoutVars>
      </dgm:prSet>
      <dgm:spPr/>
    </dgm:pt>
    <dgm:pt modelId="{D47A675A-2429-48B7-8A72-FF7AF662DE08}" type="pres">
      <dgm:prSet presAssocID="{BAD25AF9-C95A-4EBC-9922-A8DD036FAA7D}" presName="sibTrans" presStyleCnt="0"/>
      <dgm:spPr/>
    </dgm:pt>
    <dgm:pt modelId="{28BB2B34-0675-4E41-AED4-C6B24A56524E}" type="pres">
      <dgm:prSet presAssocID="{BDA8AE22-0B4A-4083-A8E5-BE1DA5984B98}" presName="node" presStyleLbl="node1" presStyleIdx="5" presStyleCnt="6">
        <dgm:presLayoutVars>
          <dgm:bulletEnabled val="1"/>
        </dgm:presLayoutVars>
      </dgm:prSet>
      <dgm:spPr/>
    </dgm:pt>
  </dgm:ptLst>
  <dgm:cxnLst>
    <dgm:cxn modelId="{47B8491E-EF5D-49B6-A24D-5F4322C5A338}" srcId="{FDC2C399-ED4E-40CC-B55A-46FBC68500A6}" destId="{E389592C-DC2F-4984-9510-07F41D8F80A8}" srcOrd="1" destOrd="0" parTransId="{ECEC2905-6FE7-45EB-B684-05156D31F835}" sibTransId="{FEEFE57D-68DB-432E-828D-E72316725380}"/>
    <dgm:cxn modelId="{BFC0C72A-0332-4551-994E-A768961CEF38}" type="presOf" srcId="{1A1B91D7-3983-4357-B156-05B81B7E6E8E}" destId="{7A013697-504E-4741-A001-43C6705CB58D}" srcOrd="0" destOrd="0" presId="urn:microsoft.com/office/officeart/2005/8/layout/default"/>
    <dgm:cxn modelId="{12F6DE5D-CCFB-48EE-9264-C9AFB9FBC5F0}" srcId="{FDC2C399-ED4E-40CC-B55A-46FBC68500A6}" destId="{4B84C4E1-788E-418C-8312-853B9C3D6CB0}" srcOrd="0" destOrd="0" parTransId="{EA2F4F27-E773-41E5-A5E8-FDA677E7140B}" sibTransId="{E8FB7CEF-8051-4282-B623-DFFCF2B18BE7}"/>
    <dgm:cxn modelId="{BB0ADE87-43BD-4E0E-8EA6-8AC86B653FA6}" type="presOf" srcId="{E389592C-DC2F-4984-9510-07F41D8F80A8}" destId="{D9C03EC8-7374-47E5-8045-82CCF325358C}" srcOrd="0" destOrd="0" presId="urn:microsoft.com/office/officeart/2005/8/layout/default"/>
    <dgm:cxn modelId="{96694992-1D6B-4AF1-8BDF-DC7E6EDD6CA8}" srcId="{FDC2C399-ED4E-40CC-B55A-46FBC68500A6}" destId="{3DE751F7-FBB6-4869-AB9B-FE6F8C36E757}" srcOrd="4" destOrd="0" parTransId="{210504B4-1645-45F1-A095-E627B24B2B6E}" sibTransId="{BAD25AF9-C95A-4EBC-9922-A8DD036FAA7D}"/>
    <dgm:cxn modelId="{274BE69D-1713-4295-8AA4-88F30A8037B2}" type="presOf" srcId="{4B84C4E1-788E-418C-8312-853B9C3D6CB0}" destId="{95002962-4F95-4CE6-A088-6BF417027B2E}" srcOrd="0" destOrd="0" presId="urn:microsoft.com/office/officeart/2005/8/layout/default"/>
    <dgm:cxn modelId="{338C81A0-E31D-4BB6-8CC7-0C699652CA67}" type="presOf" srcId="{BDA8AE22-0B4A-4083-A8E5-BE1DA5984B98}" destId="{28BB2B34-0675-4E41-AED4-C6B24A56524E}" srcOrd="0" destOrd="0" presId="urn:microsoft.com/office/officeart/2005/8/layout/default"/>
    <dgm:cxn modelId="{4AC410B7-D606-40E2-9563-58CDFEDD7CBF}" type="presOf" srcId="{FDC2C399-ED4E-40CC-B55A-46FBC68500A6}" destId="{6533AD77-026A-4519-80A7-D088E299C20A}" srcOrd="0" destOrd="0" presId="urn:microsoft.com/office/officeart/2005/8/layout/default"/>
    <dgm:cxn modelId="{682D52BD-7388-4868-A156-4851B3D94BDB}" srcId="{FDC2C399-ED4E-40CC-B55A-46FBC68500A6}" destId="{7D3385CD-508C-4162-AE75-E73F564CF82D}" srcOrd="2" destOrd="0" parTransId="{1EF939A5-B658-464C-AF68-24A7F4026B10}" sibTransId="{01753765-94B1-453F-837E-75F3AC1093B2}"/>
    <dgm:cxn modelId="{870ACEC4-EF10-4C53-BF12-8DE299086FD2}" type="presOf" srcId="{3DE751F7-FBB6-4869-AB9B-FE6F8C36E757}" destId="{A950C0A3-2184-4FDE-9ED6-9797B7FDF823}" srcOrd="0" destOrd="0" presId="urn:microsoft.com/office/officeart/2005/8/layout/default"/>
    <dgm:cxn modelId="{A3E04AC8-FE4E-4A8B-970D-9A3FCBF377B2}" type="presOf" srcId="{7D3385CD-508C-4162-AE75-E73F564CF82D}" destId="{99BC034A-F4B4-4042-A5E0-5E2135E35A62}" srcOrd="0" destOrd="0" presId="urn:microsoft.com/office/officeart/2005/8/layout/default"/>
    <dgm:cxn modelId="{8363E0F7-F55F-44E0-A72E-BC32A5838946}" srcId="{FDC2C399-ED4E-40CC-B55A-46FBC68500A6}" destId="{BDA8AE22-0B4A-4083-A8E5-BE1DA5984B98}" srcOrd="5" destOrd="0" parTransId="{095F050E-4B07-4EE8-A139-4AB7EF3D3322}" sibTransId="{CB796113-CB08-4E9F-B12E-9439B1959B14}"/>
    <dgm:cxn modelId="{023D1EF9-76C5-4637-AAA3-9328221611A9}" srcId="{FDC2C399-ED4E-40CC-B55A-46FBC68500A6}" destId="{1A1B91D7-3983-4357-B156-05B81B7E6E8E}" srcOrd="3" destOrd="0" parTransId="{78D26D64-4AE6-4AB9-B55E-791998C907EB}" sibTransId="{A6EAB12D-4FC9-4280-9643-6DC1FA66899D}"/>
    <dgm:cxn modelId="{B09AB58C-44C8-45B1-877C-0DAA0F495EB8}" type="presParOf" srcId="{6533AD77-026A-4519-80A7-D088E299C20A}" destId="{95002962-4F95-4CE6-A088-6BF417027B2E}" srcOrd="0" destOrd="0" presId="urn:microsoft.com/office/officeart/2005/8/layout/default"/>
    <dgm:cxn modelId="{93C010BB-6F57-4C5A-A680-F6A6CF844DE6}" type="presParOf" srcId="{6533AD77-026A-4519-80A7-D088E299C20A}" destId="{3FBDEC35-A7AE-4CFA-90B2-5A55FFF16507}" srcOrd="1" destOrd="0" presId="urn:microsoft.com/office/officeart/2005/8/layout/default"/>
    <dgm:cxn modelId="{ED9E5E56-95E9-4E2E-AD69-02BCDFD14CC2}" type="presParOf" srcId="{6533AD77-026A-4519-80A7-D088E299C20A}" destId="{D9C03EC8-7374-47E5-8045-82CCF325358C}" srcOrd="2" destOrd="0" presId="urn:microsoft.com/office/officeart/2005/8/layout/default"/>
    <dgm:cxn modelId="{591F0234-80D1-40CE-9F4B-FA3E6FDB6803}" type="presParOf" srcId="{6533AD77-026A-4519-80A7-D088E299C20A}" destId="{571A95D6-AA85-4DB4-A047-743D49199B98}" srcOrd="3" destOrd="0" presId="urn:microsoft.com/office/officeart/2005/8/layout/default"/>
    <dgm:cxn modelId="{E3AFE97D-113D-41D5-AF6D-E1BBB6097306}" type="presParOf" srcId="{6533AD77-026A-4519-80A7-D088E299C20A}" destId="{99BC034A-F4B4-4042-A5E0-5E2135E35A62}" srcOrd="4" destOrd="0" presId="urn:microsoft.com/office/officeart/2005/8/layout/default"/>
    <dgm:cxn modelId="{4E5DE1C0-6ADF-4D92-B543-04EBCAC45D8E}" type="presParOf" srcId="{6533AD77-026A-4519-80A7-D088E299C20A}" destId="{72460D87-2BFF-44A6-9A31-EF0824107DD1}" srcOrd="5" destOrd="0" presId="urn:microsoft.com/office/officeart/2005/8/layout/default"/>
    <dgm:cxn modelId="{1421D1F0-DB13-497C-9832-302950004DDE}" type="presParOf" srcId="{6533AD77-026A-4519-80A7-D088E299C20A}" destId="{7A013697-504E-4741-A001-43C6705CB58D}" srcOrd="6" destOrd="0" presId="urn:microsoft.com/office/officeart/2005/8/layout/default"/>
    <dgm:cxn modelId="{03B6DBB5-857A-4153-A1B1-A08AB2F62EF7}" type="presParOf" srcId="{6533AD77-026A-4519-80A7-D088E299C20A}" destId="{40DC4F62-602E-4F8D-AFD4-95B619BC5A92}" srcOrd="7" destOrd="0" presId="urn:microsoft.com/office/officeart/2005/8/layout/default"/>
    <dgm:cxn modelId="{49247A90-6E75-4A9A-A696-6268C3A2B95A}" type="presParOf" srcId="{6533AD77-026A-4519-80A7-D088E299C20A}" destId="{A950C0A3-2184-4FDE-9ED6-9797B7FDF823}" srcOrd="8" destOrd="0" presId="urn:microsoft.com/office/officeart/2005/8/layout/default"/>
    <dgm:cxn modelId="{5F0C2C10-FC7D-4D0B-9FF6-4ADBD85789C2}" type="presParOf" srcId="{6533AD77-026A-4519-80A7-D088E299C20A}" destId="{D47A675A-2429-48B7-8A72-FF7AF662DE08}" srcOrd="9" destOrd="0" presId="urn:microsoft.com/office/officeart/2005/8/layout/default"/>
    <dgm:cxn modelId="{D219A75A-1DF2-4886-8089-B9984619155C}" type="presParOf" srcId="{6533AD77-026A-4519-80A7-D088E299C20A}" destId="{28BB2B34-0675-4E41-AED4-C6B24A56524E}"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890669-8B9F-40B4-BBD7-2B63F6CBAB6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3DA56D6-1BDE-450A-9D6A-309B214CAB13}">
      <dgm:prSet custT="1"/>
      <dgm:spPr/>
      <dgm:t>
        <a:bodyPr/>
        <a:lstStyle/>
        <a:p>
          <a:r>
            <a:rPr lang="en-US" sz="1400">
              <a:latin typeface="Arial" panose="020B0604020202020204" pitchFamily="34" charset="0"/>
              <a:cs typeface="Arial" panose="020B0604020202020204" pitchFamily="34" charset="0"/>
            </a:rPr>
            <a:t>ATAR</a:t>
          </a:r>
        </a:p>
      </dgm:t>
    </dgm:pt>
    <dgm:pt modelId="{3AB25C2E-8A83-4341-9E80-D324E0E5332C}" type="parTrans" cxnId="{23079804-D589-4D1C-B120-7A11B90ED505}">
      <dgm:prSet/>
      <dgm:spPr/>
      <dgm:t>
        <a:bodyPr/>
        <a:lstStyle/>
        <a:p>
          <a:endParaRPr lang="en-US" sz="2400">
            <a:latin typeface="Arial" panose="020B0604020202020204" pitchFamily="34" charset="0"/>
            <a:cs typeface="Arial" panose="020B0604020202020204" pitchFamily="34" charset="0"/>
          </a:endParaRPr>
        </a:p>
      </dgm:t>
    </dgm:pt>
    <dgm:pt modelId="{B941D306-C9D7-4FFB-8045-A9E382EA5BBC}" type="sibTrans" cxnId="{23079804-D589-4D1C-B120-7A11B90ED505}">
      <dgm:prSet/>
      <dgm:spPr/>
      <dgm:t>
        <a:bodyPr/>
        <a:lstStyle/>
        <a:p>
          <a:endParaRPr lang="en-US" sz="2400">
            <a:latin typeface="Arial" panose="020B0604020202020204" pitchFamily="34" charset="0"/>
            <a:cs typeface="Arial" panose="020B0604020202020204" pitchFamily="34" charset="0"/>
          </a:endParaRPr>
        </a:p>
      </dgm:t>
    </dgm:pt>
    <dgm:pt modelId="{6F932E2D-C314-4C21-8335-A004CF315553}">
      <dgm:prSet custT="1"/>
      <dgm:spPr/>
      <dgm:t>
        <a:bodyPr/>
        <a:lstStyle/>
        <a:p>
          <a:r>
            <a:rPr lang="en-US" sz="1400">
              <a:latin typeface="Arial" panose="020B0604020202020204" pitchFamily="34" charset="0"/>
              <a:cs typeface="Arial" panose="020B0604020202020204" pitchFamily="34" charset="0"/>
            </a:rPr>
            <a:t>IB Diploma</a:t>
          </a:r>
        </a:p>
      </dgm:t>
    </dgm:pt>
    <dgm:pt modelId="{4FB537C8-9B83-495D-86AE-C97C1509492B}" type="parTrans" cxnId="{CFEFBC4B-DECD-4691-85F5-9FD945EB744E}">
      <dgm:prSet/>
      <dgm:spPr/>
      <dgm:t>
        <a:bodyPr/>
        <a:lstStyle/>
        <a:p>
          <a:endParaRPr lang="en-US" sz="2400">
            <a:latin typeface="Arial" panose="020B0604020202020204" pitchFamily="34" charset="0"/>
            <a:cs typeface="Arial" panose="020B0604020202020204" pitchFamily="34" charset="0"/>
          </a:endParaRPr>
        </a:p>
      </dgm:t>
    </dgm:pt>
    <dgm:pt modelId="{992E3548-A004-4CA3-BEFE-440A300469B8}" type="sibTrans" cxnId="{CFEFBC4B-DECD-4691-85F5-9FD945EB744E}">
      <dgm:prSet/>
      <dgm:spPr/>
      <dgm:t>
        <a:bodyPr/>
        <a:lstStyle/>
        <a:p>
          <a:endParaRPr lang="en-US" sz="2400">
            <a:latin typeface="Arial" panose="020B0604020202020204" pitchFamily="34" charset="0"/>
            <a:cs typeface="Arial" panose="020B0604020202020204" pitchFamily="34" charset="0"/>
          </a:endParaRPr>
        </a:p>
      </dgm:t>
    </dgm:pt>
    <dgm:pt modelId="{578712E0-3631-4297-AA46-BBE20AFED3DC}">
      <dgm:prSet custT="1"/>
      <dgm:spPr/>
      <dgm:t>
        <a:bodyPr/>
        <a:lstStyle/>
        <a:p>
          <a:r>
            <a:rPr lang="en-US" sz="1400">
              <a:latin typeface="Arial" panose="020B0604020202020204" pitchFamily="34" charset="0"/>
              <a:cs typeface="Arial" panose="020B0604020202020204" pitchFamily="34" charset="0"/>
            </a:rPr>
            <a:t>VET studies – Certificate IV or higher</a:t>
          </a:r>
        </a:p>
      </dgm:t>
    </dgm:pt>
    <dgm:pt modelId="{9CB4E41E-10A4-48E0-928C-F705583816BC}" type="parTrans" cxnId="{25AFD50A-C23D-4683-BD1A-C6795689A9BF}">
      <dgm:prSet/>
      <dgm:spPr/>
      <dgm:t>
        <a:bodyPr/>
        <a:lstStyle/>
        <a:p>
          <a:endParaRPr lang="en-US" sz="2400">
            <a:latin typeface="Arial" panose="020B0604020202020204" pitchFamily="34" charset="0"/>
            <a:cs typeface="Arial" panose="020B0604020202020204" pitchFamily="34" charset="0"/>
          </a:endParaRPr>
        </a:p>
      </dgm:t>
    </dgm:pt>
    <dgm:pt modelId="{3A8783D9-EE51-47F6-A615-AB1223D9D08E}" type="sibTrans" cxnId="{25AFD50A-C23D-4683-BD1A-C6795689A9BF}">
      <dgm:prSet/>
      <dgm:spPr/>
      <dgm:t>
        <a:bodyPr/>
        <a:lstStyle/>
        <a:p>
          <a:endParaRPr lang="en-US" sz="2400">
            <a:latin typeface="Arial" panose="020B0604020202020204" pitchFamily="34" charset="0"/>
            <a:cs typeface="Arial" panose="020B0604020202020204" pitchFamily="34" charset="0"/>
          </a:endParaRPr>
        </a:p>
      </dgm:t>
    </dgm:pt>
    <dgm:pt modelId="{A5166CB0-8C4C-426D-B277-96CAA82F34AF}">
      <dgm:prSet custT="1"/>
      <dgm:spPr/>
      <dgm:t>
        <a:bodyPr/>
        <a:lstStyle/>
        <a:p>
          <a:r>
            <a:rPr lang="en-US" sz="1400" dirty="0">
              <a:latin typeface="Arial" panose="020B0604020202020204" pitchFamily="34" charset="0"/>
              <a:cs typeface="Arial" panose="020B0604020202020204" pitchFamily="34" charset="0"/>
            </a:rPr>
            <a:t>Portfolio or experience-based entry</a:t>
          </a:r>
        </a:p>
      </dgm:t>
    </dgm:pt>
    <dgm:pt modelId="{7769EAD0-8503-4324-B256-5E9C3658AEA7}" type="parTrans" cxnId="{5473698B-12DD-46F7-A9B6-22C75951868A}">
      <dgm:prSet/>
      <dgm:spPr/>
      <dgm:t>
        <a:bodyPr/>
        <a:lstStyle/>
        <a:p>
          <a:endParaRPr lang="en-US" sz="2400">
            <a:latin typeface="Arial" panose="020B0604020202020204" pitchFamily="34" charset="0"/>
            <a:cs typeface="Arial" panose="020B0604020202020204" pitchFamily="34" charset="0"/>
          </a:endParaRPr>
        </a:p>
      </dgm:t>
    </dgm:pt>
    <dgm:pt modelId="{579F8670-DF00-4036-B128-BD1E0C1FBB05}" type="sibTrans" cxnId="{5473698B-12DD-46F7-A9B6-22C75951868A}">
      <dgm:prSet/>
      <dgm:spPr/>
      <dgm:t>
        <a:bodyPr/>
        <a:lstStyle/>
        <a:p>
          <a:endParaRPr lang="en-US" sz="2400">
            <a:latin typeface="Arial" panose="020B0604020202020204" pitchFamily="34" charset="0"/>
            <a:cs typeface="Arial" panose="020B0604020202020204" pitchFamily="34" charset="0"/>
          </a:endParaRPr>
        </a:p>
      </dgm:t>
    </dgm:pt>
    <dgm:pt modelId="{C97070DD-D1C2-4442-B535-7FD4B173E9C3}">
      <dgm:prSet custT="1"/>
      <dgm:spPr/>
      <dgm:t>
        <a:bodyPr/>
        <a:lstStyle/>
        <a:p>
          <a:r>
            <a:rPr lang="en-US" sz="1400" dirty="0">
              <a:latin typeface="Arial" panose="020B0604020202020204" pitchFamily="34" charset="0"/>
              <a:cs typeface="Arial" panose="020B0604020202020204" pitchFamily="34" charset="0"/>
            </a:rPr>
            <a:t>Enabling programs</a:t>
          </a:r>
        </a:p>
      </dgm:t>
    </dgm:pt>
    <dgm:pt modelId="{577C3CB8-B601-4BFC-9C14-B5E046DFF84F}" type="parTrans" cxnId="{E71A6988-0195-4BF0-B7B0-C93897395B75}">
      <dgm:prSet/>
      <dgm:spPr/>
      <dgm:t>
        <a:bodyPr/>
        <a:lstStyle/>
        <a:p>
          <a:endParaRPr lang="en-US" sz="2400">
            <a:latin typeface="Arial" panose="020B0604020202020204" pitchFamily="34" charset="0"/>
            <a:cs typeface="Arial" panose="020B0604020202020204" pitchFamily="34" charset="0"/>
          </a:endParaRPr>
        </a:p>
      </dgm:t>
    </dgm:pt>
    <dgm:pt modelId="{70E02942-CF9D-41D7-8F65-7EB47A4E5A05}" type="sibTrans" cxnId="{E71A6988-0195-4BF0-B7B0-C93897395B75}">
      <dgm:prSet/>
      <dgm:spPr/>
      <dgm:t>
        <a:bodyPr/>
        <a:lstStyle/>
        <a:p>
          <a:endParaRPr lang="en-US" sz="2400">
            <a:latin typeface="Arial" panose="020B0604020202020204" pitchFamily="34" charset="0"/>
            <a:cs typeface="Arial" panose="020B0604020202020204" pitchFamily="34" charset="0"/>
          </a:endParaRPr>
        </a:p>
      </dgm:t>
    </dgm:pt>
    <dgm:pt modelId="{2ADD3906-7111-4F0C-85E9-2369DF002D99}" type="pres">
      <dgm:prSet presAssocID="{E9890669-8B9F-40B4-BBD7-2B63F6CBAB60}" presName="hierChild1" presStyleCnt="0">
        <dgm:presLayoutVars>
          <dgm:chPref val="1"/>
          <dgm:dir/>
          <dgm:animOne val="branch"/>
          <dgm:animLvl val="lvl"/>
          <dgm:resizeHandles/>
        </dgm:presLayoutVars>
      </dgm:prSet>
      <dgm:spPr/>
    </dgm:pt>
    <dgm:pt modelId="{845AE732-0B3B-4D73-A53A-2917CF45E797}" type="pres">
      <dgm:prSet presAssocID="{E3DA56D6-1BDE-450A-9D6A-309B214CAB13}" presName="hierRoot1" presStyleCnt="0"/>
      <dgm:spPr/>
    </dgm:pt>
    <dgm:pt modelId="{200BFF93-F4E3-4032-A4A0-4D6EF090A1C3}" type="pres">
      <dgm:prSet presAssocID="{E3DA56D6-1BDE-450A-9D6A-309B214CAB13}" presName="composite" presStyleCnt="0"/>
      <dgm:spPr/>
    </dgm:pt>
    <dgm:pt modelId="{68758EB3-A5C6-4D69-BCBC-EB7D8CE62108}" type="pres">
      <dgm:prSet presAssocID="{E3DA56D6-1BDE-450A-9D6A-309B214CAB13}" presName="background" presStyleLbl="node0" presStyleIdx="0" presStyleCnt="5"/>
      <dgm:spPr/>
    </dgm:pt>
    <dgm:pt modelId="{72B449A6-6005-440A-A4B3-DB80C1353EB0}" type="pres">
      <dgm:prSet presAssocID="{E3DA56D6-1BDE-450A-9D6A-309B214CAB13}" presName="text" presStyleLbl="fgAcc0" presStyleIdx="0" presStyleCnt="5">
        <dgm:presLayoutVars>
          <dgm:chPref val="3"/>
        </dgm:presLayoutVars>
      </dgm:prSet>
      <dgm:spPr/>
    </dgm:pt>
    <dgm:pt modelId="{EBDB7885-C21B-41A5-AA93-8FA61F62F23D}" type="pres">
      <dgm:prSet presAssocID="{E3DA56D6-1BDE-450A-9D6A-309B214CAB13}" presName="hierChild2" presStyleCnt="0"/>
      <dgm:spPr/>
    </dgm:pt>
    <dgm:pt modelId="{02209900-A75A-4C24-942F-9FBFEB1DCC70}" type="pres">
      <dgm:prSet presAssocID="{6F932E2D-C314-4C21-8335-A004CF315553}" presName="hierRoot1" presStyleCnt="0"/>
      <dgm:spPr/>
    </dgm:pt>
    <dgm:pt modelId="{F9999C4E-46C1-4898-8579-E4D4AF2998B4}" type="pres">
      <dgm:prSet presAssocID="{6F932E2D-C314-4C21-8335-A004CF315553}" presName="composite" presStyleCnt="0"/>
      <dgm:spPr/>
    </dgm:pt>
    <dgm:pt modelId="{14641FF9-D622-4843-8FA6-F93B01FC30EA}" type="pres">
      <dgm:prSet presAssocID="{6F932E2D-C314-4C21-8335-A004CF315553}" presName="background" presStyleLbl="node0" presStyleIdx="1" presStyleCnt="5"/>
      <dgm:spPr/>
    </dgm:pt>
    <dgm:pt modelId="{11147DD4-8A1D-4AB4-932A-DC83E551D9FB}" type="pres">
      <dgm:prSet presAssocID="{6F932E2D-C314-4C21-8335-A004CF315553}" presName="text" presStyleLbl="fgAcc0" presStyleIdx="1" presStyleCnt="5">
        <dgm:presLayoutVars>
          <dgm:chPref val="3"/>
        </dgm:presLayoutVars>
      </dgm:prSet>
      <dgm:spPr/>
    </dgm:pt>
    <dgm:pt modelId="{63E6462E-4F0B-4A5E-96F1-E35FB7BE8F24}" type="pres">
      <dgm:prSet presAssocID="{6F932E2D-C314-4C21-8335-A004CF315553}" presName="hierChild2" presStyleCnt="0"/>
      <dgm:spPr/>
    </dgm:pt>
    <dgm:pt modelId="{354CE0C5-0401-42E4-BEF2-8EE686000BDF}" type="pres">
      <dgm:prSet presAssocID="{578712E0-3631-4297-AA46-BBE20AFED3DC}" presName="hierRoot1" presStyleCnt="0"/>
      <dgm:spPr/>
    </dgm:pt>
    <dgm:pt modelId="{BA943699-5652-41BC-9A70-4FA78D78C733}" type="pres">
      <dgm:prSet presAssocID="{578712E0-3631-4297-AA46-BBE20AFED3DC}" presName="composite" presStyleCnt="0"/>
      <dgm:spPr/>
    </dgm:pt>
    <dgm:pt modelId="{F33FBC5F-07A1-442F-90D7-086FA93FEE56}" type="pres">
      <dgm:prSet presAssocID="{578712E0-3631-4297-AA46-BBE20AFED3DC}" presName="background" presStyleLbl="node0" presStyleIdx="2" presStyleCnt="5"/>
      <dgm:spPr/>
    </dgm:pt>
    <dgm:pt modelId="{6C88A467-16F1-4458-B1E4-8F69639187EC}" type="pres">
      <dgm:prSet presAssocID="{578712E0-3631-4297-AA46-BBE20AFED3DC}" presName="text" presStyleLbl="fgAcc0" presStyleIdx="2" presStyleCnt="5">
        <dgm:presLayoutVars>
          <dgm:chPref val="3"/>
        </dgm:presLayoutVars>
      </dgm:prSet>
      <dgm:spPr/>
    </dgm:pt>
    <dgm:pt modelId="{29FB2D35-B920-41FC-A9EE-F6647FCB7894}" type="pres">
      <dgm:prSet presAssocID="{578712E0-3631-4297-AA46-BBE20AFED3DC}" presName="hierChild2" presStyleCnt="0"/>
      <dgm:spPr/>
    </dgm:pt>
    <dgm:pt modelId="{77FD27C7-CF33-4E43-826F-A65D2B1AD44A}" type="pres">
      <dgm:prSet presAssocID="{A5166CB0-8C4C-426D-B277-96CAA82F34AF}" presName="hierRoot1" presStyleCnt="0"/>
      <dgm:spPr/>
    </dgm:pt>
    <dgm:pt modelId="{C81EE16C-F8CD-4CD1-8FB4-076C6533856E}" type="pres">
      <dgm:prSet presAssocID="{A5166CB0-8C4C-426D-B277-96CAA82F34AF}" presName="composite" presStyleCnt="0"/>
      <dgm:spPr/>
    </dgm:pt>
    <dgm:pt modelId="{3143E837-8FFD-49E8-81F6-6B87D482C814}" type="pres">
      <dgm:prSet presAssocID="{A5166CB0-8C4C-426D-B277-96CAA82F34AF}" presName="background" presStyleLbl="node0" presStyleIdx="3" presStyleCnt="5"/>
      <dgm:spPr/>
    </dgm:pt>
    <dgm:pt modelId="{6D5D900A-FCB9-4F3A-B270-5AE5AF5262F7}" type="pres">
      <dgm:prSet presAssocID="{A5166CB0-8C4C-426D-B277-96CAA82F34AF}" presName="text" presStyleLbl="fgAcc0" presStyleIdx="3" presStyleCnt="5">
        <dgm:presLayoutVars>
          <dgm:chPref val="3"/>
        </dgm:presLayoutVars>
      </dgm:prSet>
      <dgm:spPr/>
    </dgm:pt>
    <dgm:pt modelId="{E3CE2A0C-71FF-4F48-B066-76C1FD293563}" type="pres">
      <dgm:prSet presAssocID="{A5166CB0-8C4C-426D-B277-96CAA82F34AF}" presName="hierChild2" presStyleCnt="0"/>
      <dgm:spPr/>
    </dgm:pt>
    <dgm:pt modelId="{F2B9204B-CDFF-4040-AABE-5B7DF771CBCF}" type="pres">
      <dgm:prSet presAssocID="{C97070DD-D1C2-4442-B535-7FD4B173E9C3}" presName="hierRoot1" presStyleCnt="0"/>
      <dgm:spPr/>
    </dgm:pt>
    <dgm:pt modelId="{E8633AA2-5AC5-4456-8F7B-8132FF343A41}" type="pres">
      <dgm:prSet presAssocID="{C97070DD-D1C2-4442-B535-7FD4B173E9C3}" presName="composite" presStyleCnt="0"/>
      <dgm:spPr/>
    </dgm:pt>
    <dgm:pt modelId="{4AEBAF7A-FF3C-4D78-B77E-6370A49C91B6}" type="pres">
      <dgm:prSet presAssocID="{C97070DD-D1C2-4442-B535-7FD4B173E9C3}" presName="background" presStyleLbl="node0" presStyleIdx="4" presStyleCnt="5"/>
      <dgm:spPr/>
    </dgm:pt>
    <dgm:pt modelId="{9ED838B2-FBCB-4034-BA64-5B3016D2594F}" type="pres">
      <dgm:prSet presAssocID="{C97070DD-D1C2-4442-B535-7FD4B173E9C3}" presName="text" presStyleLbl="fgAcc0" presStyleIdx="4" presStyleCnt="5">
        <dgm:presLayoutVars>
          <dgm:chPref val="3"/>
        </dgm:presLayoutVars>
      </dgm:prSet>
      <dgm:spPr/>
    </dgm:pt>
    <dgm:pt modelId="{F781BE92-4922-4D4D-8F12-F75D30B15C93}" type="pres">
      <dgm:prSet presAssocID="{C97070DD-D1C2-4442-B535-7FD4B173E9C3}" presName="hierChild2" presStyleCnt="0"/>
      <dgm:spPr/>
    </dgm:pt>
  </dgm:ptLst>
  <dgm:cxnLst>
    <dgm:cxn modelId="{23079804-D589-4D1C-B120-7A11B90ED505}" srcId="{E9890669-8B9F-40B4-BBD7-2B63F6CBAB60}" destId="{E3DA56D6-1BDE-450A-9D6A-309B214CAB13}" srcOrd="0" destOrd="0" parTransId="{3AB25C2E-8A83-4341-9E80-D324E0E5332C}" sibTransId="{B941D306-C9D7-4FFB-8045-A9E382EA5BBC}"/>
    <dgm:cxn modelId="{25AFD50A-C23D-4683-BD1A-C6795689A9BF}" srcId="{E9890669-8B9F-40B4-BBD7-2B63F6CBAB60}" destId="{578712E0-3631-4297-AA46-BBE20AFED3DC}" srcOrd="2" destOrd="0" parTransId="{9CB4E41E-10A4-48E0-928C-F705583816BC}" sibTransId="{3A8783D9-EE51-47F6-A615-AB1223D9D08E}"/>
    <dgm:cxn modelId="{63689C2B-E326-4816-903E-032B99E9608E}" type="presOf" srcId="{6F932E2D-C314-4C21-8335-A004CF315553}" destId="{11147DD4-8A1D-4AB4-932A-DC83E551D9FB}" srcOrd="0" destOrd="0" presId="urn:microsoft.com/office/officeart/2005/8/layout/hierarchy1"/>
    <dgm:cxn modelId="{AF4D483B-8A89-4770-ABFE-0996DC3F162D}" type="presOf" srcId="{578712E0-3631-4297-AA46-BBE20AFED3DC}" destId="{6C88A467-16F1-4458-B1E4-8F69639187EC}" srcOrd="0" destOrd="0" presId="urn:microsoft.com/office/officeart/2005/8/layout/hierarchy1"/>
    <dgm:cxn modelId="{31AD5063-746B-4747-BE67-5F10EE41A9EB}" type="presOf" srcId="{A5166CB0-8C4C-426D-B277-96CAA82F34AF}" destId="{6D5D900A-FCB9-4F3A-B270-5AE5AF5262F7}" srcOrd="0" destOrd="0" presId="urn:microsoft.com/office/officeart/2005/8/layout/hierarchy1"/>
    <dgm:cxn modelId="{8D092F66-1508-47C4-92AE-01E7D6DDCF7E}" type="presOf" srcId="{E9890669-8B9F-40B4-BBD7-2B63F6CBAB60}" destId="{2ADD3906-7111-4F0C-85E9-2369DF002D99}" srcOrd="0" destOrd="0" presId="urn:microsoft.com/office/officeart/2005/8/layout/hierarchy1"/>
    <dgm:cxn modelId="{CFEFBC4B-DECD-4691-85F5-9FD945EB744E}" srcId="{E9890669-8B9F-40B4-BBD7-2B63F6CBAB60}" destId="{6F932E2D-C314-4C21-8335-A004CF315553}" srcOrd="1" destOrd="0" parTransId="{4FB537C8-9B83-495D-86AE-C97C1509492B}" sibTransId="{992E3548-A004-4CA3-BEFE-440A300469B8}"/>
    <dgm:cxn modelId="{E70A567E-43B0-4A56-91A9-D525D881F5D1}" type="presOf" srcId="{C97070DD-D1C2-4442-B535-7FD4B173E9C3}" destId="{9ED838B2-FBCB-4034-BA64-5B3016D2594F}" srcOrd="0" destOrd="0" presId="urn:microsoft.com/office/officeart/2005/8/layout/hierarchy1"/>
    <dgm:cxn modelId="{E71A6988-0195-4BF0-B7B0-C93897395B75}" srcId="{E9890669-8B9F-40B4-BBD7-2B63F6CBAB60}" destId="{C97070DD-D1C2-4442-B535-7FD4B173E9C3}" srcOrd="4" destOrd="0" parTransId="{577C3CB8-B601-4BFC-9C14-B5E046DFF84F}" sibTransId="{70E02942-CF9D-41D7-8F65-7EB47A4E5A05}"/>
    <dgm:cxn modelId="{5473698B-12DD-46F7-A9B6-22C75951868A}" srcId="{E9890669-8B9F-40B4-BBD7-2B63F6CBAB60}" destId="{A5166CB0-8C4C-426D-B277-96CAA82F34AF}" srcOrd="3" destOrd="0" parTransId="{7769EAD0-8503-4324-B256-5E9C3658AEA7}" sibTransId="{579F8670-DF00-4036-B128-BD1E0C1FBB05}"/>
    <dgm:cxn modelId="{0A5C16AF-C7DF-46F1-8C7B-A87400CC064C}" type="presOf" srcId="{E3DA56D6-1BDE-450A-9D6A-309B214CAB13}" destId="{72B449A6-6005-440A-A4B3-DB80C1353EB0}" srcOrd="0" destOrd="0" presId="urn:microsoft.com/office/officeart/2005/8/layout/hierarchy1"/>
    <dgm:cxn modelId="{84D4B3A8-D5A5-48BF-9CEB-5522AAEEA383}" type="presParOf" srcId="{2ADD3906-7111-4F0C-85E9-2369DF002D99}" destId="{845AE732-0B3B-4D73-A53A-2917CF45E797}" srcOrd="0" destOrd="0" presId="urn:microsoft.com/office/officeart/2005/8/layout/hierarchy1"/>
    <dgm:cxn modelId="{13A3E280-DC27-4D0A-9B71-485987B3B59B}" type="presParOf" srcId="{845AE732-0B3B-4D73-A53A-2917CF45E797}" destId="{200BFF93-F4E3-4032-A4A0-4D6EF090A1C3}" srcOrd="0" destOrd="0" presId="urn:microsoft.com/office/officeart/2005/8/layout/hierarchy1"/>
    <dgm:cxn modelId="{B480B48D-EF48-4266-8F0B-1F48FCDE7DA7}" type="presParOf" srcId="{200BFF93-F4E3-4032-A4A0-4D6EF090A1C3}" destId="{68758EB3-A5C6-4D69-BCBC-EB7D8CE62108}" srcOrd="0" destOrd="0" presId="urn:microsoft.com/office/officeart/2005/8/layout/hierarchy1"/>
    <dgm:cxn modelId="{1B67BD11-C096-427F-B7EA-40425610CF5A}" type="presParOf" srcId="{200BFF93-F4E3-4032-A4A0-4D6EF090A1C3}" destId="{72B449A6-6005-440A-A4B3-DB80C1353EB0}" srcOrd="1" destOrd="0" presId="urn:microsoft.com/office/officeart/2005/8/layout/hierarchy1"/>
    <dgm:cxn modelId="{423930FD-78FF-4899-B2A7-A5B03381B464}" type="presParOf" srcId="{845AE732-0B3B-4D73-A53A-2917CF45E797}" destId="{EBDB7885-C21B-41A5-AA93-8FA61F62F23D}" srcOrd="1" destOrd="0" presId="urn:microsoft.com/office/officeart/2005/8/layout/hierarchy1"/>
    <dgm:cxn modelId="{C1D51FD2-B753-4F9B-B800-0E2920CEB766}" type="presParOf" srcId="{2ADD3906-7111-4F0C-85E9-2369DF002D99}" destId="{02209900-A75A-4C24-942F-9FBFEB1DCC70}" srcOrd="1" destOrd="0" presId="urn:microsoft.com/office/officeart/2005/8/layout/hierarchy1"/>
    <dgm:cxn modelId="{2E465FD6-D05F-44F4-9DD3-21B03E69D5B7}" type="presParOf" srcId="{02209900-A75A-4C24-942F-9FBFEB1DCC70}" destId="{F9999C4E-46C1-4898-8579-E4D4AF2998B4}" srcOrd="0" destOrd="0" presId="urn:microsoft.com/office/officeart/2005/8/layout/hierarchy1"/>
    <dgm:cxn modelId="{7A35168E-2EA7-4CA4-A72D-5AD2C5B96E8F}" type="presParOf" srcId="{F9999C4E-46C1-4898-8579-E4D4AF2998B4}" destId="{14641FF9-D622-4843-8FA6-F93B01FC30EA}" srcOrd="0" destOrd="0" presId="urn:microsoft.com/office/officeart/2005/8/layout/hierarchy1"/>
    <dgm:cxn modelId="{1EE7D9F0-BE56-48F1-9723-1CA220670AB3}" type="presParOf" srcId="{F9999C4E-46C1-4898-8579-E4D4AF2998B4}" destId="{11147DD4-8A1D-4AB4-932A-DC83E551D9FB}" srcOrd="1" destOrd="0" presId="urn:microsoft.com/office/officeart/2005/8/layout/hierarchy1"/>
    <dgm:cxn modelId="{F4E08100-A386-42CB-A1E5-70C3679F7BF4}" type="presParOf" srcId="{02209900-A75A-4C24-942F-9FBFEB1DCC70}" destId="{63E6462E-4F0B-4A5E-96F1-E35FB7BE8F24}" srcOrd="1" destOrd="0" presId="urn:microsoft.com/office/officeart/2005/8/layout/hierarchy1"/>
    <dgm:cxn modelId="{4DD7EAB4-9D93-4E47-A294-EC4B686A0EBD}" type="presParOf" srcId="{2ADD3906-7111-4F0C-85E9-2369DF002D99}" destId="{354CE0C5-0401-42E4-BEF2-8EE686000BDF}" srcOrd="2" destOrd="0" presId="urn:microsoft.com/office/officeart/2005/8/layout/hierarchy1"/>
    <dgm:cxn modelId="{6DA16537-691F-4B6E-B1D1-0B42F7CBA87C}" type="presParOf" srcId="{354CE0C5-0401-42E4-BEF2-8EE686000BDF}" destId="{BA943699-5652-41BC-9A70-4FA78D78C733}" srcOrd="0" destOrd="0" presId="urn:microsoft.com/office/officeart/2005/8/layout/hierarchy1"/>
    <dgm:cxn modelId="{A5216904-63A5-46E1-94A6-46217909E02E}" type="presParOf" srcId="{BA943699-5652-41BC-9A70-4FA78D78C733}" destId="{F33FBC5F-07A1-442F-90D7-086FA93FEE56}" srcOrd="0" destOrd="0" presId="urn:microsoft.com/office/officeart/2005/8/layout/hierarchy1"/>
    <dgm:cxn modelId="{6230E7EA-7EEF-49C5-962F-9CEEA5FFD228}" type="presParOf" srcId="{BA943699-5652-41BC-9A70-4FA78D78C733}" destId="{6C88A467-16F1-4458-B1E4-8F69639187EC}" srcOrd="1" destOrd="0" presId="urn:microsoft.com/office/officeart/2005/8/layout/hierarchy1"/>
    <dgm:cxn modelId="{A033C6D4-B1E0-4CB0-9667-1E0F9B378739}" type="presParOf" srcId="{354CE0C5-0401-42E4-BEF2-8EE686000BDF}" destId="{29FB2D35-B920-41FC-A9EE-F6647FCB7894}" srcOrd="1" destOrd="0" presId="urn:microsoft.com/office/officeart/2005/8/layout/hierarchy1"/>
    <dgm:cxn modelId="{8DF8FBED-BDEE-489A-A54D-BE678ED885C3}" type="presParOf" srcId="{2ADD3906-7111-4F0C-85E9-2369DF002D99}" destId="{77FD27C7-CF33-4E43-826F-A65D2B1AD44A}" srcOrd="3" destOrd="0" presId="urn:microsoft.com/office/officeart/2005/8/layout/hierarchy1"/>
    <dgm:cxn modelId="{A0D39386-8404-4F0E-A6D5-128AFB4ACB41}" type="presParOf" srcId="{77FD27C7-CF33-4E43-826F-A65D2B1AD44A}" destId="{C81EE16C-F8CD-4CD1-8FB4-076C6533856E}" srcOrd="0" destOrd="0" presId="urn:microsoft.com/office/officeart/2005/8/layout/hierarchy1"/>
    <dgm:cxn modelId="{C1D7A81D-C4F6-4BD0-822B-E9DE975E3374}" type="presParOf" srcId="{C81EE16C-F8CD-4CD1-8FB4-076C6533856E}" destId="{3143E837-8FFD-49E8-81F6-6B87D482C814}" srcOrd="0" destOrd="0" presId="urn:microsoft.com/office/officeart/2005/8/layout/hierarchy1"/>
    <dgm:cxn modelId="{1E6D49BD-45DE-46CF-8117-07B8CE4BC313}" type="presParOf" srcId="{C81EE16C-F8CD-4CD1-8FB4-076C6533856E}" destId="{6D5D900A-FCB9-4F3A-B270-5AE5AF5262F7}" srcOrd="1" destOrd="0" presId="urn:microsoft.com/office/officeart/2005/8/layout/hierarchy1"/>
    <dgm:cxn modelId="{8920B7D2-923E-4BE1-A4DC-36F7C751760F}" type="presParOf" srcId="{77FD27C7-CF33-4E43-826F-A65D2B1AD44A}" destId="{E3CE2A0C-71FF-4F48-B066-76C1FD293563}" srcOrd="1" destOrd="0" presId="urn:microsoft.com/office/officeart/2005/8/layout/hierarchy1"/>
    <dgm:cxn modelId="{547DF2CC-9DE8-4EC4-B4FB-1980250FE270}" type="presParOf" srcId="{2ADD3906-7111-4F0C-85E9-2369DF002D99}" destId="{F2B9204B-CDFF-4040-AABE-5B7DF771CBCF}" srcOrd="4" destOrd="0" presId="urn:microsoft.com/office/officeart/2005/8/layout/hierarchy1"/>
    <dgm:cxn modelId="{8EF305A1-F107-492F-93EA-AE5CA802C845}" type="presParOf" srcId="{F2B9204B-CDFF-4040-AABE-5B7DF771CBCF}" destId="{E8633AA2-5AC5-4456-8F7B-8132FF343A41}" srcOrd="0" destOrd="0" presId="urn:microsoft.com/office/officeart/2005/8/layout/hierarchy1"/>
    <dgm:cxn modelId="{C51D187C-E14B-460F-AA3B-91D96AEA83C9}" type="presParOf" srcId="{E8633AA2-5AC5-4456-8F7B-8132FF343A41}" destId="{4AEBAF7A-FF3C-4D78-B77E-6370A49C91B6}" srcOrd="0" destOrd="0" presId="urn:microsoft.com/office/officeart/2005/8/layout/hierarchy1"/>
    <dgm:cxn modelId="{4ACB50BA-6E91-4A54-9C4F-247EA084369E}" type="presParOf" srcId="{E8633AA2-5AC5-4456-8F7B-8132FF343A41}" destId="{9ED838B2-FBCB-4034-BA64-5B3016D2594F}" srcOrd="1" destOrd="0" presId="urn:microsoft.com/office/officeart/2005/8/layout/hierarchy1"/>
    <dgm:cxn modelId="{45F2F54D-2CC1-4AAD-8F12-6E1F36B33212}" type="presParOf" srcId="{F2B9204B-CDFF-4040-AABE-5B7DF771CBCF}" destId="{F781BE92-4922-4D4D-8F12-F75D30B15C93}"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FC19A7-F1E2-49C7-9AEE-5EDB37E13A9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30BBB6E-7301-482E-8224-4857E2EB895A}">
      <dgm:prSet/>
      <dgm:spPr/>
      <dgm:t>
        <a:bodyPr/>
        <a:lstStyle/>
        <a:p>
          <a:r>
            <a:rPr lang="en-US" dirty="0">
              <a:latin typeface="Arial" panose="020B0604020202020204" pitchFamily="34" charset="0"/>
              <a:cs typeface="Arial" panose="020B0604020202020204" pitchFamily="34" charset="0"/>
            </a:rPr>
            <a:t>A way to compare the results of thousands of students for university entry purposes.</a:t>
          </a:r>
        </a:p>
      </dgm:t>
    </dgm:pt>
    <dgm:pt modelId="{2D64467C-742A-4F40-A252-A474759861FC}" type="parTrans" cxnId="{C9DE3F5C-B294-44C5-85CE-CB1C48089EC9}">
      <dgm:prSet/>
      <dgm:spPr/>
      <dgm:t>
        <a:bodyPr/>
        <a:lstStyle/>
        <a:p>
          <a:endParaRPr lang="en-US">
            <a:latin typeface="Arial" panose="020B0604020202020204" pitchFamily="34" charset="0"/>
            <a:cs typeface="Arial" panose="020B0604020202020204" pitchFamily="34" charset="0"/>
          </a:endParaRPr>
        </a:p>
      </dgm:t>
    </dgm:pt>
    <dgm:pt modelId="{BC3D9A83-4160-44D2-A391-836A97551EE5}" type="sibTrans" cxnId="{C9DE3F5C-B294-44C5-85CE-CB1C48089EC9}">
      <dgm:prSet/>
      <dgm:spPr/>
      <dgm:t>
        <a:bodyPr/>
        <a:lstStyle/>
        <a:p>
          <a:endParaRPr lang="en-US">
            <a:latin typeface="Arial" panose="020B0604020202020204" pitchFamily="34" charset="0"/>
            <a:cs typeface="Arial" panose="020B0604020202020204" pitchFamily="34" charset="0"/>
          </a:endParaRPr>
        </a:p>
      </dgm:t>
    </dgm:pt>
    <dgm:pt modelId="{672D0523-0DF1-4825-A14A-8E77F379F254}">
      <dgm:prSet/>
      <dgm:spPr/>
      <dgm:t>
        <a:bodyPr/>
        <a:lstStyle/>
        <a:p>
          <a:r>
            <a:rPr lang="en-US" dirty="0">
              <a:latin typeface="Arial" panose="020B0604020202020204" pitchFamily="34" charset="0"/>
              <a:cs typeface="Arial" panose="020B0604020202020204" pitchFamily="34" charset="0"/>
            </a:rPr>
            <a:t>Rank position in the total WA Year 12 school leaving age population.</a:t>
          </a:r>
        </a:p>
      </dgm:t>
    </dgm:pt>
    <dgm:pt modelId="{01AC279F-5C26-4DA7-A3F4-604109825729}" type="parTrans" cxnId="{EC3C13F3-B7FA-4EE4-A650-6ACAAD5EFA44}">
      <dgm:prSet/>
      <dgm:spPr/>
      <dgm:t>
        <a:bodyPr/>
        <a:lstStyle/>
        <a:p>
          <a:endParaRPr lang="en-US">
            <a:latin typeface="Arial" panose="020B0604020202020204" pitchFamily="34" charset="0"/>
            <a:cs typeface="Arial" panose="020B0604020202020204" pitchFamily="34" charset="0"/>
          </a:endParaRPr>
        </a:p>
      </dgm:t>
    </dgm:pt>
    <dgm:pt modelId="{1FAC8CC2-A755-4484-A205-5790B15AF044}" type="sibTrans" cxnId="{EC3C13F3-B7FA-4EE4-A650-6ACAAD5EFA44}">
      <dgm:prSet/>
      <dgm:spPr/>
      <dgm:t>
        <a:bodyPr/>
        <a:lstStyle/>
        <a:p>
          <a:endParaRPr lang="en-US">
            <a:latin typeface="Arial" panose="020B0604020202020204" pitchFamily="34" charset="0"/>
            <a:cs typeface="Arial" panose="020B0604020202020204" pitchFamily="34" charset="0"/>
          </a:endParaRPr>
        </a:p>
      </dgm:t>
    </dgm:pt>
    <dgm:pt modelId="{6DDEA098-191C-4850-B976-B68D6510D897}">
      <dgm:prSet/>
      <dgm:spPr/>
      <dgm:t>
        <a:bodyPr/>
        <a:lstStyle/>
        <a:p>
          <a:r>
            <a:rPr lang="en-US" dirty="0">
              <a:latin typeface="Arial" panose="020B0604020202020204" pitchFamily="34" charset="0"/>
              <a:cs typeface="Arial" panose="020B0604020202020204" pitchFamily="34" charset="0"/>
            </a:rPr>
            <a:t>75.00 means you have performed better than 75% of all the Year 12 school leaving age people in WA.</a:t>
          </a:r>
        </a:p>
      </dgm:t>
    </dgm:pt>
    <dgm:pt modelId="{7473E29C-F452-46D2-96AE-52914189081D}" type="parTrans" cxnId="{6E5EB3D7-2CDE-4393-9E9B-C8B92E28644D}">
      <dgm:prSet/>
      <dgm:spPr/>
      <dgm:t>
        <a:bodyPr/>
        <a:lstStyle/>
        <a:p>
          <a:endParaRPr lang="en-US">
            <a:latin typeface="Arial" panose="020B0604020202020204" pitchFamily="34" charset="0"/>
            <a:cs typeface="Arial" panose="020B0604020202020204" pitchFamily="34" charset="0"/>
          </a:endParaRPr>
        </a:p>
      </dgm:t>
    </dgm:pt>
    <dgm:pt modelId="{83FF57AD-04DB-45E7-B508-A0D6B2D02527}" type="sibTrans" cxnId="{6E5EB3D7-2CDE-4393-9E9B-C8B92E28644D}">
      <dgm:prSet/>
      <dgm:spPr/>
      <dgm:t>
        <a:bodyPr/>
        <a:lstStyle/>
        <a:p>
          <a:endParaRPr lang="en-US">
            <a:latin typeface="Arial" panose="020B0604020202020204" pitchFamily="34" charset="0"/>
            <a:cs typeface="Arial" panose="020B0604020202020204" pitchFamily="34" charset="0"/>
          </a:endParaRPr>
        </a:p>
      </dgm:t>
    </dgm:pt>
    <dgm:pt modelId="{CAE50594-4074-4BEB-B53C-CD9BDDDE0FFF}" type="pres">
      <dgm:prSet presAssocID="{58FC19A7-F1E2-49C7-9AEE-5EDB37E13A94}" presName="hierChild1" presStyleCnt="0">
        <dgm:presLayoutVars>
          <dgm:chPref val="1"/>
          <dgm:dir/>
          <dgm:animOne val="branch"/>
          <dgm:animLvl val="lvl"/>
          <dgm:resizeHandles/>
        </dgm:presLayoutVars>
      </dgm:prSet>
      <dgm:spPr/>
    </dgm:pt>
    <dgm:pt modelId="{42165437-CE89-41D5-AD7B-1F5BA216D13F}" type="pres">
      <dgm:prSet presAssocID="{130BBB6E-7301-482E-8224-4857E2EB895A}" presName="hierRoot1" presStyleCnt="0"/>
      <dgm:spPr/>
    </dgm:pt>
    <dgm:pt modelId="{A60A6898-B61F-4EE2-97B2-C6B0F86F27AC}" type="pres">
      <dgm:prSet presAssocID="{130BBB6E-7301-482E-8224-4857E2EB895A}" presName="composite" presStyleCnt="0"/>
      <dgm:spPr/>
    </dgm:pt>
    <dgm:pt modelId="{44CA2D08-2173-4D58-9F0C-3AC48EC1C22C}" type="pres">
      <dgm:prSet presAssocID="{130BBB6E-7301-482E-8224-4857E2EB895A}" presName="background" presStyleLbl="node0" presStyleIdx="0" presStyleCnt="3"/>
      <dgm:spPr/>
    </dgm:pt>
    <dgm:pt modelId="{659635BB-2C5C-4424-9603-533A3B4EC255}" type="pres">
      <dgm:prSet presAssocID="{130BBB6E-7301-482E-8224-4857E2EB895A}" presName="text" presStyleLbl="fgAcc0" presStyleIdx="0" presStyleCnt="3">
        <dgm:presLayoutVars>
          <dgm:chPref val="3"/>
        </dgm:presLayoutVars>
      </dgm:prSet>
      <dgm:spPr/>
    </dgm:pt>
    <dgm:pt modelId="{86B7107E-213B-4126-9233-CF0E14BB7CEC}" type="pres">
      <dgm:prSet presAssocID="{130BBB6E-7301-482E-8224-4857E2EB895A}" presName="hierChild2" presStyleCnt="0"/>
      <dgm:spPr/>
    </dgm:pt>
    <dgm:pt modelId="{80C27381-9243-453F-9590-496C00919AF7}" type="pres">
      <dgm:prSet presAssocID="{672D0523-0DF1-4825-A14A-8E77F379F254}" presName="hierRoot1" presStyleCnt="0"/>
      <dgm:spPr/>
    </dgm:pt>
    <dgm:pt modelId="{26C30027-D455-45B9-B185-CA8453B16565}" type="pres">
      <dgm:prSet presAssocID="{672D0523-0DF1-4825-A14A-8E77F379F254}" presName="composite" presStyleCnt="0"/>
      <dgm:spPr/>
    </dgm:pt>
    <dgm:pt modelId="{DD599772-90C6-45C3-846A-20B810D96044}" type="pres">
      <dgm:prSet presAssocID="{672D0523-0DF1-4825-A14A-8E77F379F254}" presName="background" presStyleLbl="node0" presStyleIdx="1" presStyleCnt="3"/>
      <dgm:spPr/>
    </dgm:pt>
    <dgm:pt modelId="{ACCEC3C0-5868-4087-B7FF-E6B379647C8A}" type="pres">
      <dgm:prSet presAssocID="{672D0523-0DF1-4825-A14A-8E77F379F254}" presName="text" presStyleLbl="fgAcc0" presStyleIdx="1" presStyleCnt="3">
        <dgm:presLayoutVars>
          <dgm:chPref val="3"/>
        </dgm:presLayoutVars>
      </dgm:prSet>
      <dgm:spPr/>
    </dgm:pt>
    <dgm:pt modelId="{14FC418D-90AD-4C31-A344-23DE6E49B767}" type="pres">
      <dgm:prSet presAssocID="{672D0523-0DF1-4825-A14A-8E77F379F254}" presName="hierChild2" presStyleCnt="0"/>
      <dgm:spPr/>
    </dgm:pt>
    <dgm:pt modelId="{DA2E8CD8-DEA9-4AAB-A2B6-F3804D6D057B}" type="pres">
      <dgm:prSet presAssocID="{6DDEA098-191C-4850-B976-B68D6510D897}" presName="hierRoot1" presStyleCnt="0"/>
      <dgm:spPr/>
    </dgm:pt>
    <dgm:pt modelId="{A51213C2-FD5A-4FAF-BE22-ABAE1E6B97EA}" type="pres">
      <dgm:prSet presAssocID="{6DDEA098-191C-4850-B976-B68D6510D897}" presName="composite" presStyleCnt="0"/>
      <dgm:spPr/>
    </dgm:pt>
    <dgm:pt modelId="{CCCBB7C5-3961-4E8A-9043-BC0DE4219A65}" type="pres">
      <dgm:prSet presAssocID="{6DDEA098-191C-4850-B976-B68D6510D897}" presName="background" presStyleLbl="node0" presStyleIdx="2" presStyleCnt="3"/>
      <dgm:spPr/>
    </dgm:pt>
    <dgm:pt modelId="{AB9BE2C1-5A71-4C1C-A9B5-A903EF31D1D1}" type="pres">
      <dgm:prSet presAssocID="{6DDEA098-191C-4850-B976-B68D6510D897}" presName="text" presStyleLbl="fgAcc0" presStyleIdx="2" presStyleCnt="3">
        <dgm:presLayoutVars>
          <dgm:chPref val="3"/>
        </dgm:presLayoutVars>
      </dgm:prSet>
      <dgm:spPr/>
    </dgm:pt>
    <dgm:pt modelId="{1281185D-28D5-4B2F-B990-B251BC5FCB91}" type="pres">
      <dgm:prSet presAssocID="{6DDEA098-191C-4850-B976-B68D6510D897}" presName="hierChild2" presStyleCnt="0"/>
      <dgm:spPr/>
    </dgm:pt>
  </dgm:ptLst>
  <dgm:cxnLst>
    <dgm:cxn modelId="{27B7C210-11FC-4ADF-B21C-89FC2C3808F9}" type="presOf" srcId="{672D0523-0DF1-4825-A14A-8E77F379F254}" destId="{ACCEC3C0-5868-4087-B7FF-E6B379647C8A}" srcOrd="0" destOrd="0" presId="urn:microsoft.com/office/officeart/2005/8/layout/hierarchy1"/>
    <dgm:cxn modelId="{E1DF9F11-F0F5-4752-88D3-CF348585701B}" type="presOf" srcId="{130BBB6E-7301-482E-8224-4857E2EB895A}" destId="{659635BB-2C5C-4424-9603-533A3B4EC255}" srcOrd="0" destOrd="0" presId="urn:microsoft.com/office/officeart/2005/8/layout/hierarchy1"/>
    <dgm:cxn modelId="{C9DE3F5C-B294-44C5-85CE-CB1C48089EC9}" srcId="{58FC19A7-F1E2-49C7-9AEE-5EDB37E13A94}" destId="{130BBB6E-7301-482E-8224-4857E2EB895A}" srcOrd="0" destOrd="0" parTransId="{2D64467C-742A-4F40-A252-A474759861FC}" sibTransId="{BC3D9A83-4160-44D2-A391-836A97551EE5}"/>
    <dgm:cxn modelId="{2E89F667-1EF7-474B-A97B-627081375958}" type="presOf" srcId="{6DDEA098-191C-4850-B976-B68D6510D897}" destId="{AB9BE2C1-5A71-4C1C-A9B5-A903EF31D1D1}" srcOrd="0" destOrd="0" presId="urn:microsoft.com/office/officeart/2005/8/layout/hierarchy1"/>
    <dgm:cxn modelId="{EBE85DD1-3795-4C02-8EC7-DA5328BFD95C}" type="presOf" srcId="{58FC19A7-F1E2-49C7-9AEE-5EDB37E13A94}" destId="{CAE50594-4074-4BEB-B53C-CD9BDDDE0FFF}" srcOrd="0" destOrd="0" presId="urn:microsoft.com/office/officeart/2005/8/layout/hierarchy1"/>
    <dgm:cxn modelId="{6E5EB3D7-2CDE-4393-9E9B-C8B92E28644D}" srcId="{58FC19A7-F1E2-49C7-9AEE-5EDB37E13A94}" destId="{6DDEA098-191C-4850-B976-B68D6510D897}" srcOrd="2" destOrd="0" parTransId="{7473E29C-F452-46D2-96AE-52914189081D}" sibTransId="{83FF57AD-04DB-45E7-B508-A0D6B2D02527}"/>
    <dgm:cxn modelId="{EC3C13F3-B7FA-4EE4-A650-6ACAAD5EFA44}" srcId="{58FC19A7-F1E2-49C7-9AEE-5EDB37E13A94}" destId="{672D0523-0DF1-4825-A14A-8E77F379F254}" srcOrd="1" destOrd="0" parTransId="{01AC279F-5C26-4DA7-A3F4-604109825729}" sibTransId="{1FAC8CC2-A755-4484-A205-5790B15AF044}"/>
    <dgm:cxn modelId="{A539EA87-B921-47F1-BC5F-FE990C2D7856}" type="presParOf" srcId="{CAE50594-4074-4BEB-B53C-CD9BDDDE0FFF}" destId="{42165437-CE89-41D5-AD7B-1F5BA216D13F}" srcOrd="0" destOrd="0" presId="urn:microsoft.com/office/officeart/2005/8/layout/hierarchy1"/>
    <dgm:cxn modelId="{DAB0E14A-D562-4574-B081-4D61A623446D}" type="presParOf" srcId="{42165437-CE89-41D5-AD7B-1F5BA216D13F}" destId="{A60A6898-B61F-4EE2-97B2-C6B0F86F27AC}" srcOrd="0" destOrd="0" presId="urn:microsoft.com/office/officeart/2005/8/layout/hierarchy1"/>
    <dgm:cxn modelId="{0A3EF218-A5A8-482F-8C74-F41D3AE747C7}" type="presParOf" srcId="{A60A6898-B61F-4EE2-97B2-C6B0F86F27AC}" destId="{44CA2D08-2173-4D58-9F0C-3AC48EC1C22C}" srcOrd="0" destOrd="0" presId="urn:microsoft.com/office/officeart/2005/8/layout/hierarchy1"/>
    <dgm:cxn modelId="{2293B968-DC8F-40E9-B401-6C15B0E2357A}" type="presParOf" srcId="{A60A6898-B61F-4EE2-97B2-C6B0F86F27AC}" destId="{659635BB-2C5C-4424-9603-533A3B4EC255}" srcOrd="1" destOrd="0" presId="urn:microsoft.com/office/officeart/2005/8/layout/hierarchy1"/>
    <dgm:cxn modelId="{84FC543B-09D8-413A-A8D1-87EF39D56569}" type="presParOf" srcId="{42165437-CE89-41D5-AD7B-1F5BA216D13F}" destId="{86B7107E-213B-4126-9233-CF0E14BB7CEC}" srcOrd="1" destOrd="0" presId="urn:microsoft.com/office/officeart/2005/8/layout/hierarchy1"/>
    <dgm:cxn modelId="{C6157734-489B-4ADD-B30F-05531D610DA3}" type="presParOf" srcId="{CAE50594-4074-4BEB-B53C-CD9BDDDE0FFF}" destId="{80C27381-9243-453F-9590-496C00919AF7}" srcOrd="1" destOrd="0" presId="urn:microsoft.com/office/officeart/2005/8/layout/hierarchy1"/>
    <dgm:cxn modelId="{8367452B-3060-4A8E-9A9E-3A4B8372F722}" type="presParOf" srcId="{80C27381-9243-453F-9590-496C00919AF7}" destId="{26C30027-D455-45B9-B185-CA8453B16565}" srcOrd="0" destOrd="0" presId="urn:microsoft.com/office/officeart/2005/8/layout/hierarchy1"/>
    <dgm:cxn modelId="{B17E279D-E121-48F7-9436-1DB1BD8611FD}" type="presParOf" srcId="{26C30027-D455-45B9-B185-CA8453B16565}" destId="{DD599772-90C6-45C3-846A-20B810D96044}" srcOrd="0" destOrd="0" presId="urn:microsoft.com/office/officeart/2005/8/layout/hierarchy1"/>
    <dgm:cxn modelId="{3F0F46E5-AB13-48CD-A2F6-9060171AC588}" type="presParOf" srcId="{26C30027-D455-45B9-B185-CA8453B16565}" destId="{ACCEC3C0-5868-4087-B7FF-E6B379647C8A}" srcOrd="1" destOrd="0" presId="urn:microsoft.com/office/officeart/2005/8/layout/hierarchy1"/>
    <dgm:cxn modelId="{0A53A192-5DB9-4924-92A4-454482528C61}" type="presParOf" srcId="{80C27381-9243-453F-9590-496C00919AF7}" destId="{14FC418D-90AD-4C31-A344-23DE6E49B767}" srcOrd="1" destOrd="0" presId="urn:microsoft.com/office/officeart/2005/8/layout/hierarchy1"/>
    <dgm:cxn modelId="{7A208C22-8C21-4D0B-B7FE-C3CF9EAC1F8B}" type="presParOf" srcId="{CAE50594-4074-4BEB-B53C-CD9BDDDE0FFF}" destId="{DA2E8CD8-DEA9-4AAB-A2B6-F3804D6D057B}" srcOrd="2" destOrd="0" presId="urn:microsoft.com/office/officeart/2005/8/layout/hierarchy1"/>
    <dgm:cxn modelId="{F306CB87-33F7-43D3-9133-E9070019E4C3}" type="presParOf" srcId="{DA2E8CD8-DEA9-4AAB-A2B6-F3804D6D057B}" destId="{A51213C2-FD5A-4FAF-BE22-ABAE1E6B97EA}" srcOrd="0" destOrd="0" presId="urn:microsoft.com/office/officeart/2005/8/layout/hierarchy1"/>
    <dgm:cxn modelId="{3BBC0BF2-24DD-4B8B-B311-E9480D0DA029}" type="presParOf" srcId="{A51213C2-FD5A-4FAF-BE22-ABAE1E6B97EA}" destId="{CCCBB7C5-3961-4E8A-9043-BC0DE4219A65}" srcOrd="0" destOrd="0" presId="urn:microsoft.com/office/officeart/2005/8/layout/hierarchy1"/>
    <dgm:cxn modelId="{D5C832FB-E75B-421D-9E06-5FD1D2B6B275}" type="presParOf" srcId="{A51213C2-FD5A-4FAF-BE22-ABAE1E6B97EA}" destId="{AB9BE2C1-5A71-4C1C-A9B5-A903EF31D1D1}" srcOrd="1" destOrd="0" presId="urn:microsoft.com/office/officeart/2005/8/layout/hierarchy1"/>
    <dgm:cxn modelId="{F04B2F24-B188-4286-A1FA-86F67E5D9D81}" type="presParOf" srcId="{DA2E8CD8-DEA9-4AAB-A2B6-F3804D6D057B}" destId="{1281185D-28D5-4B2F-B990-B251BC5FCB91}"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548DC7-0D7A-42E5-B391-AC013638858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08994F3-A32D-4D98-B97A-81CCF8AD0406}">
      <dgm:prSet custT="1"/>
      <dgm:spPr/>
      <dgm:t>
        <a:bodyPr/>
        <a:lstStyle/>
        <a:p>
          <a:r>
            <a:rPr lang="en-US" sz="2400" dirty="0">
              <a:latin typeface="Arial" panose="020B0604020202020204" pitchFamily="34" charset="0"/>
              <a:cs typeface="Arial" panose="020B0604020202020204" pitchFamily="34" charset="0"/>
            </a:rPr>
            <a:t>ATAR isn’t the only selection tool</a:t>
          </a:r>
          <a:r>
            <a:rPr lang="en-US" sz="1200" dirty="0">
              <a:latin typeface="Arial" panose="020B0604020202020204" pitchFamily="34" charset="0"/>
              <a:cs typeface="Arial" panose="020B0604020202020204" pitchFamily="34" charset="0"/>
            </a:rPr>
            <a:t>.</a:t>
          </a:r>
        </a:p>
      </dgm:t>
    </dgm:pt>
    <dgm:pt modelId="{363FAECE-BA49-49AF-9ADE-81E1E2AF518E}" type="parTrans" cxnId="{3C2777D1-1155-45CC-891B-196D89033FAF}">
      <dgm:prSet/>
      <dgm:spPr/>
      <dgm:t>
        <a:bodyPr/>
        <a:lstStyle/>
        <a:p>
          <a:endParaRPr lang="en-US" sz="2000">
            <a:latin typeface="Arial" panose="020B0604020202020204" pitchFamily="34" charset="0"/>
            <a:cs typeface="Arial" panose="020B0604020202020204" pitchFamily="34" charset="0"/>
          </a:endParaRPr>
        </a:p>
      </dgm:t>
    </dgm:pt>
    <dgm:pt modelId="{5AD85D22-6DC7-41CD-8754-7EC6FF674AA6}" type="sibTrans" cxnId="{3C2777D1-1155-45CC-891B-196D89033FAF}">
      <dgm:prSet/>
      <dgm:spPr/>
      <dgm:t>
        <a:bodyPr/>
        <a:lstStyle/>
        <a:p>
          <a:endParaRPr lang="en-US" sz="2000">
            <a:latin typeface="Arial" panose="020B0604020202020204" pitchFamily="34" charset="0"/>
            <a:cs typeface="Arial" panose="020B0604020202020204" pitchFamily="34" charset="0"/>
          </a:endParaRPr>
        </a:p>
      </dgm:t>
    </dgm:pt>
    <dgm:pt modelId="{3903A931-92E5-4341-A1CA-F5587B59D07D}">
      <dgm:prSet custT="1"/>
      <dgm:spPr/>
      <dgm:t>
        <a:bodyPr/>
        <a:lstStyle/>
        <a:p>
          <a:r>
            <a:rPr lang="en-AU" sz="1200">
              <a:latin typeface="Arial" panose="020B0604020202020204" pitchFamily="34" charset="0"/>
              <a:cs typeface="Arial" panose="020B0604020202020204" pitchFamily="34" charset="0"/>
            </a:rPr>
            <a:t>Interview</a:t>
          </a:r>
          <a:endParaRPr lang="en-US" sz="1200">
            <a:latin typeface="Arial" panose="020B0604020202020204" pitchFamily="34" charset="0"/>
            <a:cs typeface="Arial" panose="020B0604020202020204" pitchFamily="34" charset="0"/>
          </a:endParaRPr>
        </a:p>
      </dgm:t>
    </dgm:pt>
    <dgm:pt modelId="{F5A82CF0-DBFD-407F-9334-8FF502FD6EC0}" type="parTrans" cxnId="{CC2316A4-FCB1-4CA9-9306-122F076215A1}">
      <dgm:prSet/>
      <dgm:spPr/>
      <dgm:t>
        <a:bodyPr/>
        <a:lstStyle/>
        <a:p>
          <a:endParaRPr lang="en-US" sz="2000">
            <a:latin typeface="Arial" panose="020B0604020202020204" pitchFamily="34" charset="0"/>
            <a:cs typeface="Arial" panose="020B0604020202020204" pitchFamily="34" charset="0"/>
          </a:endParaRPr>
        </a:p>
      </dgm:t>
    </dgm:pt>
    <dgm:pt modelId="{E070FDEB-04A8-4D06-ADA0-DD9D2E42F920}" type="sibTrans" cxnId="{CC2316A4-FCB1-4CA9-9306-122F076215A1}">
      <dgm:prSet/>
      <dgm:spPr/>
      <dgm:t>
        <a:bodyPr/>
        <a:lstStyle/>
        <a:p>
          <a:endParaRPr lang="en-US" sz="2000">
            <a:latin typeface="Arial" panose="020B0604020202020204" pitchFamily="34" charset="0"/>
            <a:cs typeface="Arial" panose="020B0604020202020204" pitchFamily="34" charset="0"/>
          </a:endParaRPr>
        </a:p>
      </dgm:t>
    </dgm:pt>
    <dgm:pt modelId="{578D4E81-BD9A-45AE-9A25-858F258B4E66}">
      <dgm:prSet custT="1"/>
      <dgm:spPr/>
      <dgm:t>
        <a:bodyPr/>
        <a:lstStyle/>
        <a:p>
          <a:r>
            <a:rPr lang="en-AU" sz="1200">
              <a:latin typeface="Arial" panose="020B0604020202020204" pitchFamily="34" charset="0"/>
              <a:cs typeface="Arial" panose="020B0604020202020204" pitchFamily="34" charset="0"/>
            </a:rPr>
            <a:t>Audition</a:t>
          </a:r>
          <a:endParaRPr lang="en-US" sz="1200">
            <a:latin typeface="Arial" panose="020B0604020202020204" pitchFamily="34" charset="0"/>
            <a:cs typeface="Arial" panose="020B0604020202020204" pitchFamily="34" charset="0"/>
          </a:endParaRPr>
        </a:p>
      </dgm:t>
    </dgm:pt>
    <dgm:pt modelId="{218C8001-53B7-4B0F-A451-8BE23B236E93}" type="parTrans" cxnId="{B26F8529-BA3D-428B-98B2-EE68D6D0B044}">
      <dgm:prSet/>
      <dgm:spPr/>
      <dgm:t>
        <a:bodyPr/>
        <a:lstStyle/>
        <a:p>
          <a:endParaRPr lang="en-US" sz="2000">
            <a:latin typeface="Arial" panose="020B0604020202020204" pitchFamily="34" charset="0"/>
            <a:cs typeface="Arial" panose="020B0604020202020204" pitchFamily="34" charset="0"/>
          </a:endParaRPr>
        </a:p>
      </dgm:t>
    </dgm:pt>
    <dgm:pt modelId="{ED30B641-557E-45AB-B5A3-A0703890DBAB}" type="sibTrans" cxnId="{B26F8529-BA3D-428B-98B2-EE68D6D0B044}">
      <dgm:prSet/>
      <dgm:spPr/>
      <dgm:t>
        <a:bodyPr/>
        <a:lstStyle/>
        <a:p>
          <a:endParaRPr lang="en-US" sz="2000">
            <a:latin typeface="Arial" panose="020B0604020202020204" pitchFamily="34" charset="0"/>
            <a:cs typeface="Arial" panose="020B0604020202020204" pitchFamily="34" charset="0"/>
          </a:endParaRPr>
        </a:p>
      </dgm:t>
    </dgm:pt>
    <dgm:pt modelId="{D5C058CC-46B7-4621-8B75-AF281D16A325}">
      <dgm:prSet custT="1"/>
      <dgm:spPr/>
      <dgm:t>
        <a:bodyPr/>
        <a:lstStyle/>
        <a:p>
          <a:r>
            <a:rPr lang="en-AU" sz="1200">
              <a:latin typeface="Arial" panose="020B0604020202020204" pitchFamily="34" charset="0"/>
              <a:cs typeface="Arial" panose="020B0604020202020204" pitchFamily="34" charset="0"/>
            </a:rPr>
            <a:t>Test</a:t>
          </a:r>
          <a:endParaRPr lang="en-US" sz="1200">
            <a:latin typeface="Arial" panose="020B0604020202020204" pitchFamily="34" charset="0"/>
            <a:cs typeface="Arial" panose="020B0604020202020204" pitchFamily="34" charset="0"/>
          </a:endParaRPr>
        </a:p>
      </dgm:t>
    </dgm:pt>
    <dgm:pt modelId="{799EF74C-73FE-4D2E-B96D-C6638D3A75B8}" type="parTrans" cxnId="{C2037CA7-D733-4986-A38B-D9C789820668}">
      <dgm:prSet/>
      <dgm:spPr/>
      <dgm:t>
        <a:bodyPr/>
        <a:lstStyle/>
        <a:p>
          <a:endParaRPr lang="en-US" sz="2000">
            <a:latin typeface="Arial" panose="020B0604020202020204" pitchFamily="34" charset="0"/>
            <a:cs typeface="Arial" panose="020B0604020202020204" pitchFamily="34" charset="0"/>
          </a:endParaRPr>
        </a:p>
      </dgm:t>
    </dgm:pt>
    <dgm:pt modelId="{D2C532BB-5D6D-4AF7-888C-506487884EB1}" type="sibTrans" cxnId="{C2037CA7-D733-4986-A38B-D9C789820668}">
      <dgm:prSet/>
      <dgm:spPr/>
      <dgm:t>
        <a:bodyPr/>
        <a:lstStyle/>
        <a:p>
          <a:endParaRPr lang="en-US" sz="2000">
            <a:latin typeface="Arial" panose="020B0604020202020204" pitchFamily="34" charset="0"/>
            <a:cs typeface="Arial" panose="020B0604020202020204" pitchFamily="34" charset="0"/>
          </a:endParaRPr>
        </a:p>
      </dgm:t>
    </dgm:pt>
    <dgm:pt modelId="{7CE9291B-6B43-4089-B4EF-E98176714461}">
      <dgm:prSet custT="1"/>
      <dgm:spPr/>
      <dgm:t>
        <a:bodyPr/>
        <a:lstStyle/>
        <a:p>
          <a:r>
            <a:rPr lang="en-AU" sz="1200">
              <a:latin typeface="Arial" panose="020B0604020202020204" pitchFamily="34" charset="0"/>
              <a:cs typeface="Arial" panose="020B0604020202020204" pitchFamily="34" charset="0"/>
            </a:rPr>
            <a:t>Portfolio</a:t>
          </a:r>
          <a:endParaRPr lang="en-US" sz="1200">
            <a:latin typeface="Arial" panose="020B0604020202020204" pitchFamily="34" charset="0"/>
            <a:cs typeface="Arial" panose="020B0604020202020204" pitchFamily="34" charset="0"/>
          </a:endParaRPr>
        </a:p>
      </dgm:t>
    </dgm:pt>
    <dgm:pt modelId="{38689F4C-62EB-498B-827F-01BA9179F464}" type="parTrans" cxnId="{3302351C-56F1-4A1B-B911-8FB2B93A3571}">
      <dgm:prSet/>
      <dgm:spPr/>
      <dgm:t>
        <a:bodyPr/>
        <a:lstStyle/>
        <a:p>
          <a:endParaRPr lang="en-US" sz="2000">
            <a:latin typeface="Arial" panose="020B0604020202020204" pitchFamily="34" charset="0"/>
            <a:cs typeface="Arial" panose="020B0604020202020204" pitchFamily="34" charset="0"/>
          </a:endParaRPr>
        </a:p>
      </dgm:t>
    </dgm:pt>
    <dgm:pt modelId="{EBE44565-28AC-4F7C-8E4C-199E98D77CA6}" type="sibTrans" cxnId="{3302351C-56F1-4A1B-B911-8FB2B93A3571}">
      <dgm:prSet/>
      <dgm:spPr/>
      <dgm:t>
        <a:bodyPr/>
        <a:lstStyle/>
        <a:p>
          <a:endParaRPr lang="en-US" sz="2000">
            <a:latin typeface="Arial" panose="020B0604020202020204" pitchFamily="34" charset="0"/>
            <a:cs typeface="Arial" panose="020B0604020202020204" pitchFamily="34" charset="0"/>
          </a:endParaRPr>
        </a:p>
      </dgm:t>
    </dgm:pt>
    <dgm:pt modelId="{C57A349F-1AB6-4B3A-BC44-72A26782CCBC}">
      <dgm:prSet custT="1"/>
      <dgm:spPr/>
      <dgm:t>
        <a:bodyPr/>
        <a:lstStyle/>
        <a:p>
          <a:r>
            <a:rPr lang="en-AU" sz="1200" dirty="0">
              <a:latin typeface="Arial" panose="020B0604020202020204" pitchFamily="34" charset="0"/>
              <a:cs typeface="Arial" panose="020B0604020202020204" pitchFamily="34" charset="0"/>
            </a:rPr>
            <a:t>School </a:t>
          </a:r>
          <a:r>
            <a:rPr lang="en-AU" sz="1200" spc="-10" baseline="0" dirty="0">
              <a:latin typeface="Arial" panose="020B0604020202020204" pitchFamily="34" charset="0"/>
              <a:cs typeface="Arial" panose="020B0604020202020204" pitchFamily="34" charset="0"/>
            </a:rPr>
            <a:t>Recommendation</a:t>
          </a:r>
          <a:endParaRPr lang="en-US" sz="1200" spc="-10" baseline="0" dirty="0">
            <a:latin typeface="Arial" panose="020B0604020202020204" pitchFamily="34" charset="0"/>
            <a:cs typeface="Arial" panose="020B0604020202020204" pitchFamily="34" charset="0"/>
          </a:endParaRPr>
        </a:p>
      </dgm:t>
    </dgm:pt>
    <dgm:pt modelId="{709929C9-EFC0-49C8-933D-3F97F4A81A2E}" type="parTrans" cxnId="{BB04DB26-6FC5-4DB8-A98F-9B49063E68B7}">
      <dgm:prSet/>
      <dgm:spPr/>
      <dgm:t>
        <a:bodyPr/>
        <a:lstStyle/>
        <a:p>
          <a:endParaRPr lang="en-US" sz="2000">
            <a:latin typeface="Arial" panose="020B0604020202020204" pitchFamily="34" charset="0"/>
            <a:cs typeface="Arial" panose="020B0604020202020204" pitchFamily="34" charset="0"/>
          </a:endParaRPr>
        </a:p>
      </dgm:t>
    </dgm:pt>
    <dgm:pt modelId="{0733B00D-0CCA-4299-B0AA-AB37812E4220}" type="sibTrans" cxnId="{BB04DB26-6FC5-4DB8-A98F-9B49063E68B7}">
      <dgm:prSet/>
      <dgm:spPr/>
      <dgm:t>
        <a:bodyPr/>
        <a:lstStyle/>
        <a:p>
          <a:endParaRPr lang="en-US" sz="2000">
            <a:latin typeface="Arial" panose="020B0604020202020204" pitchFamily="34" charset="0"/>
            <a:cs typeface="Arial" panose="020B0604020202020204" pitchFamily="34" charset="0"/>
          </a:endParaRPr>
        </a:p>
      </dgm:t>
    </dgm:pt>
    <dgm:pt modelId="{0BCAE979-EE31-4187-82AA-10BAEDBF4ABC}" type="pres">
      <dgm:prSet presAssocID="{9A548DC7-0D7A-42E5-B391-AC0136388582}" presName="hierChild1" presStyleCnt="0">
        <dgm:presLayoutVars>
          <dgm:chPref val="1"/>
          <dgm:dir/>
          <dgm:animOne val="branch"/>
          <dgm:animLvl val="lvl"/>
          <dgm:resizeHandles/>
        </dgm:presLayoutVars>
      </dgm:prSet>
      <dgm:spPr/>
    </dgm:pt>
    <dgm:pt modelId="{90073DDA-46AF-40C0-BFE5-4E4850277295}" type="pres">
      <dgm:prSet presAssocID="{108994F3-A32D-4D98-B97A-81CCF8AD0406}" presName="hierRoot1" presStyleCnt="0"/>
      <dgm:spPr/>
    </dgm:pt>
    <dgm:pt modelId="{478AD440-47C3-4FE9-AC92-3937C0F2B8FC}" type="pres">
      <dgm:prSet presAssocID="{108994F3-A32D-4D98-B97A-81CCF8AD0406}" presName="composite" presStyleCnt="0"/>
      <dgm:spPr/>
    </dgm:pt>
    <dgm:pt modelId="{746F2DCF-95D0-494D-A0D7-BEC1E348E103}" type="pres">
      <dgm:prSet presAssocID="{108994F3-A32D-4D98-B97A-81CCF8AD0406}" presName="background" presStyleLbl="node0" presStyleIdx="0" presStyleCnt="1"/>
      <dgm:spPr/>
    </dgm:pt>
    <dgm:pt modelId="{7E9E748F-6C5F-4D93-B341-6BF068E6AA3E}" type="pres">
      <dgm:prSet presAssocID="{108994F3-A32D-4D98-B97A-81CCF8AD0406}" presName="text" presStyleLbl="fgAcc0" presStyleIdx="0" presStyleCnt="1" custScaleX="385499" custLinFactNeighborX="-2861" custLinFactNeighborY="-29461">
        <dgm:presLayoutVars>
          <dgm:chPref val="3"/>
        </dgm:presLayoutVars>
      </dgm:prSet>
      <dgm:spPr/>
    </dgm:pt>
    <dgm:pt modelId="{C1DB8DA8-9820-4110-BCDE-8EE55C2E1A65}" type="pres">
      <dgm:prSet presAssocID="{108994F3-A32D-4D98-B97A-81CCF8AD0406}" presName="hierChild2" presStyleCnt="0"/>
      <dgm:spPr/>
    </dgm:pt>
    <dgm:pt modelId="{36B483E0-98AF-46EE-A857-0A1914EC2A69}" type="pres">
      <dgm:prSet presAssocID="{F5A82CF0-DBFD-407F-9334-8FF502FD6EC0}" presName="Name10" presStyleLbl="parChTrans1D2" presStyleIdx="0" presStyleCnt="5"/>
      <dgm:spPr/>
    </dgm:pt>
    <dgm:pt modelId="{717B0B1C-5EF5-46C1-9000-9C99F733F7F6}" type="pres">
      <dgm:prSet presAssocID="{3903A931-92E5-4341-A1CA-F5587B59D07D}" presName="hierRoot2" presStyleCnt="0"/>
      <dgm:spPr/>
    </dgm:pt>
    <dgm:pt modelId="{783C60C4-2E86-4F33-930F-F670D28DCAA0}" type="pres">
      <dgm:prSet presAssocID="{3903A931-92E5-4341-A1CA-F5587B59D07D}" presName="composite2" presStyleCnt="0"/>
      <dgm:spPr/>
    </dgm:pt>
    <dgm:pt modelId="{B42643C3-F369-4A6D-A787-9F9EFDA1B183}" type="pres">
      <dgm:prSet presAssocID="{3903A931-92E5-4341-A1CA-F5587B59D07D}" presName="background2" presStyleLbl="node2" presStyleIdx="0" presStyleCnt="5"/>
      <dgm:spPr/>
    </dgm:pt>
    <dgm:pt modelId="{EA93BF7B-E959-4652-BC6D-6556A8017FBA}" type="pres">
      <dgm:prSet presAssocID="{3903A931-92E5-4341-A1CA-F5587B59D07D}" presName="text2" presStyleLbl="fgAcc2" presStyleIdx="0" presStyleCnt="5">
        <dgm:presLayoutVars>
          <dgm:chPref val="3"/>
        </dgm:presLayoutVars>
      </dgm:prSet>
      <dgm:spPr/>
    </dgm:pt>
    <dgm:pt modelId="{63A778B9-8AD5-4E49-9C39-C3778F7F1247}" type="pres">
      <dgm:prSet presAssocID="{3903A931-92E5-4341-A1CA-F5587B59D07D}" presName="hierChild3" presStyleCnt="0"/>
      <dgm:spPr/>
    </dgm:pt>
    <dgm:pt modelId="{14569AF2-EE9C-4132-BC2C-A81C928BCBD5}" type="pres">
      <dgm:prSet presAssocID="{218C8001-53B7-4B0F-A451-8BE23B236E93}" presName="Name10" presStyleLbl="parChTrans1D2" presStyleIdx="1" presStyleCnt="5"/>
      <dgm:spPr/>
    </dgm:pt>
    <dgm:pt modelId="{DAF8C071-AE32-430E-8F61-43C228F1A83E}" type="pres">
      <dgm:prSet presAssocID="{578D4E81-BD9A-45AE-9A25-858F258B4E66}" presName="hierRoot2" presStyleCnt="0"/>
      <dgm:spPr/>
    </dgm:pt>
    <dgm:pt modelId="{DAC0172B-9D10-45E6-988C-A61773E9EAE2}" type="pres">
      <dgm:prSet presAssocID="{578D4E81-BD9A-45AE-9A25-858F258B4E66}" presName="composite2" presStyleCnt="0"/>
      <dgm:spPr/>
    </dgm:pt>
    <dgm:pt modelId="{6388B7D0-C41F-49FD-B2DD-BAD3B2FFA87B}" type="pres">
      <dgm:prSet presAssocID="{578D4E81-BD9A-45AE-9A25-858F258B4E66}" presName="background2" presStyleLbl="node2" presStyleIdx="1" presStyleCnt="5"/>
      <dgm:spPr/>
    </dgm:pt>
    <dgm:pt modelId="{03987750-D78B-4C44-A935-CA91406F04A8}" type="pres">
      <dgm:prSet presAssocID="{578D4E81-BD9A-45AE-9A25-858F258B4E66}" presName="text2" presStyleLbl="fgAcc2" presStyleIdx="1" presStyleCnt="5">
        <dgm:presLayoutVars>
          <dgm:chPref val="3"/>
        </dgm:presLayoutVars>
      </dgm:prSet>
      <dgm:spPr/>
    </dgm:pt>
    <dgm:pt modelId="{D130DA73-A0DD-4C4A-9907-3CA6F5F6502D}" type="pres">
      <dgm:prSet presAssocID="{578D4E81-BD9A-45AE-9A25-858F258B4E66}" presName="hierChild3" presStyleCnt="0"/>
      <dgm:spPr/>
    </dgm:pt>
    <dgm:pt modelId="{50D53D8D-208D-4035-8538-87D5C58B989C}" type="pres">
      <dgm:prSet presAssocID="{799EF74C-73FE-4D2E-B96D-C6638D3A75B8}" presName="Name10" presStyleLbl="parChTrans1D2" presStyleIdx="2" presStyleCnt="5"/>
      <dgm:spPr/>
    </dgm:pt>
    <dgm:pt modelId="{BC592FCD-7B49-4799-961F-F0CF253B1C27}" type="pres">
      <dgm:prSet presAssocID="{D5C058CC-46B7-4621-8B75-AF281D16A325}" presName="hierRoot2" presStyleCnt="0"/>
      <dgm:spPr/>
    </dgm:pt>
    <dgm:pt modelId="{2EE2B256-794D-46E4-8591-767D4E37BD87}" type="pres">
      <dgm:prSet presAssocID="{D5C058CC-46B7-4621-8B75-AF281D16A325}" presName="composite2" presStyleCnt="0"/>
      <dgm:spPr/>
    </dgm:pt>
    <dgm:pt modelId="{B8F1A586-FAC8-44A8-AEDF-C88B5C1CD00A}" type="pres">
      <dgm:prSet presAssocID="{D5C058CC-46B7-4621-8B75-AF281D16A325}" presName="background2" presStyleLbl="node2" presStyleIdx="2" presStyleCnt="5"/>
      <dgm:spPr/>
    </dgm:pt>
    <dgm:pt modelId="{9043D2CF-2F47-4719-B28F-AAD4FE241BAD}" type="pres">
      <dgm:prSet presAssocID="{D5C058CC-46B7-4621-8B75-AF281D16A325}" presName="text2" presStyleLbl="fgAcc2" presStyleIdx="2" presStyleCnt="5">
        <dgm:presLayoutVars>
          <dgm:chPref val="3"/>
        </dgm:presLayoutVars>
      </dgm:prSet>
      <dgm:spPr/>
    </dgm:pt>
    <dgm:pt modelId="{5EAD7A0B-894A-4579-8E6D-EC93685B3E5B}" type="pres">
      <dgm:prSet presAssocID="{D5C058CC-46B7-4621-8B75-AF281D16A325}" presName="hierChild3" presStyleCnt="0"/>
      <dgm:spPr/>
    </dgm:pt>
    <dgm:pt modelId="{40A615BF-2E0F-495C-9FE4-6D6587737E76}" type="pres">
      <dgm:prSet presAssocID="{38689F4C-62EB-498B-827F-01BA9179F464}" presName="Name10" presStyleLbl="parChTrans1D2" presStyleIdx="3" presStyleCnt="5"/>
      <dgm:spPr/>
    </dgm:pt>
    <dgm:pt modelId="{8AC640B2-6683-414B-ACE4-4762E1786CC7}" type="pres">
      <dgm:prSet presAssocID="{7CE9291B-6B43-4089-B4EF-E98176714461}" presName="hierRoot2" presStyleCnt="0"/>
      <dgm:spPr/>
    </dgm:pt>
    <dgm:pt modelId="{D6BF1BFD-E87D-41C2-A4B7-2171F9EBCA04}" type="pres">
      <dgm:prSet presAssocID="{7CE9291B-6B43-4089-B4EF-E98176714461}" presName="composite2" presStyleCnt="0"/>
      <dgm:spPr/>
    </dgm:pt>
    <dgm:pt modelId="{4E5DA712-A918-4379-B370-1506DC46B69F}" type="pres">
      <dgm:prSet presAssocID="{7CE9291B-6B43-4089-B4EF-E98176714461}" presName="background2" presStyleLbl="node2" presStyleIdx="3" presStyleCnt="5"/>
      <dgm:spPr/>
    </dgm:pt>
    <dgm:pt modelId="{330A0962-E230-4837-8E21-3D5038C60C99}" type="pres">
      <dgm:prSet presAssocID="{7CE9291B-6B43-4089-B4EF-E98176714461}" presName="text2" presStyleLbl="fgAcc2" presStyleIdx="3" presStyleCnt="5">
        <dgm:presLayoutVars>
          <dgm:chPref val="3"/>
        </dgm:presLayoutVars>
      </dgm:prSet>
      <dgm:spPr/>
    </dgm:pt>
    <dgm:pt modelId="{76B1D897-8137-440C-82CD-CC74E6CA6DC0}" type="pres">
      <dgm:prSet presAssocID="{7CE9291B-6B43-4089-B4EF-E98176714461}" presName="hierChild3" presStyleCnt="0"/>
      <dgm:spPr/>
    </dgm:pt>
    <dgm:pt modelId="{A9C50A4D-C6E1-4007-88E3-67DBA9B098A4}" type="pres">
      <dgm:prSet presAssocID="{709929C9-EFC0-49C8-933D-3F97F4A81A2E}" presName="Name10" presStyleLbl="parChTrans1D2" presStyleIdx="4" presStyleCnt="5"/>
      <dgm:spPr/>
    </dgm:pt>
    <dgm:pt modelId="{F17F14E3-CCA5-4F0A-90C1-2714CD9B92D0}" type="pres">
      <dgm:prSet presAssocID="{C57A349F-1AB6-4B3A-BC44-72A26782CCBC}" presName="hierRoot2" presStyleCnt="0"/>
      <dgm:spPr/>
    </dgm:pt>
    <dgm:pt modelId="{2B19AFC3-A951-45A0-8DA9-E94DA84985AD}" type="pres">
      <dgm:prSet presAssocID="{C57A349F-1AB6-4B3A-BC44-72A26782CCBC}" presName="composite2" presStyleCnt="0"/>
      <dgm:spPr/>
    </dgm:pt>
    <dgm:pt modelId="{BD41F70D-969C-40F7-B5E4-388EFF828914}" type="pres">
      <dgm:prSet presAssocID="{C57A349F-1AB6-4B3A-BC44-72A26782CCBC}" presName="background2" presStyleLbl="node2" presStyleIdx="4" presStyleCnt="5"/>
      <dgm:spPr/>
    </dgm:pt>
    <dgm:pt modelId="{A3953B01-E1A0-452F-8042-60347DE66AC4}" type="pres">
      <dgm:prSet presAssocID="{C57A349F-1AB6-4B3A-BC44-72A26782CCBC}" presName="text2" presStyleLbl="fgAcc2" presStyleIdx="4" presStyleCnt="5">
        <dgm:presLayoutVars>
          <dgm:chPref val="3"/>
        </dgm:presLayoutVars>
      </dgm:prSet>
      <dgm:spPr/>
    </dgm:pt>
    <dgm:pt modelId="{BE500F7F-1C5F-491D-A6E0-9B5E103DB017}" type="pres">
      <dgm:prSet presAssocID="{C57A349F-1AB6-4B3A-BC44-72A26782CCBC}" presName="hierChild3" presStyleCnt="0"/>
      <dgm:spPr/>
    </dgm:pt>
  </dgm:ptLst>
  <dgm:cxnLst>
    <dgm:cxn modelId="{CDA43A06-1AAD-4CCB-9E4F-48AD62B53E24}" type="presOf" srcId="{7CE9291B-6B43-4089-B4EF-E98176714461}" destId="{330A0962-E230-4837-8E21-3D5038C60C99}" srcOrd="0" destOrd="0" presId="urn:microsoft.com/office/officeart/2005/8/layout/hierarchy1"/>
    <dgm:cxn modelId="{E0614812-663A-4B30-A3E7-3A9794C2A960}" type="presOf" srcId="{218C8001-53B7-4B0F-A451-8BE23B236E93}" destId="{14569AF2-EE9C-4132-BC2C-A81C928BCBD5}" srcOrd="0" destOrd="0" presId="urn:microsoft.com/office/officeart/2005/8/layout/hierarchy1"/>
    <dgm:cxn modelId="{3302351C-56F1-4A1B-B911-8FB2B93A3571}" srcId="{108994F3-A32D-4D98-B97A-81CCF8AD0406}" destId="{7CE9291B-6B43-4089-B4EF-E98176714461}" srcOrd="3" destOrd="0" parTransId="{38689F4C-62EB-498B-827F-01BA9179F464}" sibTransId="{EBE44565-28AC-4F7C-8E4C-199E98D77CA6}"/>
    <dgm:cxn modelId="{30EDCF1F-8D34-4948-A50E-A1AA10CC3FFF}" type="presOf" srcId="{108994F3-A32D-4D98-B97A-81CCF8AD0406}" destId="{7E9E748F-6C5F-4D93-B341-6BF068E6AA3E}" srcOrd="0" destOrd="0" presId="urn:microsoft.com/office/officeart/2005/8/layout/hierarchy1"/>
    <dgm:cxn modelId="{592DAC22-FD3C-4799-AD68-9AEF272FE2FA}" type="presOf" srcId="{F5A82CF0-DBFD-407F-9334-8FF502FD6EC0}" destId="{36B483E0-98AF-46EE-A857-0A1914EC2A69}" srcOrd="0" destOrd="0" presId="urn:microsoft.com/office/officeart/2005/8/layout/hierarchy1"/>
    <dgm:cxn modelId="{BB04DB26-6FC5-4DB8-A98F-9B49063E68B7}" srcId="{108994F3-A32D-4D98-B97A-81CCF8AD0406}" destId="{C57A349F-1AB6-4B3A-BC44-72A26782CCBC}" srcOrd="4" destOrd="0" parTransId="{709929C9-EFC0-49C8-933D-3F97F4A81A2E}" sibTransId="{0733B00D-0CCA-4299-B0AA-AB37812E4220}"/>
    <dgm:cxn modelId="{B26F8529-BA3D-428B-98B2-EE68D6D0B044}" srcId="{108994F3-A32D-4D98-B97A-81CCF8AD0406}" destId="{578D4E81-BD9A-45AE-9A25-858F258B4E66}" srcOrd="1" destOrd="0" parTransId="{218C8001-53B7-4B0F-A451-8BE23B236E93}" sibTransId="{ED30B641-557E-45AB-B5A3-A0703890DBAB}"/>
    <dgm:cxn modelId="{230E9749-C8B5-4748-BCDF-C2776131B263}" type="presOf" srcId="{D5C058CC-46B7-4621-8B75-AF281D16A325}" destId="{9043D2CF-2F47-4719-B28F-AAD4FE241BAD}" srcOrd="0" destOrd="0" presId="urn:microsoft.com/office/officeart/2005/8/layout/hierarchy1"/>
    <dgm:cxn modelId="{3F6DF3A2-0F1E-4439-8687-AE3C31725C10}" type="presOf" srcId="{9A548DC7-0D7A-42E5-B391-AC0136388582}" destId="{0BCAE979-EE31-4187-82AA-10BAEDBF4ABC}" srcOrd="0" destOrd="0" presId="urn:microsoft.com/office/officeart/2005/8/layout/hierarchy1"/>
    <dgm:cxn modelId="{CC2316A4-FCB1-4CA9-9306-122F076215A1}" srcId="{108994F3-A32D-4D98-B97A-81CCF8AD0406}" destId="{3903A931-92E5-4341-A1CA-F5587B59D07D}" srcOrd="0" destOrd="0" parTransId="{F5A82CF0-DBFD-407F-9334-8FF502FD6EC0}" sibTransId="{E070FDEB-04A8-4D06-ADA0-DD9D2E42F920}"/>
    <dgm:cxn modelId="{C9761FA5-D51D-4510-81C6-F3674CA8E6A3}" type="presOf" srcId="{799EF74C-73FE-4D2E-B96D-C6638D3A75B8}" destId="{50D53D8D-208D-4035-8538-87D5C58B989C}" srcOrd="0" destOrd="0" presId="urn:microsoft.com/office/officeart/2005/8/layout/hierarchy1"/>
    <dgm:cxn modelId="{C2037CA7-D733-4986-A38B-D9C789820668}" srcId="{108994F3-A32D-4D98-B97A-81CCF8AD0406}" destId="{D5C058CC-46B7-4621-8B75-AF281D16A325}" srcOrd="2" destOrd="0" parTransId="{799EF74C-73FE-4D2E-B96D-C6638D3A75B8}" sibTransId="{D2C532BB-5D6D-4AF7-888C-506487884EB1}"/>
    <dgm:cxn modelId="{11FDB1AA-9BDF-42DF-BF4C-DC0CF8BD0F33}" type="presOf" srcId="{709929C9-EFC0-49C8-933D-3F97F4A81A2E}" destId="{A9C50A4D-C6E1-4007-88E3-67DBA9B098A4}" srcOrd="0" destOrd="0" presId="urn:microsoft.com/office/officeart/2005/8/layout/hierarchy1"/>
    <dgm:cxn modelId="{C7CFAFB5-7181-495E-8E98-B73E860DA940}" type="presOf" srcId="{C57A349F-1AB6-4B3A-BC44-72A26782CCBC}" destId="{A3953B01-E1A0-452F-8042-60347DE66AC4}" srcOrd="0" destOrd="0" presId="urn:microsoft.com/office/officeart/2005/8/layout/hierarchy1"/>
    <dgm:cxn modelId="{CDCC3ABE-8591-438F-9479-2AB43C951893}" type="presOf" srcId="{578D4E81-BD9A-45AE-9A25-858F258B4E66}" destId="{03987750-D78B-4C44-A935-CA91406F04A8}" srcOrd="0" destOrd="0" presId="urn:microsoft.com/office/officeart/2005/8/layout/hierarchy1"/>
    <dgm:cxn modelId="{3C2777D1-1155-45CC-891B-196D89033FAF}" srcId="{9A548DC7-0D7A-42E5-B391-AC0136388582}" destId="{108994F3-A32D-4D98-B97A-81CCF8AD0406}" srcOrd="0" destOrd="0" parTransId="{363FAECE-BA49-49AF-9ADE-81E1E2AF518E}" sibTransId="{5AD85D22-6DC7-41CD-8754-7EC6FF674AA6}"/>
    <dgm:cxn modelId="{DC0F34D2-FF1E-42C3-BF23-579D1855FF6C}" type="presOf" srcId="{38689F4C-62EB-498B-827F-01BA9179F464}" destId="{40A615BF-2E0F-495C-9FE4-6D6587737E76}" srcOrd="0" destOrd="0" presId="urn:microsoft.com/office/officeart/2005/8/layout/hierarchy1"/>
    <dgm:cxn modelId="{C4F5B9FE-41E2-4002-A980-BFE22CACE91A}" type="presOf" srcId="{3903A931-92E5-4341-A1CA-F5587B59D07D}" destId="{EA93BF7B-E959-4652-BC6D-6556A8017FBA}" srcOrd="0" destOrd="0" presId="urn:microsoft.com/office/officeart/2005/8/layout/hierarchy1"/>
    <dgm:cxn modelId="{2424F90C-AC6A-4C8D-A953-92F16D12819E}" type="presParOf" srcId="{0BCAE979-EE31-4187-82AA-10BAEDBF4ABC}" destId="{90073DDA-46AF-40C0-BFE5-4E4850277295}" srcOrd="0" destOrd="0" presId="urn:microsoft.com/office/officeart/2005/8/layout/hierarchy1"/>
    <dgm:cxn modelId="{914E517E-BA39-46CD-B279-CC395C1DFFC6}" type="presParOf" srcId="{90073DDA-46AF-40C0-BFE5-4E4850277295}" destId="{478AD440-47C3-4FE9-AC92-3937C0F2B8FC}" srcOrd="0" destOrd="0" presId="urn:microsoft.com/office/officeart/2005/8/layout/hierarchy1"/>
    <dgm:cxn modelId="{5941FA4D-3902-4C40-B938-AC2F9FB65B64}" type="presParOf" srcId="{478AD440-47C3-4FE9-AC92-3937C0F2B8FC}" destId="{746F2DCF-95D0-494D-A0D7-BEC1E348E103}" srcOrd="0" destOrd="0" presId="urn:microsoft.com/office/officeart/2005/8/layout/hierarchy1"/>
    <dgm:cxn modelId="{C88B0702-9292-40B6-9240-7E693CB1F330}" type="presParOf" srcId="{478AD440-47C3-4FE9-AC92-3937C0F2B8FC}" destId="{7E9E748F-6C5F-4D93-B341-6BF068E6AA3E}" srcOrd="1" destOrd="0" presId="urn:microsoft.com/office/officeart/2005/8/layout/hierarchy1"/>
    <dgm:cxn modelId="{7B52594D-A057-48FD-B78A-E8A2F3544BD7}" type="presParOf" srcId="{90073DDA-46AF-40C0-BFE5-4E4850277295}" destId="{C1DB8DA8-9820-4110-BCDE-8EE55C2E1A65}" srcOrd="1" destOrd="0" presId="urn:microsoft.com/office/officeart/2005/8/layout/hierarchy1"/>
    <dgm:cxn modelId="{85A192A4-F092-43C7-84B4-EEA47B4E6EB1}" type="presParOf" srcId="{C1DB8DA8-9820-4110-BCDE-8EE55C2E1A65}" destId="{36B483E0-98AF-46EE-A857-0A1914EC2A69}" srcOrd="0" destOrd="0" presId="urn:microsoft.com/office/officeart/2005/8/layout/hierarchy1"/>
    <dgm:cxn modelId="{6C0ABCEE-EAFC-43EE-84AA-8CB350AFB5BA}" type="presParOf" srcId="{C1DB8DA8-9820-4110-BCDE-8EE55C2E1A65}" destId="{717B0B1C-5EF5-46C1-9000-9C99F733F7F6}" srcOrd="1" destOrd="0" presId="urn:microsoft.com/office/officeart/2005/8/layout/hierarchy1"/>
    <dgm:cxn modelId="{2D787908-0E10-40B6-851E-2591AE6F9E16}" type="presParOf" srcId="{717B0B1C-5EF5-46C1-9000-9C99F733F7F6}" destId="{783C60C4-2E86-4F33-930F-F670D28DCAA0}" srcOrd="0" destOrd="0" presId="urn:microsoft.com/office/officeart/2005/8/layout/hierarchy1"/>
    <dgm:cxn modelId="{BE58296F-BA0C-43BC-88A8-35CAD8574261}" type="presParOf" srcId="{783C60C4-2E86-4F33-930F-F670D28DCAA0}" destId="{B42643C3-F369-4A6D-A787-9F9EFDA1B183}" srcOrd="0" destOrd="0" presId="urn:microsoft.com/office/officeart/2005/8/layout/hierarchy1"/>
    <dgm:cxn modelId="{9DE864E9-677A-4C3B-AE7B-862170126B72}" type="presParOf" srcId="{783C60C4-2E86-4F33-930F-F670D28DCAA0}" destId="{EA93BF7B-E959-4652-BC6D-6556A8017FBA}" srcOrd="1" destOrd="0" presId="urn:microsoft.com/office/officeart/2005/8/layout/hierarchy1"/>
    <dgm:cxn modelId="{F5603F38-74EC-4092-91B9-90E95540161D}" type="presParOf" srcId="{717B0B1C-5EF5-46C1-9000-9C99F733F7F6}" destId="{63A778B9-8AD5-4E49-9C39-C3778F7F1247}" srcOrd="1" destOrd="0" presId="urn:microsoft.com/office/officeart/2005/8/layout/hierarchy1"/>
    <dgm:cxn modelId="{E8AEB67B-E80A-4213-B757-0B7AA9311DF0}" type="presParOf" srcId="{C1DB8DA8-9820-4110-BCDE-8EE55C2E1A65}" destId="{14569AF2-EE9C-4132-BC2C-A81C928BCBD5}" srcOrd="2" destOrd="0" presId="urn:microsoft.com/office/officeart/2005/8/layout/hierarchy1"/>
    <dgm:cxn modelId="{8F2B56B5-9989-48EF-B54E-2F82CEFD1ADD}" type="presParOf" srcId="{C1DB8DA8-9820-4110-BCDE-8EE55C2E1A65}" destId="{DAF8C071-AE32-430E-8F61-43C228F1A83E}" srcOrd="3" destOrd="0" presId="urn:microsoft.com/office/officeart/2005/8/layout/hierarchy1"/>
    <dgm:cxn modelId="{7B92FD4A-8D41-4AFE-997C-B0FD2AFD5492}" type="presParOf" srcId="{DAF8C071-AE32-430E-8F61-43C228F1A83E}" destId="{DAC0172B-9D10-45E6-988C-A61773E9EAE2}" srcOrd="0" destOrd="0" presId="urn:microsoft.com/office/officeart/2005/8/layout/hierarchy1"/>
    <dgm:cxn modelId="{4C59E754-2B4C-4EF7-A961-6DA89EA4D882}" type="presParOf" srcId="{DAC0172B-9D10-45E6-988C-A61773E9EAE2}" destId="{6388B7D0-C41F-49FD-B2DD-BAD3B2FFA87B}" srcOrd="0" destOrd="0" presId="urn:microsoft.com/office/officeart/2005/8/layout/hierarchy1"/>
    <dgm:cxn modelId="{8F8CF312-5216-4A07-9B89-2CC4F61FC245}" type="presParOf" srcId="{DAC0172B-9D10-45E6-988C-A61773E9EAE2}" destId="{03987750-D78B-4C44-A935-CA91406F04A8}" srcOrd="1" destOrd="0" presId="urn:microsoft.com/office/officeart/2005/8/layout/hierarchy1"/>
    <dgm:cxn modelId="{1FC3BA91-224B-4E5E-AC60-65D61CB4C28F}" type="presParOf" srcId="{DAF8C071-AE32-430E-8F61-43C228F1A83E}" destId="{D130DA73-A0DD-4C4A-9907-3CA6F5F6502D}" srcOrd="1" destOrd="0" presId="urn:microsoft.com/office/officeart/2005/8/layout/hierarchy1"/>
    <dgm:cxn modelId="{D839E195-4776-43C4-915B-7E05158CB3CB}" type="presParOf" srcId="{C1DB8DA8-9820-4110-BCDE-8EE55C2E1A65}" destId="{50D53D8D-208D-4035-8538-87D5C58B989C}" srcOrd="4" destOrd="0" presId="urn:microsoft.com/office/officeart/2005/8/layout/hierarchy1"/>
    <dgm:cxn modelId="{5B6CCF2F-C88D-4142-A52D-50EE2AA549A4}" type="presParOf" srcId="{C1DB8DA8-9820-4110-BCDE-8EE55C2E1A65}" destId="{BC592FCD-7B49-4799-961F-F0CF253B1C27}" srcOrd="5" destOrd="0" presId="urn:microsoft.com/office/officeart/2005/8/layout/hierarchy1"/>
    <dgm:cxn modelId="{02A16672-9A1A-49C6-89B7-2F2B63EBAA85}" type="presParOf" srcId="{BC592FCD-7B49-4799-961F-F0CF253B1C27}" destId="{2EE2B256-794D-46E4-8591-767D4E37BD87}" srcOrd="0" destOrd="0" presId="urn:microsoft.com/office/officeart/2005/8/layout/hierarchy1"/>
    <dgm:cxn modelId="{BAF5FF70-56F6-434A-B253-C8A029DB353E}" type="presParOf" srcId="{2EE2B256-794D-46E4-8591-767D4E37BD87}" destId="{B8F1A586-FAC8-44A8-AEDF-C88B5C1CD00A}" srcOrd="0" destOrd="0" presId="urn:microsoft.com/office/officeart/2005/8/layout/hierarchy1"/>
    <dgm:cxn modelId="{BBBA4094-305C-404B-B257-5EC4DCF015E5}" type="presParOf" srcId="{2EE2B256-794D-46E4-8591-767D4E37BD87}" destId="{9043D2CF-2F47-4719-B28F-AAD4FE241BAD}" srcOrd="1" destOrd="0" presId="urn:microsoft.com/office/officeart/2005/8/layout/hierarchy1"/>
    <dgm:cxn modelId="{579475D9-A4E5-4FD8-AA36-DC814C8DCD7A}" type="presParOf" srcId="{BC592FCD-7B49-4799-961F-F0CF253B1C27}" destId="{5EAD7A0B-894A-4579-8E6D-EC93685B3E5B}" srcOrd="1" destOrd="0" presId="urn:microsoft.com/office/officeart/2005/8/layout/hierarchy1"/>
    <dgm:cxn modelId="{652B7EB0-60FD-4E74-9882-BDA7BE6363D1}" type="presParOf" srcId="{C1DB8DA8-9820-4110-BCDE-8EE55C2E1A65}" destId="{40A615BF-2E0F-495C-9FE4-6D6587737E76}" srcOrd="6" destOrd="0" presId="urn:microsoft.com/office/officeart/2005/8/layout/hierarchy1"/>
    <dgm:cxn modelId="{E7271639-C9F3-4E69-ACC8-209541E6C38D}" type="presParOf" srcId="{C1DB8DA8-9820-4110-BCDE-8EE55C2E1A65}" destId="{8AC640B2-6683-414B-ACE4-4762E1786CC7}" srcOrd="7" destOrd="0" presId="urn:microsoft.com/office/officeart/2005/8/layout/hierarchy1"/>
    <dgm:cxn modelId="{C412AAB4-0710-49EB-9E89-754D69253CBF}" type="presParOf" srcId="{8AC640B2-6683-414B-ACE4-4762E1786CC7}" destId="{D6BF1BFD-E87D-41C2-A4B7-2171F9EBCA04}" srcOrd="0" destOrd="0" presId="urn:microsoft.com/office/officeart/2005/8/layout/hierarchy1"/>
    <dgm:cxn modelId="{CA7C519F-DCC9-414D-9384-4DB722BA7FB6}" type="presParOf" srcId="{D6BF1BFD-E87D-41C2-A4B7-2171F9EBCA04}" destId="{4E5DA712-A918-4379-B370-1506DC46B69F}" srcOrd="0" destOrd="0" presId="urn:microsoft.com/office/officeart/2005/8/layout/hierarchy1"/>
    <dgm:cxn modelId="{C9FA7391-6B5A-4D80-B353-2AC7AA006781}" type="presParOf" srcId="{D6BF1BFD-E87D-41C2-A4B7-2171F9EBCA04}" destId="{330A0962-E230-4837-8E21-3D5038C60C99}" srcOrd="1" destOrd="0" presId="urn:microsoft.com/office/officeart/2005/8/layout/hierarchy1"/>
    <dgm:cxn modelId="{3B8DADDC-5F1D-41E5-94C5-85062AAE1B84}" type="presParOf" srcId="{8AC640B2-6683-414B-ACE4-4762E1786CC7}" destId="{76B1D897-8137-440C-82CD-CC74E6CA6DC0}" srcOrd="1" destOrd="0" presId="urn:microsoft.com/office/officeart/2005/8/layout/hierarchy1"/>
    <dgm:cxn modelId="{3A62133E-0CF9-4729-BC68-EA97343DD4CC}" type="presParOf" srcId="{C1DB8DA8-9820-4110-BCDE-8EE55C2E1A65}" destId="{A9C50A4D-C6E1-4007-88E3-67DBA9B098A4}" srcOrd="8" destOrd="0" presId="urn:microsoft.com/office/officeart/2005/8/layout/hierarchy1"/>
    <dgm:cxn modelId="{94CEF646-1939-4690-99BF-2265F3857155}" type="presParOf" srcId="{C1DB8DA8-9820-4110-BCDE-8EE55C2E1A65}" destId="{F17F14E3-CCA5-4F0A-90C1-2714CD9B92D0}" srcOrd="9" destOrd="0" presId="urn:microsoft.com/office/officeart/2005/8/layout/hierarchy1"/>
    <dgm:cxn modelId="{613F8BAE-CE9B-4005-8B5A-9EBF460BBD5B}" type="presParOf" srcId="{F17F14E3-CCA5-4F0A-90C1-2714CD9B92D0}" destId="{2B19AFC3-A951-45A0-8DA9-E94DA84985AD}" srcOrd="0" destOrd="0" presId="urn:microsoft.com/office/officeart/2005/8/layout/hierarchy1"/>
    <dgm:cxn modelId="{1E720452-D017-4C10-9151-402340054E13}" type="presParOf" srcId="{2B19AFC3-A951-45A0-8DA9-E94DA84985AD}" destId="{BD41F70D-969C-40F7-B5E4-388EFF828914}" srcOrd="0" destOrd="0" presId="urn:microsoft.com/office/officeart/2005/8/layout/hierarchy1"/>
    <dgm:cxn modelId="{8F039E1D-89DD-4691-BC7D-97D8CD17551C}" type="presParOf" srcId="{2B19AFC3-A951-45A0-8DA9-E94DA84985AD}" destId="{A3953B01-E1A0-452F-8042-60347DE66AC4}" srcOrd="1" destOrd="0" presId="urn:microsoft.com/office/officeart/2005/8/layout/hierarchy1"/>
    <dgm:cxn modelId="{0EE39DCF-9E12-4766-BCDC-EE96CB40595D}" type="presParOf" srcId="{F17F14E3-CCA5-4F0A-90C1-2714CD9B92D0}" destId="{BE500F7F-1C5F-491D-A6E0-9B5E103DB017}"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B9DFF3-1177-455D-A1AB-276CF260C92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BD37EE0-1E63-4801-AEB4-CE6F59CF9C6D}">
      <dgm:prSet custT="1"/>
      <dgm:spPr/>
      <dgm:t>
        <a:bodyPr/>
        <a:lstStyle/>
        <a:p>
          <a:pPr>
            <a:lnSpc>
              <a:spcPct val="100000"/>
            </a:lnSpc>
          </a:pPr>
          <a:r>
            <a:rPr lang="en-AU" sz="1800" dirty="0">
              <a:latin typeface="Arial" panose="020B0604020202020204" pitchFamily="34" charset="0"/>
              <a:cs typeface="Arial" panose="020B0604020202020204" pitchFamily="34" charset="0"/>
            </a:rPr>
            <a:t>Seek advice</a:t>
          </a:r>
          <a:endParaRPr lang="en-US" sz="1800" dirty="0">
            <a:latin typeface="Arial" panose="020B0604020202020204" pitchFamily="34" charset="0"/>
            <a:cs typeface="Arial" panose="020B0604020202020204" pitchFamily="34" charset="0"/>
          </a:endParaRPr>
        </a:p>
      </dgm:t>
    </dgm:pt>
    <dgm:pt modelId="{156247B7-EE69-4438-90CF-C8D872A8C6B9}" type="parTrans" cxnId="{20B297D3-8A91-400B-9CF7-4735FB80B868}">
      <dgm:prSet/>
      <dgm:spPr/>
      <dgm:t>
        <a:bodyPr/>
        <a:lstStyle/>
        <a:p>
          <a:endParaRPr lang="en-US" sz="1800">
            <a:latin typeface="Arial" panose="020B0604020202020204" pitchFamily="34" charset="0"/>
            <a:cs typeface="Arial" panose="020B0604020202020204" pitchFamily="34" charset="0"/>
          </a:endParaRPr>
        </a:p>
      </dgm:t>
    </dgm:pt>
    <dgm:pt modelId="{8D1C9380-39CC-4ED2-BDDA-E3A8A674D2C5}" type="sibTrans" cxnId="{20B297D3-8A91-400B-9CF7-4735FB80B868}">
      <dgm:prSet/>
      <dgm:spPr/>
      <dgm:t>
        <a:bodyPr/>
        <a:lstStyle/>
        <a:p>
          <a:pPr>
            <a:lnSpc>
              <a:spcPct val="100000"/>
            </a:lnSpc>
          </a:pPr>
          <a:endParaRPr lang="en-US" sz="1800">
            <a:latin typeface="Arial" panose="020B0604020202020204" pitchFamily="34" charset="0"/>
            <a:cs typeface="Arial" panose="020B0604020202020204" pitchFamily="34" charset="0"/>
          </a:endParaRPr>
        </a:p>
      </dgm:t>
    </dgm:pt>
    <dgm:pt modelId="{C2B00F91-DAE7-4CD3-B245-5523A6476F6E}">
      <dgm:prSet custT="1"/>
      <dgm:spPr/>
      <dgm:t>
        <a:bodyPr/>
        <a:lstStyle/>
        <a:p>
          <a:pPr>
            <a:lnSpc>
              <a:spcPct val="100000"/>
            </a:lnSpc>
          </a:pPr>
          <a:r>
            <a:rPr lang="en-AU" sz="1800" dirty="0">
              <a:latin typeface="Arial" panose="020B0604020202020204" pitchFamily="34" charset="0"/>
              <a:cs typeface="Arial" panose="020B0604020202020204" pitchFamily="34" charset="0"/>
            </a:rPr>
            <a:t>Fix any problems and wait for the second round</a:t>
          </a:r>
          <a:endParaRPr lang="en-US" sz="1800" dirty="0">
            <a:latin typeface="Arial" panose="020B0604020202020204" pitchFamily="34" charset="0"/>
            <a:cs typeface="Arial" panose="020B0604020202020204" pitchFamily="34" charset="0"/>
          </a:endParaRPr>
        </a:p>
      </dgm:t>
    </dgm:pt>
    <dgm:pt modelId="{83120606-BB42-44FF-BE6C-9C006C4E23C1}" type="parTrans" cxnId="{65090291-822C-46BA-830C-634B33F70C45}">
      <dgm:prSet/>
      <dgm:spPr/>
      <dgm:t>
        <a:bodyPr/>
        <a:lstStyle/>
        <a:p>
          <a:endParaRPr lang="en-US" sz="1800">
            <a:latin typeface="Arial" panose="020B0604020202020204" pitchFamily="34" charset="0"/>
            <a:cs typeface="Arial" panose="020B0604020202020204" pitchFamily="34" charset="0"/>
          </a:endParaRPr>
        </a:p>
      </dgm:t>
    </dgm:pt>
    <dgm:pt modelId="{3BCADB6D-DD60-442A-BCCA-AA3F4E27CE6C}" type="sibTrans" cxnId="{65090291-822C-46BA-830C-634B33F70C45}">
      <dgm:prSet/>
      <dgm:spPr/>
      <dgm:t>
        <a:bodyPr/>
        <a:lstStyle/>
        <a:p>
          <a:pPr>
            <a:lnSpc>
              <a:spcPct val="100000"/>
            </a:lnSpc>
          </a:pPr>
          <a:endParaRPr lang="en-US" sz="1800">
            <a:latin typeface="Arial" panose="020B0604020202020204" pitchFamily="34" charset="0"/>
            <a:cs typeface="Arial" panose="020B0604020202020204" pitchFamily="34" charset="0"/>
          </a:endParaRPr>
        </a:p>
      </dgm:t>
    </dgm:pt>
    <dgm:pt modelId="{B66212F9-1954-4655-9274-308ED16AF40E}">
      <dgm:prSet custT="1"/>
      <dgm:spPr/>
      <dgm:t>
        <a:bodyPr/>
        <a:lstStyle/>
        <a:p>
          <a:pPr>
            <a:lnSpc>
              <a:spcPct val="100000"/>
            </a:lnSpc>
          </a:pPr>
          <a:r>
            <a:rPr lang="en-AU" sz="1800" dirty="0">
              <a:latin typeface="Arial" panose="020B0604020202020204" pitchFamily="34" charset="0"/>
              <a:cs typeface="Arial" panose="020B0604020202020204" pitchFamily="34" charset="0"/>
            </a:rPr>
            <a:t>Change preferences</a:t>
          </a:r>
          <a:endParaRPr lang="en-US" sz="1800" dirty="0">
            <a:latin typeface="Arial" panose="020B0604020202020204" pitchFamily="34" charset="0"/>
            <a:cs typeface="Arial" panose="020B0604020202020204" pitchFamily="34" charset="0"/>
          </a:endParaRPr>
        </a:p>
      </dgm:t>
    </dgm:pt>
    <dgm:pt modelId="{2D079C80-AC1B-45F9-B5AB-EB222D3C2154}" type="parTrans" cxnId="{A48E61C6-61E5-4C63-B9AE-73DCFF6BCE75}">
      <dgm:prSet/>
      <dgm:spPr/>
      <dgm:t>
        <a:bodyPr/>
        <a:lstStyle/>
        <a:p>
          <a:endParaRPr lang="en-US" sz="1800">
            <a:latin typeface="Arial" panose="020B0604020202020204" pitchFamily="34" charset="0"/>
            <a:cs typeface="Arial" panose="020B0604020202020204" pitchFamily="34" charset="0"/>
          </a:endParaRPr>
        </a:p>
      </dgm:t>
    </dgm:pt>
    <dgm:pt modelId="{F2F39EA0-2784-42F4-A271-17D11256ED97}" type="sibTrans" cxnId="{A48E61C6-61E5-4C63-B9AE-73DCFF6BCE75}">
      <dgm:prSet/>
      <dgm:spPr/>
      <dgm:t>
        <a:bodyPr/>
        <a:lstStyle/>
        <a:p>
          <a:pPr>
            <a:lnSpc>
              <a:spcPct val="100000"/>
            </a:lnSpc>
          </a:pPr>
          <a:endParaRPr lang="en-US" sz="1800">
            <a:latin typeface="Arial" panose="020B0604020202020204" pitchFamily="34" charset="0"/>
            <a:cs typeface="Arial" panose="020B0604020202020204" pitchFamily="34" charset="0"/>
          </a:endParaRPr>
        </a:p>
      </dgm:t>
    </dgm:pt>
    <dgm:pt modelId="{927B1D7A-52E1-475B-B03B-A25A9E26D833}">
      <dgm:prSet custT="1"/>
      <dgm:spPr/>
      <dgm:t>
        <a:bodyPr/>
        <a:lstStyle/>
        <a:p>
          <a:pPr>
            <a:lnSpc>
              <a:spcPct val="100000"/>
            </a:lnSpc>
          </a:pPr>
          <a:r>
            <a:rPr lang="en-AU" sz="1800" dirty="0">
              <a:latin typeface="Arial" panose="020B0604020202020204" pitchFamily="34" charset="0"/>
              <a:cs typeface="Arial" panose="020B0604020202020204" pitchFamily="34" charset="0"/>
            </a:rPr>
            <a:t>Do nothing and hope for a second round offer</a:t>
          </a:r>
          <a:endParaRPr lang="en-US" sz="1800" dirty="0">
            <a:latin typeface="Arial" panose="020B0604020202020204" pitchFamily="34" charset="0"/>
            <a:cs typeface="Arial" panose="020B0604020202020204" pitchFamily="34" charset="0"/>
          </a:endParaRPr>
        </a:p>
      </dgm:t>
    </dgm:pt>
    <dgm:pt modelId="{FD83EF0B-115F-4FEF-879C-1EEEF784B2D0}" type="parTrans" cxnId="{0401EA6C-F6B1-4AC6-B8C0-F796231C7677}">
      <dgm:prSet/>
      <dgm:spPr/>
      <dgm:t>
        <a:bodyPr/>
        <a:lstStyle/>
        <a:p>
          <a:endParaRPr lang="en-US" sz="1800">
            <a:latin typeface="Arial" panose="020B0604020202020204" pitchFamily="34" charset="0"/>
            <a:cs typeface="Arial" panose="020B0604020202020204" pitchFamily="34" charset="0"/>
          </a:endParaRPr>
        </a:p>
      </dgm:t>
    </dgm:pt>
    <dgm:pt modelId="{5B6D3604-762E-49A4-97D9-58CF2B5681A3}" type="sibTrans" cxnId="{0401EA6C-F6B1-4AC6-B8C0-F796231C7677}">
      <dgm:prSet/>
      <dgm:spPr/>
      <dgm:t>
        <a:bodyPr/>
        <a:lstStyle/>
        <a:p>
          <a:endParaRPr lang="en-US" sz="1800">
            <a:latin typeface="Arial" panose="020B0604020202020204" pitchFamily="34" charset="0"/>
            <a:cs typeface="Arial" panose="020B0604020202020204" pitchFamily="34" charset="0"/>
          </a:endParaRPr>
        </a:p>
      </dgm:t>
    </dgm:pt>
    <dgm:pt modelId="{D4354A54-0061-4695-8168-50140D57FF8E}" type="pres">
      <dgm:prSet presAssocID="{26B9DFF3-1177-455D-A1AB-276CF260C920}" presName="root" presStyleCnt="0">
        <dgm:presLayoutVars>
          <dgm:dir/>
          <dgm:resizeHandles val="exact"/>
        </dgm:presLayoutVars>
      </dgm:prSet>
      <dgm:spPr/>
    </dgm:pt>
    <dgm:pt modelId="{4F8352A1-599D-4897-B7A3-777D8FC15AE4}" type="pres">
      <dgm:prSet presAssocID="{26B9DFF3-1177-455D-A1AB-276CF260C920}" presName="container" presStyleCnt="0">
        <dgm:presLayoutVars>
          <dgm:dir/>
          <dgm:resizeHandles val="exact"/>
        </dgm:presLayoutVars>
      </dgm:prSet>
      <dgm:spPr/>
    </dgm:pt>
    <dgm:pt modelId="{4DA7321F-1AD7-431F-A151-B054D22073CB}" type="pres">
      <dgm:prSet presAssocID="{9BD37EE0-1E63-4801-AEB4-CE6F59CF9C6D}" presName="compNode" presStyleCnt="0"/>
      <dgm:spPr/>
    </dgm:pt>
    <dgm:pt modelId="{CED8C0E5-B1C4-4359-A19B-865C8C3F1626}" type="pres">
      <dgm:prSet presAssocID="{9BD37EE0-1E63-4801-AEB4-CE6F59CF9C6D}" presName="iconBgRect" presStyleLbl="bgShp" presStyleIdx="0" presStyleCnt="4"/>
      <dgm:spPr/>
    </dgm:pt>
    <dgm:pt modelId="{F2DEA5AE-4E6C-4647-A8DC-845ACA500CDA}" type="pres">
      <dgm:prSet presAssocID="{9BD37EE0-1E63-4801-AEB4-CE6F59CF9C6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C7D70215-E346-4C7F-9E8F-BD70E389C7E6}" type="pres">
      <dgm:prSet presAssocID="{9BD37EE0-1E63-4801-AEB4-CE6F59CF9C6D}" presName="spaceRect" presStyleCnt="0"/>
      <dgm:spPr/>
    </dgm:pt>
    <dgm:pt modelId="{EECC8ABD-1E66-4CE5-A719-C8353FBAE578}" type="pres">
      <dgm:prSet presAssocID="{9BD37EE0-1E63-4801-AEB4-CE6F59CF9C6D}" presName="textRect" presStyleLbl="revTx" presStyleIdx="0" presStyleCnt="4">
        <dgm:presLayoutVars>
          <dgm:chMax val="1"/>
          <dgm:chPref val="1"/>
        </dgm:presLayoutVars>
      </dgm:prSet>
      <dgm:spPr/>
    </dgm:pt>
    <dgm:pt modelId="{054B44DC-394A-4381-9AE9-9DB176F16049}" type="pres">
      <dgm:prSet presAssocID="{8D1C9380-39CC-4ED2-BDDA-E3A8A674D2C5}" presName="sibTrans" presStyleLbl="sibTrans2D1" presStyleIdx="0" presStyleCnt="0"/>
      <dgm:spPr/>
    </dgm:pt>
    <dgm:pt modelId="{3411A9CA-7470-48BB-BDAD-E382EB1DBEAB}" type="pres">
      <dgm:prSet presAssocID="{C2B00F91-DAE7-4CD3-B245-5523A6476F6E}" presName="compNode" presStyleCnt="0"/>
      <dgm:spPr/>
    </dgm:pt>
    <dgm:pt modelId="{27AD9E49-34AC-4DCD-8F60-9C7A5BB05FAE}" type="pres">
      <dgm:prSet presAssocID="{C2B00F91-DAE7-4CD3-B245-5523A6476F6E}" presName="iconBgRect" presStyleLbl="bgShp" presStyleIdx="1" presStyleCnt="4" custLinFactNeighborX="-87722" custLinFactNeighborY="4614"/>
      <dgm:spPr/>
    </dgm:pt>
    <dgm:pt modelId="{BBE2AF1E-5420-429E-89DA-007ECE8FB8B1}" type="pres">
      <dgm:prSet presAssocID="{C2B00F91-DAE7-4CD3-B245-5523A6476F6E}" presName="iconRect" presStyleLbl="node1" presStyleIdx="1" presStyleCnt="4" custLinFactX="-50127" custLinFactNeighborX="-100000" custLinFactNeighborY="594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rglass"/>
        </a:ext>
      </dgm:extLst>
    </dgm:pt>
    <dgm:pt modelId="{DEA9ABCA-4B15-4E31-96E4-DCBAAEB0A76A}" type="pres">
      <dgm:prSet presAssocID="{C2B00F91-DAE7-4CD3-B245-5523A6476F6E}" presName="spaceRect" presStyleCnt="0"/>
      <dgm:spPr/>
    </dgm:pt>
    <dgm:pt modelId="{57216A90-3DE6-4B6B-BE25-9813ED6F8E3D}" type="pres">
      <dgm:prSet presAssocID="{C2B00F91-DAE7-4CD3-B245-5523A6476F6E}" presName="textRect" presStyleLbl="revTx" presStyleIdx="1" presStyleCnt="4" custScaleX="156928" custLinFactNeighborX="-10782" custLinFactNeighborY="1219">
        <dgm:presLayoutVars>
          <dgm:chMax val="1"/>
          <dgm:chPref val="1"/>
        </dgm:presLayoutVars>
      </dgm:prSet>
      <dgm:spPr/>
    </dgm:pt>
    <dgm:pt modelId="{37D0B1F1-72ED-4B3D-BBF2-D0ABC68EB92A}" type="pres">
      <dgm:prSet presAssocID="{3BCADB6D-DD60-442A-BCCA-AA3F4E27CE6C}" presName="sibTrans" presStyleLbl="sibTrans2D1" presStyleIdx="0" presStyleCnt="0"/>
      <dgm:spPr/>
    </dgm:pt>
    <dgm:pt modelId="{07D1544B-F8A4-4AB9-A820-2E859884E9E3}" type="pres">
      <dgm:prSet presAssocID="{B66212F9-1954-4655-9274-308ED16AF40E}" presName="compNode" presStyleCnt="0"/>
      <dgm:spPr/>
    </dgm:pt>
    <dgm:pt modelId="{308B45D1-8D77-4F31-917F-B1275A2E84B8}" type="pres">
      <dgm:prSet presAssocID="{B66212F9-1954-4655-9274-308ED16AF40E}" presName="iconBgRect" presStyleLbl="bgShp" presStyleIdx="2" presStyleCnt="4"/>
      <dgm:spPr/>
    </dgm:pt>
    <dgm:pt modelId="{A069FC25-C804-41E2-ADF6-771656EC1B16}" type="pres">
      <dgm:prSet presAssocID="{B66212F9-1954-4655-9274-308ED16AF40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ngle gear"/>
        </a:ext>
      </dgm:extLst>
    </dgm:pt>
    <dgm:pt modelId="{E6617B74-5AAD-41D3-9788-3A15EC72730F}" type="pres">
      <dgm:prSet presAssocID="{B66212F9-1954-4655-9274-308ED16AF40E}" presName="spaceRect" presStyleCnt="0"/>
      <dgm:spPr/>
    </dgm:pt>
    <dgm:pt modelId="{5F26EF56-2D63-4BD6-922B-6717EF36DDE2}" type="pres">
      <dgm:prSet presAssocID="{B66212F9-1954-4655-9274-308ED16AF40E}" presName="textRect" presStyleLbl="revTx" presStyleIdx="2" presStyleCnt="4">
        <dgm:presLayoutVars>
          <dgm:chMax val="1"/>
          <dgm:chPref val="1"/>
        </dgm:presLayoutVars>
      </dgm:prSet>
      <dgm:spPr/>
    </dgm:pt>
    <dgm:pt modelId="{619FFC5E-B907-4D3C-A703-5EFD1CD2F259}" type="pres">
      <dgm:prSet presAssocID="{F2F39EA0-2784-42F4-A271-17D11256ED97}" presName="sibTrans" presStyleLbl="sibTrans2D1" presStyleIdx="0" presStyleCnt="0"/>
      <dgm:spPr/>
    </dgm:pt>
    <dgm:pt modelId="{D2C54FF7-0008-4D9A-AFE2-F7D1522CA591}" type="pres">
      <dgm:prSet presAssocID="{927B1D7A-52E1-475B-B03B-A25A9E26D833}" presName="compNode" presStyleCnt="0"/>
      <dgm:spPr/>
    </dgm:pt>
    <dgm:pt modelId="{581B15B5-7BC1-41BC-B719-39AEBB7033C5}" type="pres">
      <dgm:prSet presAssocID="{927B1D7A-52E1-475B-B03B-A25A9E26D833}" presName="iconBgRect" presStyleLbl="bgShp" presStyleIdx="3" presStyleCnt="4" custLinFactNeighborX="-82641" custLinFactNeighborY="622"/>
      <dgm:spPr/>
    </dgm:pt>
    <dgm:pt modelId="{07F36400-9BDA-4B49-A34D-CD1F1642340A}" type="pres">
      <dgm:prSet presAssocID="{927B1D7A-52E1-475B-B03B-A25A9E26D833}" presName="iconRect" presStyleLbl="node1" presStyleIdx="3" presStyleCnt="4" custLinFactX="-42485" custLinFactNeighborX="-100000" custLinFactNeighborY="-322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nking Face with No Fill"/>
        </a:ext>
      </dgm:extLst>
    </dgm:pt>
    <dgm:pt modelId="{8E9B7FF3-7DA8-4594-AE22-D137D9617C50}" type="pres">
      <dgm:prSet presAssocID="{927B1D7A-52E1-475B-B03B-A25A9E26D833}" presName="spaceRect" presStyleCnt="0"/>
      <dgm:spPr/>
    </dgm:pt>
    <dgm:pt modelId="{8510EC8C-950B-4F57-8447-CD320A817C8A}" type="pres">
      <dgm:prSet presAssocID="{927B1D7A-52E1-475B-B03B-A25A9E26D833}" presName="textRect" presStyleLbl="revTx" presStyleIdx="3" presStyleCnt="4" custScaleX="154976" custLinFactNeighborX="-11215" custLinFactNeighborY="651">
        <dgm:presLayoutVars>
          <dgm:chMax val="1"/>
          <dgm:chPref val="1"/>
        </dgm:presLayoutVars>
      </dgm:prSet>
      <dgm:spPr/>
    </dgm:pt>
  </dgm:ptLst>
  <dgm:cxnLst>
    <dgm:cxn modelId="{3A818C28-D547-4EE4-AB73-32ECEFB6CB6A}" type="presOf" srcId="{9BD37EE0-1E63-4801-AEB4-CE6F59CF9C6D}" destId="{EECC8ABD-1E66-4CE5-A719-C8353FBAE578}" srcOrd="0" destOrd="0" presId="urn:microsoft.com/office/officeart/2018/2/layout/IconCircleList"/>
    <dgm:cxn modelId="{1BA5BF4B-1375-4897-9452-F22D1110081C}" type="presOf" srcId="{26B9DFF3-1177-455D-A1AB-276CF260C920}" destId="{D4354A54-0061-4695-8168-50140D57FF8E}" srcOrd="0" destOrd="0" presId="urn:microsoft.com/office/officeart/2018/2/layout/IconCircleList"/>
    <dgm:cxn modelId="{0401EA6C-F6B1-4AC6-B8C0-F796231C7677}" srcId="{26B9DFF3-1177-455D-A1AB-276CF260C920}" destId="{927B1D7A-52E1-475B-B03B-A25A9E26D833}" srcOrd="3" destOrd="0" parTransId="{FD83EF0B-115F-4FEF-879C-1EEEF784B2D0}" sibTransId="{5B6D3604-762E-49A4-97D9-58CF2B5681A3}"/>
    <dgm:cxn modelId="{E6A03B84-A72A-4B0D-8B19-BA9A2B71739F}" type="presOf" srcId="{C2B00F91-DAE7-4CD3-B245-5523A6476F6E}" destId="{57216A90-3DE6-4B6B-BE25-9813ED6F8E3D}" srcOrd="0" destOrd="0" presId="urn:microsoft.com/office/officeart/2018/2/layout/IconCircleList"/>
    <dgm:cxn modelId="{65090291-822C-46BA-830C-634B33F70C45}" srcId="{26B9DFF3-1177-455D-A1AB-276CF260C920}" destId="{C2B00F91-DAE7-4CD3-B245-5523A6476F6E}" srcOrd="1" destOrd="0" parTransId="{83120606-BB42-44FF-BE6C-9C006C4E23C1}" sibTransId="{3BCADB6D-DD60-442A-BCCA-AA3F4E27CE6C}"/>
    <dgm:cxn modelId="{D4451BA4-8DEC-4765-B328-BA8E267C60BC}" type="presOf" srcId="{F2F39EA0-2784-42F4-A271-17D11256ED97}" destId="{619FFC5E-B907-4D3C-A703-5EFD1CD2F259}" srcOrd="0" destOrd="0" presId="urn:microsoft.com/office/officeart/2018/2/layout/IconCircleList"/>
    <dgm:cxn modelId="{F37002AB-61D0-4397-85FA-3BFF2ACDB8ED}" type="presOf" srcId="{927B1D7A-52E1-475B-B03B-A25A9E26D833}" destId="{8510EC8C-950B-4F57-8447-CD320A817C8A}" srcOrd="0" destOrd="0" presId="urn:microsoft.com/office/officeart/2018/2/layout/IconCircleList"/>
    <dgm:cxn modelId="{4859C9B7-3CFC-40A4-9242-A940549DD02C}" type="presOf" srcId="{3BCADB6D-DD60-442A-BCCA-AA3F4E27CE6C}" destId="{37D0B1F1-72ED-4B3D-BBF2-D0ABC68EB92A}" srcOrd="0" destOrd="0" presId="urn:microsoft.com/office/officeart/2018/2/layout/IconCircleList"/>
    <dgm:cxn modelId="{8EFC40B8-899F-4B29-9210-ADC39B2DB1C3}" type="presOf" srcId="{B66212F9-1954-4655-9274-308ED16AF40E}" destId="{5F26EF56-2D63-4BD6-922B-6717EF36DDE2}" srcOrd="0" destOrd="0" presId="urn:microsoft.com/office/officeart/2018/2/layout/IconCircleList"/>
    <dgm:cxn modelId="{A48E61C6-61E5-4C63-B9AE-73DCFF6BCE75}" srcId="{26B9DFF3-1177-455D-A1AB-276CF260C920}" destId="{B66212F9-1954-4655-9274-308ED16AF40E}" srcOrd="2" destOrd="0" parTransId="{2D079C80-AC1B-45F9-B5AB-EB222D3C2154}" sibTransId="{F2F39EA0-2784-42F4-A271-17D11256ED97}"/>
    <dgm:cxn modelId="{20B297D3-8A91-400B-9CF7-4735FB80B868}" srcId="{26B9DFF3-1177-455D-A1AB-276CF260C920}" destId="{9BD37EE0-1E63-4801-AEB4-CE6F59CF9C6D}" srcOrd="0" destOrd="0" parTransId="{156247B7-EE69-4438-90CF-C8D872A8C6B9}" sibTransId="{8D1C9380-39CC-4ED2-BDDA-E3A8A674D2C5}"/>
    <dgm:cxn modelId="{B1C4CAD3-88BB-4967-B4EC-7E9B1D1FE17B}" type="presOf" srcId="{8D1C9380-39CC-4ED2-BDDA-E3A8A674D2C5}" destId="{054B44DC-394A-4381-9AE9-9DB176F16049}" srcOrd="0" destOrd="0" presId="urn:microsoft.com/office/officeart/2018/2/layout/IconCircleList"/>
    <dgm:cxn modelId="{5318D155-3206-4CD5-B7A3-AF2518AB174E}" type="presParOf" srcId="{D4354A54-0061-4695-8168-50140D57FF8E}" destId="{4F8352A1-599D-4897-B7A3-777D8FC15AE4}" srcOrd="0" destOrd="0" presId="urn:microsoft.com/office/officeart/2018/2/layout/IconCircleList"/>
    <dgm:cxn modelId="{5BE49DF2-D9ED-43AB-9633-C83DB127AC33}" type="presParOf" srcId="{4F8352A1-599D-4897-B7A3-777D8FC15AE4}" destId="{4DA7321F-1AD7-431F-A151-B054D22073CB}" srcOrd="0" destOrd="0" presId="urn:microsoft.com/office/officeart/2018/2/layout/IconCircleList"/>
    <dgm:cxn modelId="{9FF7745C-18AE-44EE-B951-C3D7EAAF7F16}" type="presParOf" srcId="{4DA7321F-1AD7-431F-A151-B054D22073CB}" destId="{CED8C0E5-B1C4-4359-A19B-865C8C3F1626}" srcOrd="0" destOrd="0" presId="urn:microsoft.com/office/officeart/2018/2/layout/IconCircleList"/>
    <dgm:cxn modelId="{2A5A2ACC-BABF-4F3A-81F8-5503B4BFA83D}" type="presParOf" srcId="{4DA7321F-1AD7-431F-A151-B054D22073CB}" destId="{F2DEA5AE-4E6C-4647-A8DC-845ACA500CDA}" srcOrd="1" destOrd="0" presId="urn:microsoft.com/office/officeart/2018/2/layout/IconCircleList"/>
    <dgm:cxn modelId="{FC5CC7ED-EEEF-4F4D-8AB3-F5443FD2EF37}" type="presParOf" srcId="{4DA7321F-1AD7-431F-A151-B054D22073CB}" destId="{C7D70215-E346-4C7F-9E8F-BD70E389C7E6}" srcOrd="2" destOrd="0" presId="urn:microsoft.com/office/officeart/2018/2/layout/IconCircleList"/>
    <dgm:cxn modelId="{2DE4D584-D227-4D5B-841C-B821909CD46D}" type="presParOf" srcId="{4DA7321F-1AD7-431F-A151-B054D22073CB}" destId="{EECC8ABD-1E66-4CE5-A719-C8353FBAE578}" srcOrd="3" destOrd="0" presId="urn:microsoft.com/office/officeart/2018/2/layout/IconCircleList"/>
    <dgm:cxn modelId="{95D0D96F-2A34-44C2-B31E-44ACC53A2BA8}" type="presParOf" srcId="{4F8352A1-599D-4897-B7A3-777D8FC15AE4}" destId="{054B44DC-394A-4381-9AE9-9DB176F16049}" srcOrd="1" destOrd="0" presId="urn:microsoft.com/office/officeart/2018/2/layout/IconCircleList"/>
    <dgm:cxn modelId="{D6B0FDAF-6D09-4228-B4C5-CA05CC8D34B7}" type="presParOf" srcId="{4F8352A1-599D-4897-B7A3-777D8FC15AE4}" destId="{3411A9CA-7470-48BB-BDAD-E382EB1DBEAB}" srcOrd="2" destOrd="0" presId="urn:microsoft.com/office/officeart/2018/2/layout/IconCircleList"/>
    <dgm:cxn modelId="{E8DA8773-8115-48E2-AE29-B4D7EC34105C}" type="presParOf" srcId="{3411A9CA-7470-48BB-BDAD-E382EB1DBEAB}" destId="{27AD9E49-34AC-4DCD-8F60-9C7A5BB05FAE}" srcOrd="0" destOrd="0" presId="urn:microsoft.com/office/officeart/2018/2/layout/IconCircleList"/>
    <dgm:cxn modelId="{47C52306-370A-4C4C-ACEF-D26F46632394}" type="presParOf" srcId="{3411A9CA-7470-48BB-BDAD-E382EB1DBEAB}" destId="{BBE2AF1E-5420-429E-89DA-007ECE8FB8B1}" srcOrd="1" destOrd="0" presId="urn:microsoft.com/office/officeart/2018/2/layout/IconCircleList"/>
    <dgm:cxn modelId="{699F29A6-AED5-47A7-8352-CB98585F8B91}" type="presParOf" srcId="{3411A9CA-7470-48BB-BDAD-E382EB1DBEAB}" destId="{DEA9ABCA-4B15-4E31-96E4-DCBAAEB0A76A}" srcOrd="2" destOrd="0" presId="urn:microsoft.com/office/officeart/2018/2/layout/IconCircleList"/>
    <dgm:cxn modelId="{D22FC440-2896-4B89-9025-66E86F4A45A2}" type="presParOf" srcId="{3411A9CA-7470-48BB-BDAD-E382EB1DBEAB}" destId="{57216A90-3DE6-4B6B-BE25-9813ED6F8E3D}" srcOrd="3" destOrd="0" presId="urn:microsoft.com/office/officeart/2018/2/layout/IconCircleList"/>
    <dgm:cxn modelId="{E86570A7-C690-448C-9EB5-C611076B12A1}" type="presParOf" srcId="{4F8352A1-599D-4897-B7A3-777D8FC15AE4}" destId="{37D0B1F1-72ED-4B3D-BBF2-D0ABC68EB92A}" srcOrd="3" destOrd="0" presId="urn:microsoft.com/office/officeart/2018/2/layout/IconCircleList"/>
    <dgm:cxn modelId="{40B23377-BD94-4B7A-98B6-1BC5C4EC4BE9}" type="presParOf" srcId="{4F8352A1-599D-4897-B7A3-777D8FC15AE4}" destId="{07D1544B-F8A4-4AB9-A820-2E859884E9E3}" srcOrd="4" destOrd="0" presId="urn:microsoft.com/office/officeart/2018/2/layout/IconCircleList"/>
    <dgm:cxn modelId="{812F2F97-26FD-4E84-9BBC-C83E105A00FF}" type="presParOf" srcId="{07D1544B-F8A4-4AB9-A820-2E859884E9E3}" destId="{308B45D1-8D77-4F31-917F-B1275A2E84B8}" srcOrd="0" destOrd="0" presId="urn:microsoft.com/office/officeart/2018/2/layout/IconCircleList"/>
    <dgm:cxn modelId="{63F45494-DF39-4571-8735-01AF15C6D305}" type="presParOf" srcId="{07D1544B-F8A4-4AB9-A820-2E859884E9E3}" destId="{A069FC25-C804-41E2-ADF6-771656EC1B16}" srcOrd="1" destOrd="0" presId="urn:microsoft.com/office/officeart/2018/2/layout/IconCircleList"/>
    <dgm:cxn modelId="{56CB51FC-54B5-4B6C-80DE-0D0C914FABC2}" type="presParOf" srcId="{07D1544B-F8A4-4AB9-A820-2E859884E9E3}" destId="{E6617B74-5AAD-41D3-9788-3A15EC72730F}" srcOrd="2" destOrd="0" presId="urn:microsoft.com/office/officeart/2018/2/layout/IconCircleList"/>
    <dgm:cxn modelId="{1B18F5EA-F25E-4E63-8CAE-829DA8F3EA79}" type="presParOf" srcId="{07D1544B-F8A4-4AB9-A820-2E859884E9E3}" destId="{5F26EF56-2D63-4BD6-922B-6717EF36DDE2}" srcOrd="3" destOrd="0" presId="urn:microsoft.com/office/officeart/2018/2/layout/IconCircleList"/>
    <dgm:cxn modelId="{F90EF33B-5C7E-4647-A548-2B6F09C53897}" type="presParOf" srcId="{4F8352A1-599D-4897-B7A3-777D8FC15AE4}" destId="{619FFC5E-B907-4D3C-A703-5EFD1CD2F259}" srcOrd="5" destOrd="0" presId="urn:microsoft.com/office/officeart/2018/2/layout/IconCircleList"/>
    <dgm:cxn modelId="{1FD9DB5A-359C-4E19-B838-47BAF689B7E0}" type="presParOf" srcId="{4F8352A1-599D-4897-B7A3-777D8FC15AE4}" destId="{D2C54FF7-0008-4D9A-AFE2-F7D1522CA591}" srcOrd="6" destOrd="0" presId="urn:microsoft.com/office/officeart/2018/2/layout/IconCircleList"/>
    <dgm:cxn modelId="{E427B4EE-213B-4803-8F59-8CCFCF777B6C}" type="presParOf" srcId="{D2C54FF7-0008-4D9A-AFE2-F7D1522CA591}" destId="{581B15B5-7BC1-41BC-B719-39AEBB7033C5}" srcOrd="0" destOrd="0" presId="urn:microsoft.com/office/officeart/2018/2/layout/IconCircleList"/>
    <dgm:cxn modelId="{790DA5E8-59BF-48B6-911C-19830C0A2C91}" type="presParOf" srcId="{D2C54FF7-0008-4D9A-AFE2-F7D1522CA591}" destId="{07F36400-9BDA-4B49-A34D-CD1F1642340A}" srcOrd="1" destOrd="0" presId="urn:microsoft.com/office/officeart/2018/2/layout/IconCircleList"/>
    <dgm:cxn modelId="{497ED33F-5608-4A36-B427-300C7161D36D}" type="presParOf" srcId="{D2C54FF7-0008-4D9A-AFE2-F7D1522CA591}" destId="{8E9B7FF3-7DA8-4594-AE22-D137D9617C50}" srcOrd="2" destOrd="0" presId="urn:microsoft.com/office/officeart/2018/2/layout/IconCircleList"/>
    <dgm:cxn modelId="{3FFB9760-21BF-4C5C-89A6-259A884E16AB}" type="presParOf" srcId="{D2C54FF7-0008-4D9A-AFE2-F7D1522CA591}" destId="{8510EC8C-950B-4F57-8447-CD320A817C8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1F7419-8CB3-4478-9646-DF1B9851A23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3B6EE76-D3C1-447E-948F-AE138561D91A}">
      <dgm:prSet custT="1"/>
      <dgm:spPr/>
      <dgm:t>
        <a:bodyPr/>
        <a:lstStyle/>
        <a:p>
          <a:pPr>
            <a:lnSpc>
              <a:spcPct val="100000"/>
            </a:lnSpc>
          </a:pPr>
          <a:r>
            <a:rPr lang="en-AU" sz="1400" dirty="0">
              <a:latin typeface="Arial" panose="020B0604020202020204" pitchFamily="34" charset="0"/>
              <a:cs typeface="Arial" panose="020B0604020202020204" pitchFamily="34" charset="0"/>
            </a:rPr>
            <a:t>Most courses can be deferred.</a:t>
          </a:r>
          <a:endParaRPr lang="en-US" sz="1400" dirty="0">
            <a:latin typeface="Arial" panose="020B0604020202020204" pitchFamily="34" charset="0"/>
            <a:cs typeface="Arial" panose="020B0604020202020204" pitchFamily="34" charset="0"/>
          </a:endParaRPr>
        </a:p>
      </dgm:t>
    </dgm:pt>
    <dgm:pt modelId="{6F29F0EA-F634-4D90-95F3-44E968A35DF0}" type="parTrans" cxnId="{CC335FC1-F5FC-4D57-8E42-D64390FE924C}">
      <dgm:prSet/>
      <dgm:spPr/>
      <dgm:t>
        <a:bodyPr/>
        <a:lstStyle/>
        <a:p>
          <a:endParaRPr lang="en-US" sz="2400">
            <a:latin typeface="Arial" panose="020B0604020202020204" pitchFamily="34" charset="0"/>
            <a:cs typeface="Arial" panose="020B0604020202020204" pitchFamily="34" charset="0"/>
          </a:endParaRPr>
        </a:p>
      </dgm:t>
    </dgm:pt>
    <dgm:pt modelId="{64AA53AB-51EC-49F9-9E6F-9048D7BEAE88}" type="sibTrans" cxnId="{CC335FC1-F5FC-4D57-8E42-D64390FE924C}">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9D6B8B4D-244C-437F-9AE9-3A790E7A053A}">
      <dgm:prSet custT="1"/>
      <dgm:spPr/>
      <dgm:t>
        <a:bodyPr/>
        <a:lstStyle/>
        <a:p>
          <a:pPr>
            <a:lnSpc>
              <a:spcPct val="100000"/>
            </a:lnSpc>
          </a:pPr>
          <a:r>
            <a:rPr lang="en-AU" sz="1400" dirty="0">
              <a:latin typeface="Arial" panose="020B0604020202020204" pitchFamily="34" charset="0"/>
              <a:cs typeface="Arial" panose="020B0604020202020204" pitchFamily="34" charset="0"/>
            </a:rPr>
            <a:t>A small number can’t – the university will advise you of this.</a:t>
          </a:r>
          <a:endParaRPr lang="en-US" sz="1400" dirty="0">
            <a:latin typeface="Arial" panose="020B0604020202020204" pitchFamily="34" charset="0"/>
            <a:cs typeface="Arial" panose="020B0604020202020204" pitchFamily="34" charset="0"/>
          </a:endParaRPr>
        </a:p>
      </dgm:t>
    </dgm:pt>
    <dgm:pt modelId="{74E5CF28-B1A9-4723-9B3C-D756E2734E3C}" type="parTrans" cxnId="{405DC95F-09D8-4743-9E88-61A09AEEDA3F}">
      <dgm:prSet/>
      <dgm:spPr/>
      <dgm:t>
        <a:bodyPr/>
        <a:lstStyle/>
        <a:p>
          <a:endParaRPr lang="en-US" sz="2400">
            <a:latin typeface="Arial" panose="020B0604020202020204" pitchFamily="34" charset="0"/>
            <a:cs typeface="Arial" panose="020B0604020202020204" pitchFamily="34" charset="0"/>
          </a:endParaRPr>
        </a:p>
      </dgm:t>
    </dgm:pt>
    <dgm:pt modelId="{B674418C-E968-4404-8C14-C14145A5B02F}" type="sibTrans" cxnId="{405DC95F-09D8-4743-9E88-61A09AEEDA3F}">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0689476C-D276-43F5-9B09-7896120DA3E6}">
      <dgm:prSet custT="1"/>
      <dgm:spPr/>
      <dgm:t>
        <a:bodyPr/>
        <a:lstStyle/>
        <a:p>
          <a:pPr>
            <a:lnSpc>
              <a:spcPct val="100000"/>
            </a:lnSpc>
          </a:pPr>
          <a:r>
            <a:rPr lang="en-AU" sz="1400" dirty="0">
              <a:latin typeface="Arial" panose="020B0604020202020204" pitchFamily="34" charset="0"/>
              <a:cs typeface="Arial" panose="020B0604020202020204" pitchFamily="34" charset="0"/>
            </a:rPr>
            <a:t>Deferral is usually for 12 months but can be for 6 or 24 months depending on course availability.</a:t>
          </a:r>
          <a:endParaRPr lang="en-US" sz="1400" dirty="0">
            <a:latin typeface="Arial" panose="020B0604020202020204" pitchFamily="34" charset="0"/>
            <a:cs typeface="Arial" panose="020B0604020202020204" pitchFamily="34" charset="0"/>
          </a:endParaRPr>
        </a:p>
      </dgm:t>
    </dgm:pt>
    <dgm:pt modelId="{11C897F9-49E6-4259-881F-D40AD5E3B58C}" type="parTrans" cxnId="{7ACAB36F-16E2-4A1B-8225-9FE3FA41D99E}">
      <dgm:prSet/>
      <dgm:spPr/>
      <dgm:t>
        <a:bodyPr/>
        <a:lstStyle/>
        <a:p>
          <a:endParaRPr lang="en-US" sz="2400">
            <a:latin typeface="Arial" panose="020B0604020202020204" pitchFamily="34" charset="0"/>
            <a:cs typeface="Arial" panose="020B0604020202020204" pitchFamily="34" charset="0"/>
          </a:endParaRPr>
        </a:p>
      </dgm:t>
    </dgm:pt>
    <dgm:pt modelId="{6BF86F5F-6187-4064-8235-4AB660DD03E0}" type="sibTrans" cxnId="{7ACAB36F-16E2-4A1B-8225-9FE3FA41D99E}">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3F672959-A8AD-40AF-A076-7CCD235F2C27}">
      <dgm:prSet custT="1"/>
      <dgm:spPr/>
      <dgm:t>
        <a:bodyPr/>
        <a:lstStyle/>
        <a:p>
          <a:pPr>
            <a:lnSpc>
              <a:spcPct val="100000"/>
            </a:lnSpc>
          </a:pPr>
          <a:r>
            <a:rPr lang="en-AU" sz="1400" dirty="0">
              <a:latin typeface="Arial" panose="020B0604020202020204" pitchFamily="34" charset="0"/>
              <a:cs typeface="Arial" panose="020B0604020202020204" pitchFamily="34" charset="0"/>
            </a:rPr>
            <a:t>A deferral is an </a:t>
          </a:r>
          <a:r>
            <a:rPr lang="en-AU" sz="1400" b="1" dirty="0">
              <a:latin typeface="Arial" panose="020B0604020202020204" pitchFamily="34" charset="0"/>
              <a:cs typeface="Arial" panose="020B0604020202020204" pitchFamily="34" charset="0"/>
            </a:rPr>
            <a:t>acceptance</a:t>
          </a:r>
          <a:r>
            <a:rPr lang="en-AU" sz="1400" dirty="0">
              <a:latin typeface="Arial" panose="020B0604020202020204" pitchFamily="34" charset="0"/>
              <a:cs typeface="Arial" panose="020B0604020202020204" pitchFamily="34" charset="0"/>
            </a:rPr>
            <a:t> of your offer – you are saying you definitely want this place, but you don’t want to start in Semester 1 2026.</a:t>
          </a:r>
          <a:endParaRPr lang="en-US" sz="1400" dirty="0">
            <a:latin typeface="Arial" panose="020B0604020202020204" pitchFamily="34" charset="0"/>
            <a:cs typeface="Arial" panose="020B0604020202020204" pitchFamily="34" charset="0"/>
          </a:endParaRPr>
        </a:p>
      </dgm:t>
    </dgm:pt>
    <dgm:pt modelId="{74F9C715-54E3-418B-B516-708F190FA5AF}" type="parTrans" cxnId="{7BB5D746-10C2-4FFB-BEF2-9F850204D581}">
      <dgm:prSet/>
      <dgm:spPr/>
      <dgm:t>
        <a:bodyPr/>
        <a:lstStyle/>
        <a:p>
          <a:endParaRPr lang="en-US" sz="2400">
            <a:latin typeface="Arial" panose="020B0604020202020204" pitchFamily="34" charset="0"/>
            <a:cs typeface="Arial" panose="020B0604020202020204" pitchFamily="34" charset="0"/>
          </a:endParaRPr>
        </a:p>
      </dgm:t>
    </dgm:pt>
    <dgm:pt modelId="{FC52920F-5C94-4B06-AC91-F8B61E15DC66}" type="sibTrans" cxnId="{7BB5D746-10C2-4FFB-BEF2-9F850204D581}">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F063E113-EC3C-4225-B382-DA8CA0B10BCA}">
      <dgm:prSet custT="1"/>
      <dgm:spPr/>
      <dgm:t>
        <a:bodyPr/>
        <a:lstStyle/>
        <a:p>
          <a:pPr>
            <a:lnSpc>
              <a:spcPct val="100000"/>
            </a:lnSpc>
          </a:pPr>
          <a:r>
            <a:rPr lang="en-AU" sz="1400" dirty="0">
              <a:latin typeface="Arial" panose="020B0604020202020204" pitchFamily="34" charset="0"/>
              <a:cs typeface="Arial" panose="020B0604020202020204" pitchFamily="34" charset="0"/>
            </a:rPr>
            <a:t>The university will contact you about your deferred place in the second half of 2026.</a:t>
          </a:r>
          <a:endParaRPr lang="en-US" sz="1400" dirty="0">
            <a:latin typeface="Arial" panose="020B0604020202020204" pitchFamily="34" charset="0"/>
            <a:cs typeface="Arial" panose="020B0604020202020204" pitchFamily="34" charset="0"/>
          </a:endParaRPr>
        </a:p>
      </dgm:t>
    </dgm:pt>
    <dgm:pt modelId="{CA977229-40AE-4703-917C-685AD703CBE4}" type="parTrans" cxnId="{EB1299ED-ABFE-4CFB-906E-AB9BCF2514EF}">
      <dgm:prSet/>
      <dgm:spPr/>
      <dgm:t>
        <a:bodyPr/>
        <a:lstStyle/>
        <a:p>
          <a:endParaRPr lang="en-US" sz="2400">
            <a:latin typeface="Arial" panose="020B0604020202020204" pitchFamily="34" charset="0"/>
            <a:cs typeface="Arial" panose="020B0604020202020204" pitchFamily="34" charset="0"/>
          </a:endParaRPr>
        </a:p>
      </dgm:t>
    </dgm:pt>
    <dgm:pt modelId="{C6DC01F7-26B3-4EEE-8EF4-394A693EF100}" type="sibTrans" cxnId="{EB1299ED-ABFE-4CFB-906E-AB9BCF2514EF}">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0EFC774F-E563-47EA-9305-5FBE4D3B839A}">
      <dgm:prSet custT="1"/>
      <dgm:spPr/>
      <dgm:t>
        <a:bodyPr/>
        <a:lstStyle/>
        <a:p>
          <a:pPr>
            <a:lnSpc>
              <a:spcPct val="100000"/>
            </a:lnSpc>
          </a:pPr>
          <a:r>
            <a:rPr lang="en-AU" sz="1400" dirty="0">
              <a:latin typeface="Arial" panose="020B0604020202020204" pitchFamily="34" charset="0"/>
              <a:cs typeface="Arial" panose="020B0604020202020204" pitchFamily="34" charset="0"/>
            </a:rPr>
            <a:t>You will always have the option to change your mind and not study, or apply for a different course.</a:t>
          </a:r>
          <a:endParaRPr lang="en-US" sz="1400" dirty="0">
            <a:latin typeface="Arial" panose="020B0604020202020204" pitchFamily="34" charset="0"/>
            <a:cs typeface="Arial" panose="020B0604020202020204" pitchFamily="34" charset="0"/>
          </a:endParaRPr>
        </a:p>
      </dgm:t>
    </dgm:pt>
    <dgm:pt modelId="{C223E94F-F943-4887-A557-7975A2010A66}" type="parTrans" cxnId="{3EC5E153-B51C-4041-8F8A-76CDE0EC95C2}">
      <dgm:prSet/>
      <dgm:spPr/>
      <dgm:t>
        <a:bodyPr/>
        <a:lstStyle/>
        <a:p>
          <a:endParaRPr lang="en-US" sz="2400">
            <a:latin typeface="Arial" panose="020B0604020202020204" pitchFamily="34" charset="0"/>
            <a:cs typeface="Arial" panose="020B0604020202020204" pitchFamily="34" charset="0"/>
          </a:endParaRPr>
        </a:p>
      </dgm:t>
    </dgm:pt>
    <dgm:pt modelId="{D0135EA3-B023-45DB-ABF9-9EB7DA0D641C}" type="sibTrans" cxnId="{3EC5E153-B51C-4041-8F8A-76CDE0EC95C2}">
      <dgm:prSet/>
      <dgm:spPr/>
      <dgm:t>
        <a:bodyPr/>
        <a:lstStyle/>
        <a:p>
          <a:endParaRPr lang="en-US" sz="2400">
            <a:latin typeface="Arial" panose="020B0604020202020204" pitchFamily="34" charset="0"/>
            <a:cs typeface="Arial" panose="020B0604020202020204" pitchFamily="34" charset="0"/>
          </a:endParaRPr>
        </a:p>
      </dgm:t>
    </dgm:pt>
    <dgm:pt modelId="{F03BFB24-5FC6-48CC-90D3-6B09E9A79B70}" type="pres">
      <dgm:prSet presAssocID="{F51F7419-8CB3-4478-9646-DF1B9851A234}" presName="root" presStyleCnt="0">
        <dgm:presLayoutVars>
          <dgm:dir/>
          <dgm:resizeHandles val="exact"/>
        </dgm:presLayoutVars>
      </dgm:prSet>
      <dgm:spPr/>
    </dgm:pt>
    <dgm:pt modelId="{25196668-CADE-461E-A34D-99D0FB2ACFFC}" type="pres">
      <dgm:prSet presAssocID="{F51F7419-8CB3-4478-9646-DF1B9851A234}" presName="container" presStyleCnt="0">
        <dgm:presLayoutVars>
          <dgm:dir/>
          <dgm:resizeHandles val="exact"/>
        </dgm:presLayoutVars>
      </dgm:prSet>
      <dgm:spPr/>
    </dgm:pt>
    <dgm:pt modelId="{F9314074-6098-4C2D-852F-7685D3B3CD8D}" type="pres">
      <dgm:prSet presAssocID="{73B6EE76-D3C1-447E-948F-AE138561D91A}" presName="compNode" presStyleCnt="0"/>
      <dgm:spPr/>
    </dgm:pt>
    <dgm:pt modelId="{6B677420-44F1-4051-809F-FF4C16E5BD1A}" type="pres">
      <dgm:prSet presAssocID="{73B6EE76-D3C1-447E-948F-AE138561D91A}" presName="iconBgRect" presStyleLbl="bgShp" presStyleIdx="0" presStyleCnt="6"/>
      <dgm:spPr/>
    </dgm:pt>
    <dgm:pt modelId="{AFDD53D1-816E-4A5D-B033-09B6B1A9E4FF}" type="pres">
      <dgm:prSet presAssocID="{73B6EE76-D3C1-447E-948F-AE138561D91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C682A52-D692-44D1-9726-8F1B023AA5AF}" type="pres">
      <dgm:prSet presAssocID="{73B6EE76-D3C1-447E-948F-AE138561D91A}" presName="spaceRect" presStyleCnt="0"/>
      <dgm:spPr/>
    </dgm:pt>
    <dgm:pt modelId="{7F8F44D7-298A-431F-8A2E-9DC63E3CB1AF}" type="pres">
      <dgm:prSet presAssocID="{73B6EE76-D3C1-447E-948F-AE138561D91A}" presName="textRect" presStyleLbl="revTx" presStyleIdx="0" presStyleCnt="6">
        <dgm:presLayoutVars>
          <dgm:chMax val="1"/>
          <dgm:chPref val="1"/>
        </dgm:presLayoutVars>
      </dgm:prSet>
      <dgm:spPr/>
    </dgm:pt>
    <dgm:pt modelId="{1CF6B2FB-160A-4AA6-8D86-2815A8E068BE}" type="pres">
      <dgm:prSet presAssocID="{64AA53AB-51EC-49F9-9E6F-9048D7BEAE88}" presName="sibTrans" presStyleLbl="sibTrans2D1" presStyleIdx="0" presStyleCnt="0"/>
      <dgm:spPr/>
    </dgm:pt>
    <dgm:pt modelId="{68C1572D-922D-452A-8943-CECD004559CB}" type="pres">
      <dgm:prSet presAssocID="{9D6B8B4D-244C-437F-9AE9-3A790E7A053A}" presName="compNode" presStyleCnt="0"/>
      <dgm:spPr/>
    </dgm:pt>
    <dgm:pt modelId="{64AFA72F-F7C1-4613-B65F-11081C42694E}" type="pres">
      <dgm:prSet presAssocID="{9D6B8B4D-244C-437F-9AE9-3A790E7A053A}" presName="iconBgRect" presStyleLbl="bgShp" presStyleIdx="1" presStyleCnt="6"/>
      <dgm:spPr/>
    </dgm:pt>
    <dgm:pt modelId="{8329DD2B-3DBD-4DA0-9101-D9E51542EE26}" type="pres">
      <dgm:prSet presAssocID="{9D6B8B4D-244C-437F-9AE9-3A790E7A053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08C3FC8D-99A4-44BF-B345-78954FC327C1}" type="pres">
      <dgm:prSet presAssocID="{9D6B8B4D-244C-437F-9AE9-3A790E7A053A}" presName="spaceRect" presStyleCnt="0"/>
      <dgm:spPr/>
    </dgm:pt>
    <dgm:pt modelId="{B0B88992-F04D-406F-9F1A-F26A0D40F8C4}" type="pres">
      <dgm:prSet presAssocID="{9D6B8B4D-244C-437F-9AE9-3A790E7A053A}" presName="textRect" presStyleLbl="revTx" presStyleIdx="1" presStyleCnt="6">
        <dgm:presLayoutVars>
          <dgm:chMax val="1"/>
          <dgm:chPref val="1"/>
        </dgm:presLayoutVars>
      </dgm:prSet>
      <dgm:spPr/>
    </dgm:pt>
    <dgm:pt modelId="{E7BC6C35-622A-4A91-866A-E56EED2E34EA}" type="pres">
      <dgm:prSet presAssocID="{B674418C-E968-4404-8C14-C14145A5B02F}" presName="sibTrans" presStyleLbl="sibTrans2D1" presStyleIdx="0" presStyleCnt="0"/>
      <dgm:spPr/>
    </dgm:pt>
    <dgm:pt modelId="{A571D2FD-081A-4DD9-A98E-9CB1A4773520}" type="pres">
      <dgm:prSet presAssocID="{0689476C-D276-43F5-9B09-7896120DA3E6}" presName="compNode" presStyleCnt="0"/>
      <dgm:spPr/>
    </dgm:pt>
    <dgm:pt modelId="{C86530A0-1F89-4AA6-83D7-E7AF9A71B302}" type="pres">
      <dgm:prSet presAssocID="{0689476C-D276-43F5-9B09-7896120DA3E6}" presName="iconBgRect" presStyleLbl="bgShp" presStyleIdx="2" presStyleCnt="6"/>
      <dgm:spPr/>
    </dgm:pt>
    <dgm:pt modelId="{C3F03A14-72FB-4814-92D0-E2691315B4D5}" type="pres">
      <dgm:prSet presAssocID="{0689476C-D276-43F5-9B09-7896120DA3E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thly calendar"/>
        </a:ext>
      </dgm:extLst>
    </dgm:pt>
    <dgm:pt modelId="{8BC997F3-2F29-4734-972D-3A4B1FC84E04}" type="pres">
      <dgm:prSet presAssocID="{0689476C-D276-43F5-9B09-7896120DA3E6}" presName="spaceRect" presStyleCnt="0"/>
      <dgm:spPr/>
    </dgm:pt>
    <dgm:pt modelId="{5C27E1C5-169C-4BC3-835B-D3ABB06A204E}" type="pres">
      <dgm:prSet presAssocID="{0689476C-D276-43F5-9B09-7896120DA3E6}" presName="textRect" presStyleLbl="revTx" presStyleIdx="2" presStyleCnt="6">
        <dgm:presLayoutVars>
          <dgm:chMax val="1"/>
          <dgm:chPref val="1"/>
        </dgm:presLayoutVars>
      </dgm:prSet>
      <dgm:spPr/>
    </dgm:pt>
    <dgm:pt modelId="{29EB27AE-B1C0-4134-8D31-B3058B0A48DC}" type="pres">
      <dgm:prSet presAssocID="{6BF86F5F-6187-4064-8235-4AB660DD03E0}" presName="sibTrans" presStyleLbl="sibTrans2D1" presStyleIdx="0" presStyleCnt="0"/>
      <dgm:spPr/>
    </dgm:pt>
    <dgm:pt modelId="{736FE748-EE3C-4816-8705-044CD552300A}" type="pres">
      <dgm:prSet presAssocID="{3F672959-A8AD-40AF-A076-7CCD235F2C27}" presName="compNode" presStyleCnt="0"/>
      <dgm:spPr/>
    </dgm:pt>
    <dgm:pt modelId="{FDE8E468-69AB-41FD-977E-4E7D2D5331CB}" type="pres">
      <dgm:prSet presAssocID="{3F672959-A8AD-40AF-A076-7CCD235F2C27}" presName="iconBgRect" presStyleLbl="bgShp" presStyleIdx="3" presStyleCnt="6"/>
      <dgm:spPr/>
    </dgm:pt>
    <dgm:pt modelId="{D1E42343-0ECF-4A2D-97B8-46B95D256BD6}" type="pres">
      <dgm:prSet presAssocID="{3F672959-A8AD-40AF-A076-7CCD235F2C27}"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choolhouse with solid fill"/>
        </a:ext>
      </dgm:extLst>
    </dgm:pt>
    <dgm:pt modelId="{EEA0B32F-5FA8-4DE6-A00D-EDE02DF5F807}" type="pres">
      <dgm:prSet presAssocID="{3F672959-A8AD-40AF-A076-7CCD235F2C27}" presName="spaceRect" presStyleCnt="0"/>
      <dgm:spPr/>
    </dgm:pt>
    <dgm:pt modelId="{7A668E98-97B9-4092-AC8B-855F57F3C4A9}" type="pres">
      <dgm:prSet presAssocID="{3F672959-A8AD-40AF-A076-7CCD235F2C27}" presName="textRect" presStyleLbl="revTx" presStyleIdx="3" presStyleCnt="6" custScaleX="156462" custLinFactNeighborX="27599" custLinFactNeighborY="-4784">
        <dgm:presLayoutVars>
          <dgm:chMax val="1"/>
          <dgm:chPref val="1"/>
        </dgm:presLayoutVars>
      </dgm:prSet>
      <dgm:spPr/>
    </dgm:pt>
    <dgm:pt modelId="{9020C0FC-A231-4FCE-881E-EFF34AC1792F}" type="pres">
      <dgm:prSet presAssocID="{FC52920F-5C94-4B06-AC91-F8B61E15DC66}" presName="sibTrans" presStyleLbl="sibTrans2D1" presStyleIdx="0" presStyleCnt="0"/>
      <dgm:spPr/>
    </dgm:pt>
    <dgm:pt modelId="{05921100-814F-464F-A21D-AB5B727B972B}" type="pres">
      <dgm:prSet presAssocID="{F063E113-EC3C-4225-B382-DA8CA0B10BCA}" presName="compNode" presStyleCnt="0"/>
      <dgm:spPr/>
    </dgm:pt>
    <dgm:pt modelId="{3F95BFC2-6961-4E57-82BC-CD5C2A7B0309}" type="pres">
      <dgm:prSet presAssocID="{F063E113-EC3C-4225-B382-DA8CA0B10BCA}" presName="iconBgRect" presStyleLbl="bgShp" presStyleIdx="4" presStyleCnt="6"/>
      <dgm:spPr/>
    </dgm:pt>
    <dgm:pt modelId="{8249B991-CB15-4E28-88C9-919FCC793C8A}" type="pres">
      <dgm:prSet presAssocID="{F063E113-EC3C-4225-B382-DA8CA0B10BC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ssroom"/>
        </a:ext>
      </dgm:extLst>
    </dgm:pt>
    <dgm:pt modelId="{6F208BFB-E56A-4B5B-B36F-29E807D916D2}" type="pres">
      <dgm:prSet presAssocID="{F063E113-EC3C-4225-B382-DA8CA0B10BCA}" presName="spaceRect" presStyleCnt="0"/>
      <dgm:spPr/>
    </dgm:pt>
    <dgm:pt modelId="{6A868ECB-B616-4F48-A33C-E74C7E18585A}" type="pres">
      <dgm:prSet presAssocID="{F063E113-EC3C-4225-B382-DA8CA0B10BCA}" presName="textRect" presStyleLbl="revTx" presStyleIdx="4" presStyleCnt="6">
        <dgm:presLayoutVars>
          <dgm:chMax val="1"/>
          <dgm:chPref val="1"/>
        </dgm:presLayoutVars>
      </dgm:prSet>
      <dgm:spPr/>
    </dgm:pt>
    <dgm:pt modelId="{01330535-B089-4638-B38C-21496E554B93}" type="pres">
      <dgm:prSet presAssocID="{C6DC01F7-26B3-4EEE-8EF4-394A693EF100}" presName="sibTrans" presStyleLbl="sibTrans2D1" presStyleIdx="0" presStyleCnt="0"/>
      <dgm:spPr/>
    </dgm:pt>
    <dgm:pt modelId="{19C8B081-7482-4A88-8B98-520E069005D2}" type="pres">
      <dgm:prSet presAssocID="{0EFC774F-E563-47EA-9305-5FBE4D3B839A}" presName="compNode" presStyleCnt="0"/>
      <dgm:spPr/>
    </dgm:pt>
    <dgm:pt modelId="{8E293054-945C-44AF-9259-7D03F96A0367}" type="pres">
      <dgm:prSet presAssocID="{0EFC774F-E563-47EA-9305-5FBE4D3B839A}" presName="iconBgRect" presStyleLbl="bgShp" presStyleIdx="5" presStyleCnt="6"/>
      <dgm:spPr/>
    </dgm:pt>
    <dgm:pt modelId="{FAC079C9-EFD8-41CF-9E08-D65CAA51223C}" type="pres">
      <dgm:prSet presAssocID="{0EFC774F-E563-47EA-9305-5FBE4D3B839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erson with Idea"/>
        </a:ext>
      </dgm:extLst>
    </dgm:pt>
    <dgm:pt modelId="{0C3038B6-0965-4776-8FC0-D9E986C3BAFB}" type="pres">
      <dgm:prSet presAssocID="{0EFC774F-E563-47EA-9305-5FBE4D3B839A}" presName="spaceRect" presStyleCnt="0"/>
      <dgm:spPr/>
    </dgm:pt>
    <dgm:pt modelId="{B963FFE4-B5B1-4299-9881-1DD3D253FDC8}" type="pres">
      <dgm:prSet presAssocID="{0EFC774F-E563-47EA-9305-5FBE4D3B839A}" presName="textRect" presStyleLbl="revTx" presStyleIdx="5" presStyleCnt="6" custScaleX="149701" custLinFactNeighborX="22575" custLinFactNeighborY="-1309">
        <dgm:presLayoutVars>
          <dgm:chMax val="1"/>
          <dgm:chPref val="1"/>
        </dgm:presLayoutVars>
      </dgm:prSet>
      <dgm:spPr/>
    </dgm:pt>
  </dgm:ptLst>
  <dgm:cxnLst>
    <dgm:cxn modelId="{F20D411F-EB9E-42FD-8444-6A48916B07EA}" type="presOf" srcId="{0EFC774F-E563-47EA-9305-5FBE4D3B839A}" destId="{B963FFE4-B5B1-4299-9881-1DD3D253FDC8}" srcOrd="0" destOrd="0" presId="urn:microsoft.com/office/officeart/2018/2/layout/IconCircleList"/>
    <dgm:cxn modelId="{D608C623-3EE2-46BA-8D27-BB793F7E6256}" type="presOf" srcId="{B674418C-E968-4404-8C14-C14145A5B02F}" destId="{E7BC6C35-622A-4A91-866A-E56EED2E34EA}" srcOrd="0" destOrd="0" presId="urn:microsoft.com/office/officeart/2018/2/layout/IconCircleList"/>
    <dgm:cxn modelId="{A639A42C-BA6B-4DAA-9D1E-C781FF08993C}" type="presOf" srcId="{0689476C-D276-43F5-9B09-7896120DA3E6}" destId="{5C27E1C5-169C-4BC3-835B-D3ABB06A204E}" srcOrd="0" destOrd="0" presId="urn:microsoft.com/office/officeart/2018/2/layout/IconCircleList"/>
    <dgm:cxn modelId="{405DC95F-09D8-4743-9E88-61A09AEEDA3F}" srcId="{F51F7419-8CB3-4478-9646-DF1B9851A234}" destId="{9D6B8B4D-244C-437F-9AE9-3A790E7A053A}" srcOrd="1" destOrd="0" parTransId="{74E5CF28-B1A9-4723-9B3C-D756E2734E3C}" sibTransId="{B674418C-E968-4404-8C14-C14145A5B02F}"/>
    <dgm:cxn modelId="{0E5B1765-8A13-413A-BD52-1D8AC85EEB19}" type="presOf" srcId="{9D6B8B4D-244C-437F-9AE9-3A790E7A053A}" destId="{B0B88992-F04D-406F-9F1A-F26A0D40F8C4}" srcOrd="0" destOrd="0" presId="urn:microsoft.com/office/officeart/2018/2/layout/IconCircleList"/>
    <dgm:cxn modelId="{7BB5D746-10C2-4FFB-BEF2-9F850204D581}" srcId="{F51F7419-8CB3-4478-9646-DF1B9851A234}" destId="{3F672959-A8AD-40AF-A076-7CCD235F2C27}" srcOrd="3" destOrd="0" parTransId="{74F9C715-54E3-418B-B516-708F190FA5AF}" sibTransId="{FC52920F-5C94-4B06-AC91-F8B61E15DC66}"/>
    <dgm:cxn modelId="{7ACAB36F-16E2-4A1B-8225-9FE3FA41D99E}" srcId="{F51F7419-8CB3-4478-9646-DF1B9851A234}" destId="{0689476C-D276-43F5-9B09-7896120DA3E6}" srcOrd="2" destOrd="0" parTransId="{11C897F9-49E6-4259-881F-D40AD5E3B58C}" sibTransId="{6BF86F5F-6187-4064-8235-4AB660DD03E0}"/>
    <dgm:cxn modelId="{3EC5E153-B51C-4041-8F8A-76CDE0EC95C2}" srcId="{F51F7419-8CB3-4478-9646-DF1B9851A234}" destId="{0EFC774F-E563-47EA-9305-5FBE4D3B839A}" srcOrd="5" destOrd="0" parTransId="{C223E94F-F943-4887-A557-7975A2010A66}" sibTransId="{D0135EA3-B023-45DB-ABF9-9EB7DA0D641C}"/>
    <dgm:cxn modelId="{8D05BE59-B9AD-4FB5-8541-7CCD4FC0406B}" type="presOf" srcId="{F063E113-EC3C-4225-B382-DA8CA0B10BCA}" destId="{6A868ECB-B616-4F48-A33C-E74C7E18585A}" srcOrd="0" destOrd="0" presId="urn:microsoft.com/office/officeart/2018/2/layout/IconCircleList"/>
    <dgm:cxn modelId="{2CA11A7E-D1C0-4DAB-936E-6B5EFAE4C045}" type="presOf" srcId="{6BF86F5F-6187-4064-8235-4AB660DD03E0}" destId="{29EB27AE-B1C0-4134-8D31-B3058B0A48DC}" srcOrd="0" destOrd="0" presId="urn:microsoft.com/office/officeart/2018/2/layout/IconCircleList"/>
    <dgm:cxn modelId="{31953883-C8C9-4405-A4D9-1C9049D70DAA}" type="presOf" srcId="{C6DC01F7-26B3-4EEE-8EF4-394A693EF100}" destId="{01330535-B089-4638-B38C-21496E554B93}" srcOrd="0" destOrd="0" presId="urn:microsoft.com/office/officeart/2018/2/layout/IconCircleList"/>
    <dgm:cxn modelId="{2297A895-BCE5-478C-A36B-6BE77A55393A}" type="presOf" srcId="{64AA53AB-51EC-49F9-9E6F-9048D7BEAE88}" destId="{1CF6B2FB-160A-4AA6-8D86-2815A8E068BE}" srcOrd="0" destOrd="0" presId="urn:microsoft.com/office/officeart/2018/2/layout/IconCircleList"/>
    <dgm:cxn modelId="{CC335FC1-F5FC-4D57-8E42-D64390FE924C}" srcId="{F51F7419-8CB3-4478-9646-DF1B9851A234}" destId="{73B6EE76-D3C1-447E-948F-AE138561D91A}" srcOrd="0" destOrd="0" parTransId="{6F29F0EA-F634-4D90-95F3-44E968A35DF0}" sibTransId="{64AA53AB-51EC-49F9-9E6F-9048D7BEAE88}"/>
    <dgm:cxn modelId="{CC02DAC7-2B86-4C8E-83B6-C8552236AAC3}" type="presOf" srcId="{73B6EE76-D3C1-447E-948F-AE138561D91A}" destId="{7F8F44D7-298A-431F-8A2E-9DC63E3CB1AF}" srcOrd="0" destOrd="0" presId="urn:microsoft.com/office/officeart/2018/2/layout/IconCircleList"/>
    <dgm:cxn modelId="{0B6832E6-2FAA-45B1-B02D-328BAE02BCEB}" type="presOf" srcId="{F51F7419-8CB3-4478-9646-DF1B9851A234}" destId="{F03BFB24-5FC6-48CC-90D3-6B09E9A79B70}" srcOrd="0" destOrd="0" presId="urn:microsoft.com/office/officeart/2018/2/layout/IconCircleList"/>
    <dgm:cxn modelId="{57CE99E9-4D62-444F-B50E-224C5C1B7850}" type="presOf" srcId="{FC52920F-5C94-4B06-AC91-F8B61E15DC66}" destId="{9020C0FC-A231-4FCE-881E-EFF34AC1792F}" srcOrd="0" destOrd="0" presId="urn:microsoft.com/office/officeart/2018/2/layout/IconCircleList"/>
    <dgm:cxn modelId="{EB1299ED-ABFE-4CFB-906E-AB9BCF2514EF}" srcId="{F51F7419-8CB3-4478-9646-DF1B9851A234}" destId="{F063E113-EC3C-4225-B382-DA8CA0B10BCA}" srcOrd="4" destOrd="0" parTransId="{CA977229-40AE-4703-917C-685AD703CBE4}" sibTransId="{C6DC01F7-26B3-4EEE-8EF4-394A693EF100}"/>
    <dgm:cxn modelId="{306163FB-46A2-4CA0-B133-3A77D21AE098}" type="presOf" srcId="{3F672959-A8AD-40AF-A076-7CCD235F2C27}" destId="{7A668E98-97B9-4092-AC8B-855F57F3C4A9}" srcOrd="0" destOrd="0" presId="urn:microsoft.com/office/officeart/2018/2/layout/IconCircleList"/>
    <dgm:cxn modelId="{BB8423E5-0993-496E-BF7A-42C05C6F037E}" type="presParOf" srcId="{F03BFB24-5FC6-48CC-90D3-6B09E9A79B70}" destId="{25196668-CADE-461E-A34D-99D0FB2ACFFC}" srcOrd="0" destOrd="0" presId="urn:microsoft.com/office/officeart/2018/2/layout/IconCircleList"/>
    <dgm:cxn modelId="{261A9C19-D41A-4091-A6C1-5E42CD738F50}" type="presParOf" srcId="{25196668-CADE-461E-A34D-99D0FB2ACFFC}" destId="{F9314074-6098-4C2D-852F-7685D3B3CD8D}" srcOrd="0" destOrd="0" presId="urn:microsoft.com/office/officeart/2018/2/layout/IconCircleList"/>
    <dgm:cxn modelId="{80E7A153-7133-49BB-92E6-964349315B2C}" type="presParOf" srcId="{F9314074-6098-4C2D-852F-7685D3B3CD8D}" destId="{6B677420-44F1-4051-809F-FF4C16E5BD1A}" srcOrd="0" destOrd="0" presId="urn:microsoft.com/office/officeart/2018/2/layout/IconCircleList"/>
    <dgm:cxn modelId="{C5721992-E6E7-4D21-B4C5-AE8EE37A1FEC}" type="presParOf" srcId="{F9314074-6098-4C2D-852F-7685D3B3CD8D}" destId="{AFDD53D1-816E-4A5D-B033-09B6B1A9E4FF}" srcOrd="1" destOrd="0" presId="urn:microsoft.com/office/officeart/2018/2/layout/IconCircleList"/>
    <dgm:cxn modelId="{57312D7C-AB3C-4959-B71F-14E7E223CE4D}" type="presParOf" srcId="{F9314074-6098-4C2D-852F-7685D3B3CD8D}" destId="{9C682A52-D692-44D1-9726-8F1B023AA5AF}" srcOrd="2" destOrd="0" presId="urn:microsoft.com/office/officeart/2018/2/layout/IconCircleList"/>
    <dgm:cxn modelId="{45C6ECBA-53C1-45CC-952F-81212A44C98B}" type="presParOf" srcId="{F9314074-6098-4C2D-852F-7685D3B3CD8D}" destId="{7F8F44D7-298A-431F-8A2E-9DC63E3CB1AF}" srcOrd="3" destOrd="0" presId="urn:microsoft.com/office/officeart/2018/2/layout/IconCircleList"/>
    <dgm:cxn modelId="{99F2B1CB-840D-4256-9FC7-ABC88C8C45F4}" type="presParOf" srcId="{25196668-CADE-461E-A34D-99D0FB2ACFFC}" destId="{1CF6B2FB-160A-4AA6-8D86-2815A8E068BE}" srcOrd="1" destOrd="0" presId="urn:microsoft.com/office/officeart/2018/2/layout/IconCircleList"/>
    <dgm:cxn modelId="{870D2A9F-4E79-4378-AEC8-5AD2010D7F88}" type="presParOf" srcId="{25196668-CADE-461E-A34D-99D0FB2ACFFC}" destId="{68C1572D-922D-452A-8943-CECD004559CB}" srcOrd="2" destOrd="0" presId="urn:microsoft.com/office/officeart/2018/2/layout/IconCircleList"/>
    <dgm:cxn modelId="{9BD8C804-E66E-42C2-A617-F999B5E544B3}" type="presParOf" srcId="{68C1572D-922D-452A-8943-CECD004559CB}" destId="{64AFA72F-F7C1-4613-B65F-11081C42694E}" srcOrd="0" destOrd="0" presId="urn:microsoft.com/office/officeart/2018/2/layout/IconCircleList"/>
    <dgm:cxn modelId="{C18F002C-BBD0-4CE8-894B-4DC46504DE0A}" type="presParOf" srcId="{68C1572D-922D-452A-8943-CECD004559CB}" destId="{8329DD2B-3DBD-4DA0-9101-D9E51542EE26}" srcOrd="1" destOrd="0" presId="urn:microsoft.com/office/officeart/2018/2/layout/IconCircleList"/>
    <dgm:cxn modelId="{1ECE9DE9-CA62-410B-B9B4-FAB478B4E001}" type="presParOf" srcId="{68C1572D-922D-452A-8943-CECD004559CB}" destId="{08C3FC8D-99A4-44BF-B345-78954FC327C1}" srcOrd="2" destOrd="0" presId="urn:microsoft.com/office/officeart/2018/2/layout/IconCircleList"/>
    <dgm:cxn modelId="{709D0517-3CEB-48E6-AD79-DCA8B0A09E36}" type="presParOf" srcId="{68C1572D-922D-452A-8943-CECD004559CB}" destId="{B0B88992-F04D-406F-9F1A-F26A0D40F8C4}" srcOrd="3" destOrd="0" presId="urn:microsoft.com/office/officeart/2018/2/layout/IconCircleList"/>
    <dgm:cxn modelId="{7D2CA421-BDFD-4298-938A-860CA74DF9B0}" type="presParOf" srcId="{25196668-CADE-461E-A34D-99D0FB2ACFFC}" destId="{E7BC6C35-622A-4A91-866A-E56EED2E34EA}" srcOrd="3" destOrd="0" presId="urn:microsoft.com/office/officeart/2018/2/layout/IconCircleList"/>
    <dgm:cxn modelId="{61434007-269F-4ED6-A7BA-15AA46CCC569}" type="presParOf" srcId="{25196668-CADE-461E-A34D-99D0FB2ACFFC}" destId="{A571D2FD-081A-4DD9-A98E-9CB1A4773520}" srcOrd="4" destOrd="0" presId="urn:microsoft.com/office/officeart/2018/2/layout/IconCircleList"/>
    <dgm:cxn modelId="{C45C8E1A-6797-4C98-BD46-716F564304A1}" type="presParOf" srcId="{A571D2FD-081A-4DD9-A98E-9CB1A4773520}" destId="{C86530A0-1F89-4AA6-83D7-E7AF9A71B302}" srcOrd="0" destOrd="0" presId="urn:microsoft.com/office/officeart/2018/2/layout/IconCircleList"/>
    <dgm:cxn modelId="{D003E147-50CF-4590-9794-036D19297B3A}" type="presParOf" srcId="{A571D2FD-081A-4DD9-A98E-9CB1A4773520}" destId="{C3F03A14-72FB-4814-92D0-E2691315B4D5}" srcOrd="1" destOrd="0" presId="urn:microsoft.com/office/officeart/2018/2/layout/IconCircleList"/>
    <dgm:cxn modelId="{C72D4B6A-B2EC-4DE7-A133-6E08C5EC841F}" type="presParOf" srcId="{A571D2FD-081A-4DD9-A98E-9CB1A4773520}" destId="{8BC997F3-2F29-4734-972D-3A4B1FC84E04}" srcOrd="2" destOrd="0" presId="urn:microsoft.com/office/officeart/2018/2/layout/IconCircleList"/>
    <dgm:cxn modelId="{AAE48B7C-62F4-4AD6-9172-6EA8FBC2FFFC}" type="presParOf" srcId="{A571D2FD-081A-4DD9-A98E-9CB1A4773520}" destId="{5C27E1C5-169C-4BC3-835B-D3ABB06A204E}" srcOrd="3" destOrd="0" presId="urn:microsoft.com/office/officeart/2018/2/layout/IconCircleList"/>
    <dgm:cxn modelId="{358FDDBD-F78C-4F98-B125-2A79BABC0420}" type="presParOf" srcId="{25196668-CADE-461E-A34D-99D0FB2ACFFC}" destId="{29EB27AE-B1C0-4134-8D31-B3058B0A48DC}" srcOrd="5" destOrd="0" presId="urn:microsoft.com/office/officeart/2018/2/layout/IconCircleList"/>
    <dgm:cxn modelId="{3283E9BC-302A-4410-8E9B-B6D2D9D1EDDB}" type="presParOf" srcId="{25196668-CADE-461E-A34D-99D0FB2ACFFC}" destId="{736FE748-EE3C-4816-8705-044CD552300A}" srcOrd="6" destOrd="0" presId="urn:microsoft.com/office/officeart/2018/2/layout/IconCircleList"/>
    <dgm:cxn modelId="{C62E17FE-F3F2-4B4C-A2A9-84BB14D4CC27}" type="presParOf" srcId="{736FE748-EE3C-4816-8705-044CD552300A}" destId="{FDE8E468-69AB-41FD-977E-4E7D2D5331CB}" srcOrd="0" destOrd="0" presId="urn:microsoft.com/office/officeart/2018/2/layout/IconCircleList"/>
    <dgm:cxn modelId="{1E2B56F3-F5B9-486C-B58D-31E6DD419524}" type="presParOf" srcId="{736FE748-EE3C-4816-8705-044CD552300A}" destId="{D1E42343-0ECF-4A2D-97B8-46B95D256BD6}" srcOrd="1" destOrd="0" presId="urn:microsoft.com/office/officeart/2018/2/layout/IconCircleList"/>
    <dgm:cxn modelId="{1BDE3914-F7BF-4599-BC77-2DE8BA6E423A}" type="presParOf" srcId="{736FE748-EE3C-4816-8705-044CD552300A}" destId="{EEA0B32F-5FA8-4DE6-A00D-EDE02DF5F807}" srcOrd="2" destOrd="0" presId="urn:microsoft.com/office/officeart/2018/2/layout/IconCircleList"/>
    <dgm:cxn modelId="{FD6D3AB9-6BB9-41F5-B6C3-998B5684CDA8}" type="presParOf" srcId="{736FE748-EE3C-4816-8705-044CD552300A}" destId="{7A668E98-97B9-4092-AC8B-855F57F3C4A9}" srcOrd="3" destOrd="0" presId="urn:microsoft.com/office/officeart/2018/2/layout/IconCircleList"/>
    <dgm:cxn modelId="{73EF0F88-E82F-4633-8270-B71E46A4C079}" type="presParOf" srcId="{25196668-CADE-461E-A34D-99D0FB2ACFFC}" destId="{9020C0FC-A231-4FCE-881E-EFF34AC1792F}" srcOrd="7" destOrd="0" presId="urn:microsoft.com/office/officeart/2018/2/layout/IconCircleList"/>
    <dgm:cxn modelId="{B9EA0E9C-09B3-4129-80E8-CF3D0C471F3A}" type="presParOf" srcId="{25196668-CADE-461E-A34D-99D0FB2ACFFC}" destId="{05921100-814F-464F-A21D-AB5B727B972B}" srcOrd="8" destOrd="0" presId="urn:microsoft.com/office/officeart/2018/2/layout/IconCircleList"/>
    <dgm:cxn modelId="{2519F69C-478C-4662-9A13-9B83F8CAC7EF}" type="presParOf" srcId="{05921100-814F-464F-A21D-AB5B727B972B}" destId="{3F95BFC2-6961-4E57-82BC-CD5C2A7B0309}" srcOrd="0" destOrd="0" presId="urn:microsoft.com/office/officeart/2018/2/layout/IconCircleList"/>
    <dgm:cxn modelId="{0212B1D7-7EB0-4DAC-B9E5-C527ECB48C13}" type="presParOf" srcId="{05921100-814F-464F-A21D-AB5B727B972B}" destId="{8249B991-CB15-4E28-88C9-919FCC793C8A}" srcOrd="1" destOrd="0" presId="urn:microsoft.com/office/officeart/2018/2/layout/IconCircleList"/>
    <dgm:cxn modelId="{81C19960-357D-46AA-9BCE-1AEC1810E963}" type="presParOf" srcId="{05921100-814F-464F-A21D-AB5B727B972B}" destId="{6F208BFB-E56A-4B5B-B36F-29E807D916D2}" srcOrd="2" destOrd="0" presId="urn:microsoft.com/office/officeart/2018/2/layout/IconCircleList"/>
    <dgm:cxn modelId="{17D25939-58F4-4CC1-8791-B58D1DBA16DB}" type="presParOf" srcId="{05921100-814F-464F-A21D-AB5B727B972B}" destId="{6A868ECB-B616-4F48-A33C-E74C7E18585A}" srcOrd="3" destOrd="0" presId="urn:microsoft.com/office/officeart/2018/2/layout/IconCircleList"/>
    <dgm:cxn modelId="{4A861478-1F5C-481B-AFAC-3DA3727F44C8}" type="presParOf" srcId="{25196668-CADE-461E-A34D-99D0FB2ACFFC}" destId="{01330535-B089-4638-B38C-21496E554B93}" srcOrd="9" destOrd="0" presId="urn:microsoft.com/office/officeart/2018/2/layout/IconCircleList"/>
    <dgm:cxn modelId="{82E522AA-4940-4A62-A8A2-1A45B563CD6A}" type="presParOf" srcId="{25196668-CADE-461E-A34D-99D0FB2ACFFC}" destId="{19C8B081-7482-4A88-8B98-520E069005D2}" srcOrd="10" destOrd="0" presId="urn:microsoft.com/office/officeart/2018/2/layout/IconCircleList"/>
    <dgm:cxn modelId="{07869184-F3C5-447F-B473-8D8AD18C1016}" type="presParOf" srcId="{19C8B081-7482-4A88-8B98-520E069005D2}" destId="{8E293054-945C-44AF-9259-7D03F96A0367}" srcOrd="0" destOrd="0" presId="urn:microsoft.com/office/officeart/2018/2/layout/IconCircleList"/>
    <dgm:cxn modelId="{1BCDE0F8-6A55-4220-A71E-24CF273DD947}" type="presParOf" srcId="{19C8B081-7482-4A88-8B98-520E069005D2}" destId="{FAC079C9-EFD8-41CF-9E08-D65CAA51223C}" srcOrd="1" destOrd="0" presId="urn:microsoft.com/office/officeart/2018/2/layout/IconCircleList"/>
    <dgm:cxn modelId="{3AE36B2B-D445-420E-A1F2-621FA7D403BA}" type="presParOf" srcId="{19C8B081-7482-4A88-8B98-520E069005D2}" destId="{0C3038B6-0965-4776-8FC0-D9E986C3BAFB}" srcOrd="2" destOrd="0" presId="urn:microsoft.com/office/officeart/2018/2/layout/IconCircleList"/>
    <dgm:cxn modelId="{0239D972-123A-4911-BFB2-A15D97A37E2F}" type="presParOf" srcId="{19C8B081-7482-4A88-8B98-520E069005D2}" destId="{B963FFE4-B5B1-4299-9881-1DD3D253FDC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0F9746-C14B-4048-A753-88E9D86BAE7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912988A-63A4-4922-88E1-B6DFBFD26A48}">
      <dgm:prSet custT="1"/>
      <dgm:spPr/>
      <dgm:t>
        <a:bodyPr/>
        <a:lstStyle/>
        <a:p>
          <a:pPr>
            <a:lnSpc>
              <a:spcPct val="100000"/>
            </a:lnSpc>
          </a:pPr>
          <a:r>
            <a:rPr lang="en-AU" sz="1800">
              <a:latin typeface="Arial" panose="020B0604020202020204" pitchFamily="34" charset="0"/>
              <a:cs typeface="Arial" panose="020B0604020202020204" pitchFamily="34" charset="0"/>
            </a:rPr>
            <a:t>TISC Guide </a:t>
          </a:r>
          <a:endParaRPr lang="en-US" sz="1800">
            <a:latin typeface="Arial" panose="020B0604020202020204" pitchFamily="34" charset="0"/>
            <a:cs typeface="Arial" panose="020B0604020202020204" pitchFamily="34" charset="0"/>
          </a:endParaRPr>
        </a:p>
      </dgm:t>
    </dgm:pt>
    <dgm:pt modelId="{7D34A8D2-7C0B-4C9B-A133-B8F828B5DCCD}" type="parTrans" cxnId="{0B47F903-A2F3-43A4-9ED9-353407FF7556}">
      <dgm:prSet/>
      <dgm:spPr/>
      <dgm:t>
        <a:bodyPr/>
        <a:lstStyle/>
        <a:p>
          <a:endParaRPr lang="en-US" sz="1800">
            <a:latin typeface="Arial" panose="020B0604020202020204" pitchFamily="34" charset="0"/>
            <a:cs typeface="Arial" panose="020B0604020202020204" pitchFamily="34" charset="0"/>
          </a:endParaRPr>
        </a:p>
      </dgm:t>
    </dgm:pt>
    <dgm:pt modelId="{74490619-0A8D-4CE9-B626-4A0686C95280}" type="sibTrans" cxnId="{0B47F903-A2F3-43A4-9ED9-353407FF7556}">
      <dgm:prSet/>
      <dgm:spPr/>
      <dgm:t>
        <a:bodyPr/>
        <a:lstStyle/>
        <a:p>
          <a:endParaRPr lang="en-US" sz="1800">
            <a:latin typeface="Arial" panose="020B0604020202020204" pitchFamily="34" charset="0"/>
            <a:cs typeface="Arial" panose="020B0604020202020204" pitchFamily="34" charset="0"/>
          </a:endParaRPr>
        </a:p>
      </dgm:t>
    </dgm:pt>
    <dgm:pt modelId="{72E467ED-4A53-460F-B2B3-37020AB3184A}">
      <dgm:prSet custT="1"/>
      <dgm:spPr/>
      <dgm:t>
        <a:bodyPr/>
        <a:lstStyle/>
        <a:p>
          <a:pPr>
            <a:lnSpc>
              <a:spcPct val="100000"/>
            </a:lnSpc>
          </a:pPr>
          <a:r>
            <a:rPr lang="en-AU" sz="1800" dirty="0">
              <a:latin typeface="Arial" panose="020B0604020202020204" pitchFamily="34" charset="0"/>
              <a:cs typeface="Arial" panose="020B0604020202020204" pitchFamily="34" charset="0"/>
            </a:rPr>
            <a:t>Admission Requirements brochures</a:t>
          </a:r>
          <a:endParaRPr lang="en-US" sz="1800" dirty="0">
            <a:latin typeface="Arial" panose="020B0604020202020204" pitchFamily="34" charset="0"/>
            <a:cs typeface="Arial" panose="020B0604020202020204" pitchFamily="34" charset="0"/>
          </a:endParaRPr>
        </a:p>
      </dgm:t>
    </dgm:pt>
    <dgm:pt modelId="{D2809E2A-DF6E-4A7C-A292-5DF5C7B0DBF3}" type="parTrans" cxnId="{9A136506-445F-430D-A12F-7303ADB98B99}">
      <dgm:prSet/>
      <dgm:spPr/>
      <dgm:t>
        <a:bodyPr/>
        <a:lstStyle/>
        <a:p>
          <a:endParaRPr lang="en-US" sz="1800">
            <a:latin typeface="Arial" panose="020B0604020202020204" pitchFamily="34" charset="0"/>
            <a:cs typeface="Arial" panose="020B0604020202020204" pitchFamily="34" charset="0"/>
          </a:endParaRPr>
        </a:p>
      </dgm:t>
    </dgm:pt>
    <dgm:pt modelId="{BFA74EAE-6705-4729-9BA6-6668528AF064}" type="sibTrans" cxnId="{9A136506-445F-430D-A12F-7303ADB98B99}">
      <dgm:prSet/>
      <dgm:spPr/>
      <dgm:t>
        <a:bodyPr/>
        <a:lstStyle/>
        <a:p>
          <a:endParaRPr lang="en-US" sz="1800">
            <a:latin typeface="Arial" panose="020B0604020202020204" pitchFamily="34" charset="0"/>
            <a:cs typeface="Arial" panose="020B0604020202020204" pitchFamily="34" charset="0"/>
          </a:endParaRPr>
        </a:p>
      </dgm:t>
    </dgm:pt>
    <dgm:pt modelId="{BDFBF34B-48C6-40C4-AEEE-FACDD9C5A8F4}">
      <dgm:prSet custT="1"/>
      <dgm:spPr/>
      <dgm:t>
        <a:bodyPr/>
        <a:lstStyle/>
        <a:p>
          <a:pPr>
            <a:lnSpc>
              <a:spcPct val="100000"/>
            </a:lnSpc>
          </a:pPr>
          <a:r>
            <a:rPr lang="en-AU" sz="1800" dirty="0">
              <a:latin typeface="Arial" panose="020B0604020202020204" pitchFamily="34" charset="0"/>
              <a:cs typeface="Arial" panose="020B0604020202020204" pitchFamily="34" charset="0"/>
            </a:rPr>
            <a:t>TISC website</a:t>
          </a:r>
          <a:endParaRPr lang="en-US" sz="1800" dirty="0">
            <a:latin typeface="Arial" panose="020B0604020202020204" pitchFamily="34" charset="0"/>
            <a:cs typeface="Arial" panose="020B0604020202020204" pitchFamily="34" charset="0"/>
          </a:endParaRPr>
        </a:p>
      </dgm:t>
    </dgm:pt>
    <dgm:pt modelId="{C83F9B9A-A599-4D5F-ABB4-B36E411059D8}" type="parTrans" cxnId="{2B24D541-1B6C-4019-AF16-FAAA7A4E14F5}">
      <dgm:prSet/>
      <dgm:spPr/>
      <dgm:t>
        <a:bodyPr/>
        <a:lstStyle/>
        <a:p>
          <a:endParaRPr lang="en-US" sz="1800">
            <a:latin typeface="Arial" panose="020B0604020202020204" pitchFamily="34" charset="0"/>
            <a:cs typeface="Arial" panose="020B0604020202020204" pitchFamily="34" charset="0"/>
          </a:endParaRPr>
        </a:p>
      </dgm:t>
    </dgm:pt>
    <dgm:pt modelId="{38BA0979-D85A-4068-9799-DD402402BDA8}" type="sibTrans" cxnId="{2B24D541-1B6C-4019-AF16-FAAA7A4E14F5}">
      <dgm:prSet/>
      <dgm:spPr/>
      <dgm:t>
        <a:bodyPr/>
        <a:lstStyle/>
        <a:p>
          <a:endParaRPr lang="en-US" sz="1800">
            <a:latin typeface="Arial" panose="020B0604020202020204" pitchFamily="34" charset="0"/>
            <a:cs typeface="Arial" panose="020B0604020202020204" pitchFamily="34" charset="0"/>
          </a:endParaRPr>
        </a:p>
      </dgm:t>
    </dgm:pt>
    <dgm:pt modelId="{3C8C33F7-D448-4E4D-BFCD-72A2E22B00C6}">
      <dgm:prSet custT="1"/>
      <dgm:spPr/>
      <dgm:t>
        <a:bodyPr/>
        <a:lstStyle/>
        <a:p>
          <a:pPr>
            <a:lnSpc>
              <a:spcPct val="100000"/>
            </a:lnSpc>
          </a:pPr>
          <a:r>
            <a:rPr lang="en-AU" sz="1800" dirty="0">
              <a:latin typeface="Arial" panose="020B0604020202020204" pitchFamily="34" charset="0"/>
              <a:cs typeface="Arial" panose="020B0604020202020204" pitchFamily="34" charset="0"/>
            </a:rPr>
            <a:t>University websites and prospectuses</a:t>
          </a:r>
          <a:endParaRPr lang="en-US" sz="1800" dirty="0">
            <a:latin typeface="Arial" panose="020B0604020202020204" pitchFamily="34" charset="0"/>
            <a:cs typeface="Arial" panose="020B0604020202020204" pitchFamily="34" charset="0"/>
          </a:endParaRPr>
        </a:p>
      </dgm:t>
    </dgm:pt>
    <dgm:pt modelId="{97E30A57-0D45-4F79-853E-0F8859FF4132}" type="parTrans" cxnId="{A628AC6E-5C16-405D-B0C4-44836A3882D4}">
      <dgm:prSet/>
      <dgm:spPr/>
      <dgm:t>
        <a:bodyPr/>
        <a:lstStyle/>
        <a:p>
          <a:endParaRPr lang="en-US" sz="1800">
            <a:latin typeface="Arial" panose="020B0604020202020204" pitchFamily="34" charset="0"/>
            <a:cs typeface="Arial" panose="020B0604020202020204" pitchFamily="34" charset="0"/>
          </a:endParaRPr>
        </a:p>
      </dgm:t>
    </dgm:pt>
    <dgm:pt modelId="{E2A80594-6691-4D15-87E4-479F09CD1035}" type="sibTrans" cxnId="{A628AC6E-5C16-405D-B0C4-44836A3882D4}">
      <dgm:prSet/>
      <dgm:spPr/>
      <dgm:t>
        <a:bodyPr/>
        <a:lstStyle/>
        <a:p>
          <a:endParaRPr lang="en-US" sz="1800">
            <a:latin typeface="Arial" panose="020B0604020202020204" pitchFamily="34" charset="0"/>
            <a:cs typeface="Arial" panose="020B0604020202020204" pitchFamily="34" charset="0"/>
          </a:endParaRPr>
        </a:p>
      </dgm:t>
    </dgm:pt>
    <dgm:pt modelId="{0AF8D8EA-25AE-4DD8-B47D-4D867A5CA4C1}">
      <dgm:prSet/>
      <dgm:spPr/>
      <dgm:t>
        <a:bodyPr/>
        <a:lstStyle/>
        <a:p>
          <a:pPr>
            <a:lnSpc>
              <a:spcPct val="100000"/>
            </a:lnSpc>
          </a:pPr>
          <a:r>
            <a:rPr lang="en-US" dirty="0">
              <a:latin typeface="Arial" panose="020B0604020202020204" pitchFamily="34" charset="0"/>
              <a:cs typeface="Arial" panose="020B0604020202020204" pitchFamily="34" charset="0"/>
            </a:rPr>
            <a:t>Open Days</a:t>
          </a:r>
        </a:p>
      </dgm:t>
    </dgm:pt>
    <dgm:pt modelId="{9112F69D-1C90-4226-8138-89ECAEABABD5}" type="parTrans" cxnId="{4CF6C3B4-C8CB-4724-A470-9DB3A416C444}">
      <dgm:prSet/>
      <dgm:spPr/>
      <dgm:t>
        <a:bodyPr/>
        <a:lstStyle/>
        <a:p>
          <a:endParaRPr lang="en-AU"/>
        </a:p>
      </dgm:t>
    </dgm:pt>
    <dgm:pt modelId="{7B43C5D6-E290-4F8F-9175-FEFD62EC4C65}" type="sibTrans" cxnId="{4CF6C3B4-C8CB-4724-A470-9DB3A416C444}">
      <dgm:prSet/>
      <dgm:spPr/>
      <dgm:t>
        <a:bodyPr/>
        <a:lstStyle/>
        <a:p>
          <a:endParaRPr lang="en-AU"/>
        </a:p>
      </dgm:t>
    </dgm:pt>
    <dgm:pt modelId="{6619674B-BE73-43EA-A49E-8AA2DC2EBA39}" type="pres">
      <dgm:prSet presAssocID="{9F0F9746-C14B-4048-A753-88E9D86BAE74}" presName="root" presStyleCnt="0">
        <dgm:presLayoutVars>
          <dgm:dir/>
          <dgm:resizeHandles val="exact"/>
        </dgm:presLayoutVars>
      </dgm:prSet>
      <dgm:spPr/>
    </dgm:pt>
    <dgm:pt modelId="{5AC7D83A-BD12-4210-96B9-2860260FC3C0}" type="pres">
      <dgm:prSet presAssocID="{7912988A-63A4-4922-88E1-B6DFBFD26A48}" presName="compNode" presStyleCnt="0"/>
      <dgm:spPr/>
    </dgm:pt>
    <dgm:pt modelId="{A95A35D5-9865-4630-A852-6B15621D4FCE}" type="pres">
      <dgm:prSet presAssocID="{7912988A-63A4-4922-88E1-B6DFBFD26A48}"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ddress Book outline"/>
        </a:ext>
      </dgm:extLst>
    </dgm:pt>
    <dgm:pt modelId="{DAF50CD4-BF4F-4E8D-89F0-1D2335751A53}" type="pres">
      <dgm:prSet presAssocID="{7912988A-63A4-4922-88E1-B6DFBFD26A48}" presName="spaceRect" presStyleCnt="0"/>
      <dgm:spPr/>
    </dgm:pt>
    <dgm:pt modelId="{A43C0118-0528-4A32-AEDE-DDD3812ADA63}" type="pres">
      <dgm:prSet presAssocID="{7912988A-63A4-4922-88E1-B6DFBFD26A48}" presName="textRect" presStyleLbl="revTx" presStyleIdx="0" presStyleCnt="5">
        <dgm:presLayoutVars>
          <dgm:chMax val="1"/>
          <dgm:chPref val="1"/>
        </dgm:presLayoutVars>
      </dgm:prSet>
      <dgm:spPr/>
    </dgm:pt>
    <dgm:pt modelId="{E193E46C-BBD3-415E-A740-286F8442936B}" type="pres">
      <dgm:prSet presAssocID="{74490619-0A8D-4CE9-B626-4A0686C95280}" presName="sibTrans" presStyleCnt="0"/>
      <dgm:spPr/>
    </dgm:pt>
    <dgm:pt modelId="{F329B404-3FE1-47D9-A3F0-71E89604FB48}" type="pres">
      <dgm:prSet presAssocID="{72E467ED-4A53-460F-B2B3-37020AB3184A}" presName="compNode" presStyleCnt="0"/>
      <dgm:spPr/>
    </dgm:pt>
    <dgm:pt modelId="{F0096FB6-23BA-4C8B-9EF6-53767B8512B0}" type="pres">
      <dgm:prSet presAssocID="{72E467ED-4A53-460F-B2B3-37020AB3184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B6A32CAD-F751-4EA7-A430-1C43C8902FAC}" type="pres">
      <dgm:prSet presAssocID="{72E467ED-4A53-460F-B2B3-37020AB3184A}" presName="spaceRect" presStyleCnt="0"/>
      <dgm:spPr/>
    </dgm:pt>
    <dgm:pt modelId="{FB7854F2-A2AF-41C2-A112-F42CC7B51F92}" type="pres">
      <dgm:prSet presAssocID="{72E467ED-4A53-460F-B2B3-37020AB3184A}" presName="textRect" presStyleLbl="revTx" presStyleIdx="1" presStyleCnt="5" custScaleX="122043">
        <dgm:presLayoutVars>
          <dgm:chMax val="1"/>
          <dgm:chPref val="1"/>
        </dgm:presLayoutVars>
      </dgm:prSet>
      <dgm:spPr/>
    </dgm:pt>
    <dgm:pt modelId="{EAE4FCB0-4770-4F07-BD05-478CCD166C32}" type="pres">
      <dgm:prSet presAssocID="{BFA74EAE-6705-4729-9BA6-6668528AF064}" presName="sibTrans" presStyleCnt="0"/>
      <dgm:spPr/>
    </dgm:pt>
    <dgm:pt modelId="{867CE169-EA08-41E2-A58E-6BD4E4305E2E}" type="pres">
      <dgm:prSet presAssocID="{BDFBF34B-48C6-40C4-AEEE-FACDD9C5A8F4}" presName="compNode" presStyleCnt="0"/>
      <dgm:spPr/>
    </dgm:pt>
    <dgm:pt modelId="{6D30D0A5-41C3-4123-8B5D-41135992EE7D}" type="pres">
      <dgm:prSet presAssocID="{BDFBF34B-48C6-40C4-AEEE-FACDD9C5A8F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itor"/>
        </a:ext>
      </dgm:extLst>
    </dgm:pt>
    <dgm:pt modelId="{34204605-8593-4BE6-B3D1-684E42133F16}" type="pres">
      <dgm:prSet presAssocID="{BDFBF34B-48C6-40C4-AEEE-FACDD9C5A8F4}" presName="spaceRect" presStyleCnt="0"/>
      <dgm:spPr/>
    </dgm:pt>
    <dgm:pt modelId="{523062E2-4560-4D77-80D4-A2E7507044B2}" type="pres">
      <dgm:prSet presAssocID="{BDFBF34B-48C6-40C4-AEEE-FACDD9C5A8F4}" presName="textRect" presStyleLbl="revTx" presStyleIdx="2" presStyleCnt="5">
        <dgm:presLayoutVars>
          <dgm:chMax val="1"/>
          <dgm:chPref val="1"/>
        </dgm:presLayoutVars>
      </dgm:prSet>
      <dgm:spPr/>
    </dgm:pt>
    <dgm:pt modelId="{755636AC-86C8-48EA-942D-B5C3D55808CF}" type="pres">
      <dgm:prSet presAssocID="{38BA0979-D85A-4068-9799-DD402402BDA8}" presName="sibTrans" presStyleCnt="0"/>
      <dgm:spPr/>
    </dgm:pt>
    <dgm:pt modelId="{ED24A813-454F-404D-9B1B-BD25FC00FB97}" type="pres">
      <dgm:prSet presAssocID="{3C8C33F7-D448-4E4D-BFCD-72A2E22B00C6}" presName="compNode" presStyleCnt="0"/>
      <dgm:spPr/>
    </dgm:pt>
    <dgm:pt modelId="{D6349849-3509-4C0E-8753-1E054ECDC70B}" type="pres">
      <dgm:prSet presAssocID="{3C8C33F7-D448-4E4D-BFCD-72A2E22B00C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AADF05AF-3FBC-4D17-8040-2AA93A70C0F4}" type="pres">
      <dgm:prSet presAssocID="{3C8C33F7-D448-4E4D-BFCD-72A2E22B00C6}" presName="spaceRect" presStyleCnt="0"/>
      <dgm:spPr/>
    </dgm:pt>
    <dgm:pt modelId="{FB6BA91D-3B1C-4F75-8F27-2DF014E76940}" type="pres">
      <dgm:prSet presAssocID="{3C8C33F7-D448-4E4D-BFCD-72A2E22B00C6}" presName="textRect" presStyleLbl="revTx" presStyleIdx="3" presStyleCnt="5" custScaleX="120601">
        <dgm:presLayoutVars>
          <dgm:chMax val="1"/>
          <dgm:chPref val="1"/>
        </dgm:presLayoutVars>
      </dgm:prSet>
      <dgm:spPr/>
    </dgm:pt>
    <dgm:pt modelId="{BFAD94F0-897B-4D46-A084-6542F3EC830B}" type="pres">
      <dgm:prSet presAssocID="{E2A80594-6691-4D15-87E4-479F09CD1035}" presName="sibTrans" presStyleCnt="0"/>
      <dgm:spPr/>
    </dgm:pt>
    <dgm:pt modelId="{59941EF8-1391-4723-AFC0-4067DF2B708D}" type="pres">
      <dgm:prSet presAssocID="{0AF8D8EA-25AE-4DD8-B47D-4D867A5CA4C1}" presName="compNode" presStyleCnt="0"/>
      <dgm:spPr/>
    </dgm:pt>
    <dgm:pt modelId="{289B8EE1-88BC-474B-9CBB-0BD6410D0C3A}" type="pres">
      <dgm:prSet presAssocID="{0AF8D8EA-25AE-4DD8-B47D-4D867A5CA4C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ild with balloon outline"/>
        </a:ext>
      </dgm:extLst>
    </dgm:pt>
    <dgm:pt modelId="{301642BF-B0C4-4581-9DA9-16DD2F203EAD}" type="pres">
      <dgm:prSet presAssocID="{0AF8D8EA-25AE-4DD8-B47D-4D867A5CA4C1}" presName="spaceRect" presStyleCnt="0"/>
      <dgm:spPr/>
    </dgm:pt>
    <dgm:pt modelId="{AB2ED439-DF02-4F1A-ACBD-C163274D43EE}" type="pres">
      <dgm:prSet presAssocID="{0AF8D8EA-25AE-4DD8-B47D-4D867A5CA4C1}" presName="textRect" presStyleLbl="revTx" presStyleIdx="4" presStyleCnt="5" custScaleX="86460">
        <dgm:presLayoutVars>
          <dgm:chMax val="1"/>
          <dgm:chPref val="1"/>
        </dgm:presLayoutVars>
      </dgm:prSet>
      <dgm:spPr/>
    </dgm:pt>
  </dgm:ptLst>
  <dgm:cxnLst>
    <dgm:cxn modelId="{0B47F903-A2F3-43A4-9ED9-353407FF7556}" srcId="{9F0F9746-C14B-4048-A753-88E9D86BAE74}" destId="{7912988A-63A4-4922-88E1-B6DFBFD26A48}" srcOrd="0" destOrd="0" parTransId="{7D34A8D2-7C0B-4C9B-A133-B8F828B5DCCD}" sibTransId="{74490619-0A8D-4CE9-B626-4A0686C95280}"/>
    <dgm:cxn modelId="{9A136506-445F-430D-A12F-7303ADB98B99}" srcId="{9F0F9746-C14B-4048-A753-88E9D86BAE74}" destId="{72E467ED-4A53-460F-B2B3-37020AB3184A}" srcOrd="1" destOrd="0" parTransId="{D2809E2A-DF6E-4A7C-A292-5DF5C7B0DBF3}" sibTransId="{BFA74EAE-6705-4729-9BA6-6668528AF064}"/>
    <dgm:cxn modelId="{3406FE09-3DE7-4093-9631-E8B85C490B10}" type="presOf" srcId="{BDFBF34B-48C6-40C4-AEEE-FACDD9C5A8F4}" destId="{523062E2-4560-4D77-80D4-A2E7507044B2}" srcOrd="0" destOrd="0" presId="urn:microsoft.com/office/officeart/2018/2/layout/IconLabelList"/>
    <dgm:cxn modelId="{27C47C37-C025-44F5-83D2-DADBD5C63AC4}" type="presOf" srcId="{9F0F9746-C14B-4048-A753-88E9D86BAE74}" destId="{6619674B-BE73-43EA-A49E-8AA2DC2EBA39}" srcOrd="0" destOrd="0" presId="urn:microsoft.com/office/officeart/2018/2/layout/IconLabelList"/>
    <dgm:cxn modelId="{A6793438-DC4D-44FB-BC5C-B00537500888}" type="presOf" srcId="{3C8C33F7-D448-4E4D-BFCD-72A2E22B00C6}" destId="{FB6BA91D-3B1C-4F75-8F27-2DF014E76940}" srcOrd="0" destOrd="0" presId="urn:microsoft.com/office/officeart/2018/2/layout/IconLabelList"/>
    <dgm:cxn modelId="{2B24D541-1B6C-4019-AF16-FAAA7A4E14F5}" srcId="{9F0F9746-C14B-4048-A753-88E9D86BAE74}" destId="{BDFBF34B-48C6-40C4-AEEE-FACDD9C5A8F4}" srcOrd="2" destOrd="0" parTransId="{C83F9B9A-A599-4D5F-ABB4-B36E411059D8}" sibTransId="{38BA0979-D85A-4068-9799-DD402402BDA8}"/>
    <dgm:cxn modelId="{A628AC6E-5C16-405D-B0C4-44836A3882D4}" srcId="{9F0F9746-C14B-4048-A753-88E9D86BAE74}" destId="{3C8C33F7-D448-4E4D-BFCD-72A2E22B00C6}" srcOrd="3" destOrd="0" parTransId="{97E30A57-0D45-4F79-853E-0F8859FF4132}" sibTransId="{E2A80594-6691-4D15-87E4-479F09CD1035}"/>
    <dgm:cxn modelId="{4CF6C3B4-C8CB-4724-A470-9DB3A416C444}" srcId="{9F0F9746-C14B-4048-A753-88E9D86BAE74}" destId="{0AF8D8EA-25AE-4DD8-B47D-4D867A5CA4C1}" srcOrd="4" destOrd="0" parTransId="{9112F69D-1C90-4226-8138-89ECAEABABD5}" sibTransId="{7B43C5D6-E290-4F8F-9175-FEFD62EC4C65}"/>
    <dgm:cxn modelId="{FE0B38C7-75E5-473F-AC96-EB8FDA6DABCB}" type="presOf" srcId="{72E467ED-4A53-460F-B2B3-37020AB3184A}" destId="{FB7854F2-A2AF-41C2-A112-F42CC7B51F92}" srcOrd="0" destOrd="0" presId="urn:microsoft.com/office/officeart/2018/2/layout/IconLabelList"/>
    <dgm:cxn modelId="{88BA71CD-C19F-4E4C-907E-03D16BC3556E}" type="presOf" srcId="{0AF8D8EA-25AE-4DD8-B47D-4D867A5CA4C1}" destId="{AB2ED439-DF02-4F1A-ACBD-C163274D43EE}" srcOrd="0" destOrd="0" presId="urn:microsoft.com/office/officeart/2018/2/layout/IconLabelList"/>
    <dgm:cxn modelId="{659137F2-843E-4C4C-9922-772E441C86CF}" type="presOf" srcId="{7912988A-63A4-4922-88E1-B6DFBFD26A48}" destId="{A43C0118-0528-4A32-AEDE-DDD3812ADA63}" srcOrd="0" destOrd="0" presId="urn:microsoft.com/office/officeart/2018/2/layout/IconLabelList"/>
    <dgm:cxn modelId="{BEEC8799-4475-45DE-817A-47B040E2B7D4}" type="presParOf" srcId="{6619674B-BE73-43EA-A49E-8AA2DC2EBA39}" destId="{5AC7D83A-BD12-4210-96B9-2860260FC3C0}" srcOrd="0" destOrd="0" presId="urn:microsoft.com/office/officeart/2018/2/layout/IconLabelList"/>
    <dgm:cxn modelId="{44EAFB39-DE43-4ACF-A05C-5FC7D8920BC1}" type="presParOf" srcId="{5AC7D83A-BD12-4210-96B9-2860260FC3C0}" destId="{A95A35D5-9865-4630-A852-6B15621D4FCE}" srcOrd="0" destOrd="0" presId="urn:microsoft.com/office/officeart/2018/2/layout/IconLabelList"/>
    <dgm:cxn modelId="{570B0388-220F-497E-9A12-71186BB73610}" type="presParOf" srcId="{5AC7D83A-BD12-4210-96B9-2860260FC3C0}" destId="{DAF50CD4-BF4F-4E8D-89F0-1D2335751A53}" srcOrd="1" destOrd="0" presId="urn:microsoft.com/office/officeart/2018/2/layout/IconLabelList"/>
    <dgm:cxn modelId="{69F3E605-7645-407A-B390-3DD74F0731E6}" type="presParOf" srcId="{5AC7D83A-BD12-4210-96B9-2860260FC3C0}" destId="{A43C0118-0528-4A32-AEDE-DDD3812ADA63}" srcOrd="2" destOrd="0" presId="urn:microsoft.com/office/officeart/2018/2/layout/IconLabelList"/>
    <dgm:cxn modelId="{B123D0B2-BCD7-4252-9D4E-417D9F3DBEA4}" type="presParOf" srcId="{6619674B-BE73-43EA-A49E-8AA2DC2EBA39}" destId="{E193E46C-BBD3-415E-A740-286F8442936B}" srcOrd="1" destOrd="0" presId="urn:microsoft.com/office/officeart/2018/2/layout/IconLabelList"/>
    <dgm:cxn modelId="{D6E02C23-9B25-4A1E-9BF2-8ED58D0DA6F7}" type="presParOf" srcId="{6619674B-BE73-43EA-A49E-8AA2DC2EBA39}" destId="{F329B404-3FE1-47D9-A3F0-71E89604FB48}" srcOrd="2" destOrd="0" presId="urn:microsoft.com/office/officeart/2018/2/layout/IconLabelList"/>
    <dgm:cxn modelId="{B1D4C899-187B-4265-B641-521BC771790B}" type="presParOf" srcId="{F329B404-3FE1-47D9-A3F0-71E89604FB48}" destId="{F0096FB6-23BA-4C8B-9EF6-53767B8512B0}" srcOrd="0" destOrd="0" presId="urn:microsoft.com/office/officeart/2018/2/layout/IconLabelList"/>
    <dgm:cxn modelId="{7F5DB7F8-6C6C-4F63-8FC2-4A602A5D1E3F}" type="presParOf" srcId="{F329B404-3FE1-47D9-A3F0-71E89604FB48}" destId="{B6A32CAD-F751-4EA7-A430-1C43C8902FAC}" srcOrd="1" destOrd="0" presId="urn:microsoft.com/office/officeart/2018/2/layout/IconLabelList"/>
    <dgm:cxn modelId="{ED23DE7C-46E7-420C-A772-FDD509AEC0E5}" type="presParOf" srcId="{F329B404-3FE1-47D9-A3F0-71E89604FB48}" destId="{FB7854F2-A2AF-41C2-A112-F42CC7B51F92}" srcOrd="2" destOrd="0" presId="urn:microsoft.com/office/officeart/2018/2/layout/IconLabelList"/>
    <dgm:cxn modelId="{928F6058-61E0-4B7F-808F-9DB7B0B9DAA6}" type="presParOf" srcId="{6619674B-BE73-43EA-A49E-8AA2DC2EBA39}" destId="{EAE4FCB0-4770-4F07-BD05-478CCD166C32}" srcOrd="3" destOrd="0" presId="urn:microsoft.com/office/officeart/2018/2/layout/IconLabelList"/>
    <dgm:cxn modelId="{A965D803-CE87-442E-88E7-4258F86BECFB}" type="presParOf" srcId="{6619674B-BE73-43EA-A49E-8AA2DC2EBA39}" destId="{867CE169-EA08-41E2-A58E-6BD4E4305E2E}" srcOrd="4" destOrd="0" presId="urn:microsoft.com/office/officeart/2018/2/layout/IconLabelList"/>
    <dgm:cxn modelId="{38CDF8DE-3B22-49DC-9286-C168C480DB25}" type="presParOf" srcId="{867CE169-EA08-41E2-A58E-6BD4E4305E2E}" destId="{6D30D0A5-41C3-4123-8B5D-41135992EE7D}" srcOrd="0" destOrd="0" presId="urn:microsoft.com/office/officeart/2018/2/layout/IconLabelList"/>
    <dgm:cxn modelId="{72488F9A-6EF7-4F30-A43F-93A4A6F740BE}" type="presParOf" srcId="{867CE169-EA08-41E2-A58E-6BD4E4305E2E}" destId="{34204605-8593-4BE6-B3D1-684E42133F16}" srcOrd="1" destOrd="0" presId="urn:microsoft.com/office/officeart/2018/2/layout/IconLabelList"/>
    <dgm:cxn modelId="{62DACA84-E08C-4EBB-B60F-ACBD3CED8023}" type="presParOf" srcId="{867CE169-EA08-41E2-A58E-6BD4E4305E2E}" destId="{523062E2-4560-4D77-80D4-A2E7507044B2}" srcOrd="2" destOrd="0" presId="urn:microsoft.com/office/officeart/2018/2/layout/IconLabelList"/>
    <dgm:cxn modelId="{29EB7D7A-2FA5-4EE4-A36E-5B8AC6BFA6FD}" type="presParOf" srcId="{6619674B-BE73-43EA-A49E-8AA2DC2EBA39}" destId="{755636AC-86C8-48EA-942D-B5C3D55808CF}" srcOrd="5" destOrd="0" presId="urn:microsoft.com/office/officeart/2018/2/layout/IconLabelList"/>
    <dgm:cxn modelId="{2F4DB670-1663-4B28-95D3-9C9422993C0C}" type="presParOf" srcId="{6619674B-BE73-43EA-A49E-8AA2DC2EBA39}" destId="{ED24A813-454F-404D-9B1B-BD25FC00FB97}" srcOrd="6" destOrd="0" presId="urn:microsoft.com/office/officeart/2018/2/layout/IconLabelList"/>
    <dgm:cxn modelId="{B41BF1C0-9CF8-4642-8CB5-E83E0D5FAE2D}" type="presParOf" srcId="{ED24A813-454F-404D-9B1B-BD25FC00FB97}" destId="{D6349849-3509-4C0E-8753-1E054ECDC70B}" srcOrd="0" destOrd="0" presId="urn:microsoft.com/office/officeart/2018/2/layout/IconLabelList"/>
    <dgm:cxn modelId="{EF24941F-00FB-4FC4-9E26-4798956DE408}" type="presParOf" srcId="{ED24A813-454F-404D-9B1B-BD25FC00FB97}" destId="{AADF05AF-3FBC-4D17-8040-2AA93A70C0F4}" srcOrd="1" destOrd="0" presId="urn:microsoft.com/office/officeart/2018/2/layout/IconLabelList"/>
    <dgm:cxn modelId="{77A64918-7770-4C1D-ABEB-8E2089A1A7C7}" type="presParOf" srcId="{ED24A813-454F-404D-9B1B-BD25FC00FB97}" destId="{FB6BA91D-3B1C-4F75-8F27-2DF014E76940}" srcOrd="2" destOrd="0" presId="urn:microsoft.com/office/officeart/2018/2/layout/IconLabelList"/>
    <dgm:cxn modelId="{51F8D337-DB03-4146-8447-7CB22116A6A6}" type="presParOf" srcId="{6619674B-BE73-43EA-A49E-8AA2DC2EBA39}" destId="{BFAD94F0-897B-4D46-A084-6542F3EC830B}" srcOrd="7" destOrd="0" presId="urn:microsoft.com/office/officeart/2018/2/layout/IconLabelList"/>
    <dgm:cxn modelId="{1FB1511F-C3C0-4777-9D48-9370440DC90D}" type="presParOf" srcId="{6619674B-BE73-43EA-A49E-8AA2DC2EBA39}" destId="{59941EF8-1391-4723-AFC0-4067DF2B708D}" srcOrd="8" destOrd="0" presId="urn:microsoft.com/office/officeart/2018/2/layout/IconLabelList"/>
    <dgm:cxn modelId="{14B34AD4-ED7B-4BC1-AE58-BBED7615BFAF}" type="presParOf" srcId="{59941EF8-1391-4723-AFC0-4067DF2B708D}" destId="{289B8EE1-88BC-474B-9CBB-0BD6410D0C3A}" srcOrd="0" destOrd="0" presId="urn:microsoft.com/office/officeart/2018/2/layout/IconLabelList"/>
    <dgm:cxn modelId="{5C206683-0BF4-49F5-A7F2-AB3342497EA4}" type="presParOf" srcId="{59941EF8-1391-4723-AFC0-4067DF2B708D}" destId="{301642BF-B0C4-4581-9DA9-16DD2F203EAD}" srcOrd="1" destOrd="0" presId="urn:microsoft.com/office/officeart/2018/2/layout/IconLabelList"/>
    <dgm:cxn modelId="{B10F48D7-4465-469F-B6D9-CEF4F748C8D5}" type="presParOf" srcId="{59941EF8-1391-4723-AFC0-4067DF2B708D}" destId="{AB2ED439-DF02-4F1A-ACBD-C163274D43EE}"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02962-4F95-4CE6-A088-6BF417027B2E}">
      <dsp:nvSpPr>
        <dsp:cNvPr id="0" name=""/>
        <dsp:cNvSpPr/>
      </dsp:nvSpPr>
      <dsp:spPr>
        <a:xfrm>
          <a:off x="395" y="442506"/>
          <a:ext cx="1542651" cy="925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i="0" kern="1200" baseline="0">
              <a:latin typeface="Arial" panose="020B0604020202020204" pitchFamily="34" charset="0"/>
              <a:cs typeface="Arial" panose="020B0604020202020204" pitchFamily="34" charset="0"/>
            </a:rPr>
            <a:t>Courses database</a:t>
          </a:r>
          <a:endParaRPr lang="en-US" sz="2100" kern="1200">
            <a:latin typeface="Arial" panose="020B0604020202020204" pitchFamily="34" charset="0"/>
            <a:cs typeface="Arial" panose="020B0604020202020204" pitchFamily="34" charset="0"/>
          </a:endParaRPr>
        </a:p>
      </dsp:txBody>
      <dsp:txXfrm>
        <a:off x="395" y="442506"/>
        <a:ext cx="1542651" cy="925591"/>
      </dsp:txXfrm>
    </dsp:sp>
    <dsp:sp modelId="{D9C03EC8-7374-47E5-8045-82CCF325358C}">
      <dsp:nvSpPr>
        <dsp:cNvPr id="0" name=""/>
        <dsp:cNvSpPr/>
      </dsp:nvSpPr>
      <dsp:spPr>
        <a:xfrm>
          <a:off x="1697312" y="442506"/>
          <a:ext cx="1542651" cy="925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dirty="0">
              <a:latin typeface="Arial" panose="020B0604020202020204" pitchFamily="34" charset="0"/>
              <a:cs typeface="Arial" panose="020B0604020202020204" pitchFamily="34" charset="0"/>
            </a:rPr>
            <a:t>Uni application</a:t>
          </a:r>
          <a:endParaRPr lang="en-US" sz="2100" kern="1200" dirty="0">
            <a:latin typeface="Arial" panose="020B0604020202020204" pitchFamily="34" charset="0"/>
            <a:cs typeface="Arial" panose="020B0604020202020204" pitchFamily="34" charset="0"/>
          </a:endParaRPr>
        </a:p>
      </dsp:txBody>
      <dsp:txXfrm>
        <a:off x="1697312" y="442506"/>
        <a:ext cx="1542651" cy="925591"/>
      </dsp:txXfrm>
    </dsp:sp>
    <dsp:sp modelId="{99BC034A-F4B4-4042-A5E0-5E2135E35A62}">
      <dsp:nvSpPr>
        <dsp:cNvPr id="0" name=""/>
        <dsp:cNvSpPr/>
      </dsp:nvSpPr>
      <dsp:spPr>
        <a:xfrm>
          <a:off x="395" y="1522362"/>
          <a:ext cx="1542651" cy="925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i="0" kern="1200" baseline="0" dirty="0">
              <a:latin typeface="Arial" panose="020B0604020202020204" pitchFamily="34" charset="0"/>
              <a:cs typeface="Arial" panose="020B0604020202020204" pitchFamily="34" charset="0"/>
            </a:rPr>
            <a:t>ATAR</a:t>
          </a:r>
          <a:endParaRPr lang="en-US" sz="2100" kern="1200" dirty="0">
            <a:latin typeface="Arial" panose="020B0604020202020204" pitchFamily="34" charset="0"/>
            <a:cs typeface="Arial" panose="020B0604020202020204" pitchFamily="34" charset="0"/>
          </a:endParaRPr>
        </a:p>
      </dsp:txBody>
      <dsp:txXfrm>
        <a:off x="395" y="1522362"/>
        <a:ext cx="1542651" cy="925591"/>
      </dsp:txXfrm>
    </dsp:sp>
    <dsp:sp modelId="{7A013697-504E-4741-A001-43C6705CB58D}">
      <dsp:nvSpPr>
        <dsp:cNvPr id="0" name=""/>
        <dsp:cNvSpPr/>
      </dsp:nvSpPr>
      <dsp:spPr>
        <a:xfrm>
          <a:off x="1697312" y="1522362"/>
          <a:ext cx="1542651" cy="925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latin typeface="Arial" panose="020B0604020202020204" pitchFamily="34" charset="0"/>
              <a:cs typeface="Arial" panose="020B0604020202020204" pitchFamily="34" charset="0"/>
            </a:rPr>
            <a:t>Offers</a:t>
          </a:r>
          <a:endParaRPr lang="en-US" sz="1100" kern="1200" dirty="0">
            <a:latin typeface="Arial" panose="020B0604020202020204" pitchFamily="34" charset="0"/>
            <a:cs typeface="Arial" panose="020B0604020202020204" pitchFamily="34" charset="0"/>
          </a:endParaRPr>
        </a:p>
      </dsp:txBody>
      <dsp:txXfrm>
        <a:off x="1697312" y="1522362"/>
        <a:ext cx="1542651" cy="925591"/>
      </dsp:txXfrm>
    </dsp:sp>
    <dsp:sp modelId="{A950C0A3-2184-4FDE-9ED6-9797B7FDF823}">
      <dsp:nvSpPr>
        <dsp:cNvPr id="0" name=""/>
        <dsp:cNvSpPr/>
      </dsp:nvSpPr>
      <dsp:spPr>
        <a:xfrm>
          <a:off x="395" y="2602218"/>
          <a:ext cx="1542651" cy="925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latin typeface="Arial" panose="020B0604020202020204" pitchFamily="34" charset="0"/>
              <a:cs typeface="Arial" panose="020B0604020202020204" pitchFamily="34" charset="0"/>
            </a:rPr>
            <a:t>Information</a:t>
          </a:r>
          <a:endParaRPr lang="en-US" sz="2100" kern="1200">
            <a:latin typeface="Arial" panose="020B0604020202020204" pitchFamily="34" charset="0"/>
            <a:cs typeface="Arial" panose="020B0604020202020204" pitchFamily="34" charset="0"/>
          </a:endParaRPr>
        </a:p>
      </dsp:txBody>
      <dsp:txXfrm>
        <a:off x="395" y="2602218"/>
        <a:ext cx="1542651" cy="925591"/>
      </dsp:txXfrm>
    </dsp:sp>
    <dsp:sp modelId="{28BB2B34-0675-4E41-AED4-C6B24A56524E}">
      <dsp:nvSpPr>
        <dsp:cNvPr id="0" name=""/>
        <dsp:cNvSpPr/>
      </dsp:nvSpPr>
      <dsp:spPr>
        <a:xfrm>
          <a:off x="1697312" y="2602218"/>
          <a:ext cx="1542651" cy="92559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i="0" kern="1200" baseline="0" dirty="0">
              <a:latin typeface="Arial" panose="020B0604020202020204" pitchFamily="34" charset="0"/>
              <a:cs typeface="Arial" panose="020B0604020202020204" pitchFamily="34" charset="0"/>
            </a:rPr>
            <a:t>Links</a:t>
          </a:r>
          <a:endParaRPr lang="en-US" sz="2100" kern="1200" dirty="0">
            <a:latin typeface="Arial" panose="020B0604020202020204" pitchFamily="34" charset="0"/>
            <a:cs typeface="Arial" panose="020B0604020202020204" pitchFamily="34" charset="0"/>
          </a:endParaRPr>
        </a:p>
      </dsp:txBody>
      <dsp:txXfrm>
        <a:off x="1697312" y="2602218"/>
        <a:ext cx="1542651" cy="925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58EB3-A5C6-4D69-BCBC-EB7D8CE62108}">
      <dsp:nvSpPr>
        <dsp:cNvPr id="0" name=""/>
        <dsp:cNvSpPr/>
      </dsp:nvSpPr>
      <dsp:spPr>
        <a:xfrm>
          <a:off x="2953" y="737577"/>
          <a:ext cx="1439175" cy="91387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B449A6-6005-440A-A4B3-DB80C1353EB0}">
      <dsp:nvSpPr>
        <dsp:cNvPr id="0" name=""/>
        <dsp:cNvSpPr/>
      </dsp:nvSpPr>
      <dsp:spPr>
        <a:xfrm>
          <a:off x="162861" y="889490"/>
          <a:ext cx="1439175" cy="91387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ATAR</a:t>
          </a:r>
        </a:p>
      </dsp:txBody>
      <dsp:txXfrm>
        <a:off x="189628" y="916257"/>
        <a:ext cx="1385641" cy="860342"/>
      </dsp:txXfrm>
    </dsp:sp>
    <dsp:sp modelId="{14641FF9-D622-4843-8FA6-F93B01FC30EA}">
      <dsp:nvSpPr>
        <dsp:cNvPr id="0" name=""/>
        <dsp:cNvSpPr/>
      </dsp:nvSpPr>
      <dsp:spPr>
        <a:xfrm>
          <a:off x="1761945" y="737577"/>
          <a:ext cx="1439175" cy="91387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147DD4-8A1D-4AB4-932A-DC83E551D9FB}">
      <dsp:nvSpPr>
        <dsp:cNvPr id="0" name=""/>
        <dsp:cNvSpPr/>
      </dsp:nvSpPr>
      <dsp:spPr>
        <a:xfrm>
          <a:off x="1921854" y="889490"/>
          <a:ext cx="1439175" cy="91387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IB Diploma</a:t>
          </a:r>
        </a:p>
      </dsp:txBody>
      <dsp:txXfrm>
        <a:off x="1948621" y="916257"/>
        <a:ext cx="1385641" cy="860342"/>
      </dsp:txXfrm>
    </dsp:sp>
    <dsp:sp modelId="{F33FBC5F-07A1-442F-90D7-086FA93FEE56}">
      <dsp:nvSpPr>
        <dsp:cNvPr id="0" name=""/>
        <dsp:cNvSpPr/>
      </dsp:nvSpPr>
      <dsp:spPr>
        <a:xfrm>
          <a:off x="3520938" y="737577"/>
          <a:ext cx="1439175" cy="91387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88A467-16F1-4458-B1E4-8F69639187EC}">
      <dsp:nvSpPr>
        <dsp:cNvPr id="0" name=""/>
        <dsp:cNvSpPr/>
      </dsp:nvSpPr>
      <dsp:spPr>
        <a:xfrm>
          <a:off x="3680846" y="889490"/>
          <a:ext cx="1439175" cy="91387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VET studies – Certificate IV or higher</a:t>
          </a:r>
        </a:p>
      </dsp:txBody>
      <dsp:txXfrm>
        <a:off x="3707613" y="916257"/>
        <a:ext cx="1385641" cy="860342"/>
      </dsp:txXfrm>
    </dsp:sp>
    <dsp:sp modelId="{3143E837-8FFD-49E8-81F6-6B87D482C814}">
      <dsp:nvSpPr>
        <dsp:cNvPr id="0" name=""/>
        <dsp:cNvSpPr/>
      </dsp:nvSpPr>
      <dsp:spPr>
        <a:xfrm>
          <a:off x="5279930" y="737577"/>
          <a:ext cx="1439175" cy="91387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5D900A-FCB9-4F3A-B270-5AE5AF5262F7}">
      <dsp:nvSpPr>
        <dsp:cNvPr id="0" name=""/>
        <dsp:cNvSpPr/>
      </dsp:nvSpPr>
      <dsp:spPr>
        <a:xfrm>
          <a:off x="5439838" y="889490"/>
          <a:ext cx="1439175" cy="91387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Portfolio or experience-based entry</a:t>
          </a:r>
        </a:p>
      </dsp:txBody>
      <dsp:txXfrm>
        <a:off x="5466605" y="916257"/>
        <a:ext cx="1385641" cy="860342"/>
      </dsp:txXfrm>
    </dsp:sp>
    <dsp:sp modelId="{4AEBAF7A-FF3C-4D78-B77E-6370A49C91B6}">
      <dsp:nvSpPr>
        <dsp:cNvPr id="0" name=""/>
        <dsp:cNvSpPr/>
      </dsp:nvSpPr>
      <dsp:spPr>
        <a:xfrm>
          <a:off x="7038922" y="737577"/>
          <a:ext cx="1439175" cy="91387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D838B2-FBCB-4034-BA64-5B3016D2594F}">
      <dsp:nvSpPr>
        <dsp:cNvPr id="0" name=""/>
        <dsp:cNvSpPr/>
      </dsp:nvSpPr>
      <dsp:spPr>
        <a:xfrm>
          <a:off x="7198831" y="889490"/>
          <a:ext cx="1439175" cy="91387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Enabling programs</a:t>
          </a:r>
        </a:p>
      </dsp:txBody>
      <dsp:txXfrm>
        <a:off x="7225598" y="916257"/>
        <a:ext cx="1385641" cy="8603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A2D08-2173-4D58-9F0C-3AC48EC1C22C}">
      <dsp:nvSpPr>
        <dsp:cNvPr id="0" name=""/>
        <dsp:cNvSpPr/>
      </dsp:nvSpPr>
      <dsp:spPr>
        <a:xfrm>
          <a:off x="0" y="835470"/>
          <a:ext cx="2430270" cy="154322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9635BB-2C5C-4424-9603-533A3B4EC255}">
      <dsp:nvSpPr>
        <dsp:cNvPr id="0" name=""/>
        <dsp:cNvSpPr/>
      </dsp:nvSpPr>
      <dsp:spPr>
        <a:xfrm>
          <a:off x="270030" y="1091999"/>
          <a:ext cx="2430270" cy="1543221"/>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A way to compare the results of thousands of students for university entry purposes.</a:t>
          </a:r>
        </a:p>
      </dsp:txBody>
      <dsp:txXfrm>
        <a:off x="315229" y="1137198"/>
        <a:ext cx="2339872" cy="1452823"/>
      </dsp:txXfrm>
    </dsp:sp>
    <dsp:sp modelId="{DD599772-90C6-45C3-846A-20B810D96044}">
      <dsp:nvSpPr>
        <dsp:cNvPr id="0" name=""/>
        <dsp:cNvSpPr/>
      </dsp:nvSpPr>
      <dsp:spPr>
        <a:xfrm>
          <a:off x="2970330" y="835470"/>
          <a:ext cx="2430270" cy="154322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CEC3C0-5868-4087-B7FF-E6B379647C8A}">
      <dsp:nvSpPr>
        <dsp:cNvPr id="0" name=""/>
        <dsp:cNvSpPr/>
      </dsp:nvSpPr>
      <dsp:spPr>
        <a:xfrm>
          <a:off x="3240360" y="1091999"/>
          <a:ext cx="2430270" cy="1543221"/>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Rank position in the total WA Year 12 school leaving age population.</a:t>
          </a:r>
        </a:p>
      </dsp:txBody>
      <dsp:txXfrm>
        <a:off x="3285559" y="1137198"/>
        <a:ext cx="2339872" cy="1452823"/>
      </dsp:txXfrm>
    </dsp:sp>
    <dsp:sp modelId="{CCCBB7C5-3961-4E8A-9043-BC0DE4219A65}">
      <dsp:nvSpPr>
        <dsp:cNvPr id="0" name=""/>
        <dsp:cNvSpPr/>
      </dsp:nvSpPr>
      <dsp:spPr>
        <a:xfrm>
          <a:off x="5940660" y="835470"/>
          <a:ext cx="2430270" cy="154322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BE2C1-5A71-4C1C-A9B5-A903EF31D1D1}">
      <dsp:nvSpPr>
        <dsp:cNvPr id="0" name=""/>
        <dsp:cNvSpPr/>
      </dsp:nvSpPr>
      <dsp:spPr>
        <a:xfrm>
          <a:off x="6210690" y="1091999"/>
          <a:ext cx="2430270" cy="1543221"/>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75.00 means you have performed better than 75% of all the Year 12 school leaving age people in WA.</a:t>
          </a:r>
        </a:p>
      </dsp:txBody>
      <dsp:txXfrm>
        <a:off x="6255889" y="1137198"/>
        <a:ext cx="2339872" cy="14528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50A4D-C6E1-4007-88E3-67DBA9B098A4}">
      <dsp:nvSpPr>
        <dsp:cNvPr id="0" name=""/>
        <dsp:cNvSpPr/>
      </dsp:nvSpPr>
      <dsp:spPr>
        <a:xfrm>
          <a:off x="3849405" y="1199891"/>
          <a:ext cx="3262562" cy="630480"/>
        </a:xfrm>
        <a:custGeom>
          <a:avLst/>
          <a:gdLst/>
          <a:ahLst/>
          <a:cxnLst/>
          <a:rect l="0" t="0" r="0" b="0"/>
          <a:pathLst>
            <a:path>
              <a:moveTo>
                <a:pt x="0" y="0"/>
              </a:moveTo>
              <a:lnTo>
                <a:pt x="0" y="508267"/>
              </a:lnTo>
              <a:lnTo>
                <a:pt x="3262562" y="508267"/>
              </a:lnTo>
              <a:lnTo>
                <a:pt x="3262562" y="63048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A615BF-2E0F-495C-9FE4-6D6587737E76}">
      <dsp:nvSpPr>
        <dsp:cNvPr id="0" name=""/>
        <dsp:cNvSpPr/>
      </dsp:nvSpPr>
      <dsp:spPr>
        <a:xfrm>
          <a:off x="3849405" y="1199891"/>
          <a:ext cx="1650153" cy="630480"/>
        </a:xfrm>
        <a:custGeom>
          <a:avLst/>
          <a:gdLst/>
          <a:ahLst/>
          <a:cxnLst/>
          <a:rect l="0" t="0" r="0" b="0"/>
          <a:pathLst>
            <a:path>
              <a:moveTo>
                <a:pt x="0" y="0"/>
              </a:moveTo>
              <a:lnTo>
                <a:pt x="0" y="508267"/>
              </a:lnTo>
              <a:lnTo>
                <a:pt x="1650153" y="508267"/>
              </a:lnTo>
              <a:lnTo>
                <a:pt x="1650153" y="63048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D53D8D-208D-4035-8538-87D5C58B989C}">
      <dsp:nvSpPr>
        <dsp:cNvPr id="0" name=""/>
        <dsp:cNvSpPr/>
      </dsp:nvSpPr>
      <dsp:spPr>
        <a:xfrm>
          <a:off x="3803685" y="1199891"/>
          <a:ext cx="91440" cy="630480"/>
        </a:xfrm>
        <a:custGeom>
          <a:avLst/>
          <a:gdLst/>
          <a:ahLst/>
          <a:cxnLst/>
          <a:rect l="0" t="0" r="0" b="0"/>
          <a:pathLst>
            <a:path>
              <a:moveTo>
                <a:pt x="45720" y="0"/>
              </a:moveTo>
              <a:lnTo>
                <a:pt x="45720" y="508267"/>
              </a:lnTo>
              <a:lnTo>
                <a:pt x="83463" y="508267"/>
              </a:lnTo>
              <a:lnTo>
                <a:pt x="83463" y="63048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569AF2-EE9C-4132-BC2C-A81C928BCBD5}">
      <dsp:nvSpPr>
        <dsp:cNvPr id="0" name=""/>
        <dsp:cNvSpPr/>
      </dsp:nvSpPr>
      <dsp:spPr>
        <a:xfrm>
          <a:off x="2274739" y="1199891"/>
          <a:ext cx="1574666" cy="630480"/>
        </a:xfrm>
        <a:custGeom>
          <a:avLst/>
          <a:gdLst/>
          <a:ahLst/>
          <a:cxnLst/>
          <a:rect l="0" t="0" r="0" b="0"/>
          <a:pathLst>
            <a:path>
              <a:moveTo>
                <a:pt x="1574666" y="0"/>
              </a:moveTo>
              <a:lnTo>
                <a:pt x="1574666" y="508267"/>
              </a:lnTo>
              <a:lnTo>
                <a:pt x="0" y="508267"/>
              </a:lnTo>
              <a:lnTo>
                <a:pt x="0" y="63048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B483E0-98AF-46EE-A857-0A1914EC2A69}">
      <dsp:nvSpPr>
        <dsp:cNvPr id="0" name=""/>
        <dsp:cNvSpPr/>
      </dsp:nvSpPr>
      <dsp:spPr>
        <a:xfrm>
          <a:off x="662329" y="1199891"/>
          <a:ext cx="3187075" cy="630480"/>
        </a:xfrm>
        <a:custGeom>
          <a:avLst/>
          <a:gdLst/>
          <a:ahLst/>
          <a:cxnLst/>
          <a:rect l="0" t="0" r="0" b="0"/>
          <a:pathLst>
            <a:path>
              <a:moveTo>
                <a:pt x="3187075" y="0"/>
              </a:moveTo>
              <a:lnTo>
                <a:pt x="3187075" y="508267"/>
              </a:lnTo>
              <a:lnTo>
                <a:pt x="0" y="508267"/>
              </a:lnTo>
              <a:lnTo>
                <a:pt x="0" y="63048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6F2DCF-95D0-494D-A0D7-BEC1E348E103}">
      <dsp:nvSpPr>
        <dsp:cNvPr id="0" name=""/>
        <dsp:cNvSpPr/>
      </dsp:nvSpPr>
      <dsp:spPr>
        <a:xfrm>
          <a:off x="1306568" y="362171"/>
          <a:ext cx="5085673" cy="83772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9E748F-6C5F-4D93-B341-6BF068E6AA3E}">
      <dsp:nvSpPr>
        <dsp:cNvPr id="0" name=""/>
        <dsp:cNvSpPr/>
      </dsp:nvSpPr>
      <dsp:spPr>
        <a:xfrm>
          <a:off x="1453151" y="501424"/>
          <a:ext cx="5085673" cy="83772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ATAR isn’t the only selection tool</a:t>
          </a:r>
          <a:r>
            <a:rPr lang="en-US" sz="1200" kern="1200" dirty="0">
              <a:latin typeface="Arial" panose="020B0604020202020204" pitchFamily="34" charset="0"/>
              <a:cs typeface="Arial" panose="020B0604020202020204" pitchFamily="34" charset="0"/>
            </a:rPr>
            <a:t>.</a:t>
          </a:r>
        </a:p>
      </dsp:txBody>
      <dsp:txXfrm>
        <a:off x="1477687" y="525960"/>
        <a:ext cx="5036601" cy="788648"/>
      </dsp:txXfrm>
    </dsp:sp>
    <dsp:sp modelId="{B42643C3-F369-4A6D-A787-9F9EFDA1B183}">
      <dsp:nvSpPr>
        <dsp:cNvPr id="0" name=""/>
        <dsp:cNvSpPr/>
      </dsp:nvSpPr>
      <dsp:spPr>
        <a:xfrm>
          <a:off x="2707" y="1830372"/>
          <a:ext cx="1319244" cy="83772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93BF7B-E959-4652-BC6D-6556A8017FBA}">
      <dsp:nvSpPr>
        <dsp:cNvPr id="0" name=""/>
        <dsp:cNvSpPr/>
      </dsp:nvSpPr>
      <dsp:spPr>
        <a:xfrm>
          <a:off x="149290" y="1969625"/>
          <a:ext cx="1319244" cy="83772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Interview</a:t>
          </a:r>
          <a:endParaRPr lang="en-US" sz="1200" kern="1200">
            <a:latin typeface="Arial" panose="020B0604020202020204" pitchFamily="34" charset="0"/>
            <a:cs typeface="Arial" panose="020B0604020202020204" pitchFamily="34" charset="0"/>
          </a:endParaRPr>
        </a:p>
      </dsp:txBody>
      <dsp:txXfrm>
        <a:off x="173826" y="1994161"/>
        <a:ext cx="1270172" cy="788648"/>
      </dsp:txXfrm>
    </dsp:sp>
    <dsp:sp modelId="{6388B7D0-C41F-49FD-B2DD-BAD3B2FFA87B}">
      <dsp:nvSpPr>
        <dsp:cNvPr id="0" name=""/>
        <dsp:cNvSpPr/>
      </dsp:nvSpPr>
      <dsp:spPr>
        <a:xfrm>
          <a:off x="1615116" y="1830372"/>
          <a:ext cx="1319244" cy="83772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987750-D78B-4C44-A935-CA91406F04A8}">
      <dsp:nvSpPr>
        <dsp:cNvPr id="0" name=""/>
        <dsp:cNvSpPr/>
      </dsp:nvSpPr>
      <dsp:spPr>
        <a:xfrm>
          <a:off x="1761699" y="1969625"/>
          <a:ext cx="1319244" cy="83772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Audition</a:t>
          </a:r>
          <a:endParaRPr lang="en-US" sz="1200" kern="1200">
            <a:latin typeface="Arial" panose="020B0604020202020204" pitchFamily="34" charset="0"/>
            <a:cs typeface="Arial" panose="020B0604020202020204" pitchFamily="34" charset="0"/>
          </a:endParaRPr>
        </a:p>
      </dsp:txBody>
      <dsp:txXfrm>
        <a:off x="1786235" y="1994161"/>
        <a:ext cx="1270172" cy="788648"/>
      </dsp:txXfrm>
    </dsp:sp>
    <dsp:sp modelId="{B8F1A586-FAC8-44A8-AEDF-C88B5C1CD00A}">
      <dsp:nvSpPr>
        <dsp:cNvPr id="0" name=""/>
        <dsp:cNvSpPr/>
      </dsp:nvSpPr>
      <dsp:spPr>
        <a:xfrm>
          <a:off x="3227526" y="1830372"/>
          <a:ext cx="1319244" cy="83772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43D2CF-2F47-4719-B28F-AAD4FE241BAD}">
      <dsp:nvSpPr>
        <dsp:cNvPr id="0" name=""/>
        <dsp:cNvSpPr/>
      </dsp:nvSpPr>
      <dsp:spPr>
        <a:xfrm>
          <a:off x="3374109" y="1969625"/>
          <a:ext cx="1319244" cy="83772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Test</a:t>
          </a:r>
          <a:endParaRPr lang="en-US" sz="1200" kern="1200">
            <a:latin typeface="Arial" panose="020B0604020202020204" pitchFamily="34" charset="0"/>
            <a:cs typeface="Arial" panose="020B0604020202020204" pitchFamily="34" charset="0"/>
          </a:endParaRPr>
        </a:p>
      </dsp:txBody>
      <dsp:txXfrm>
        <a:off x="3398645" y="1994161"/>
        <a:ext cx="1270172" cy="788648"/>
      </dsp:txXfrm>
    </dsp:sp>
    <dsp:sp modelId="{4E5DA712-A918-4379-B370-1506DC46B69F}">
      <dsp:nvSpPr>
        <dsp:cNvPr id="0" name=""/>
        <dsp:cNvSpPr/>
      </dsp:nvSpPr>
      <dsp:spPr>
        <a:xfrm>
          <a:off x="4839936" y="1830372"/>
          <a:ext cx="1319244" cy="83772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0A0962-E230-4837-8E21-3D5038C60C99}">
      <dsp:nvSpPr>
        <dsp:cNvPr id="0" name=""/>
        <dsp:cNvSpPr/>
      </dsp:nvSpPr>
      <dsp:spPr>
        <a:xfrm>
          <a:off x="4986518" y="1969625"/>
          <a:ext cx="1319244" cy="83772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Portfolio</a:t>
          </a:r>
          <a:endParaRPr lang="en-US" sz="1200" kern="1200">
            <a:latin typeface="Arial" panose="020B0604020202020204" pitchFamily="34" charset="0"/>
            <a:cs typeface="Arial" panose="020B0604020202020204" pitchFamily="34" charset="0"/>
          </a:endParaRPr>
        </a:p>
      </dsp:txBody>
      <dsp:txXfrm>
        <a:off x="5011054" y="1994161"/>
        <a:ext cx="1270172" cy="788648"/>
      </dsp:txXfrm>
    </dsp:sp>
    <dsp:sp modelId="{BD41F70D-969C-40F7-B5E4-388EFF828914}">
      <dsp:nvSpPr>
        <dsp:cNvPr id="0" name=""/>
        <dsp:cNvSpPr/>
      </dsp:nvSpPr>
      <dsp:spPr>
        <a:xfrm>
          <a:off x="6452345" y="1830372"/>
          <a:ext cx="1319244" cy="83772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953B01-E1A0-452F-8042-60347DE66AC4}">
      <dsp:nvSpPr>
        <dsp:cNvPr id="0" name=""/>
        <dsp:cNvSpPr/>
      </dsp:nvSpPr>
      <dsp:spPr>
        <a:xfrm>
          <a:off x="6598928" y="1969625"/>
          <a:ext cx="1319244" cy="83772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dirty="0">
              <a:latin typeface="Arial" panose="020B0604020202020204" pitchFamily="34" charset="0"/>
              <a:cs typeface="Arial" panose="020B0604020202020204" pitchFamily="34" charset="0"/>
            </a:rPr>
            <a:t>School </a:t>
          </a:r>
          <a:r>
            <a:rPr lang="en-AU" sz="1200" kern="1200" spc="-10" baseline="0" dirty="0">
              <a:latin typeface="Arial" panose="020B0604020202020204" pitchFamily="34" charset="0"/>
              <a:cs typeface="Arial" panose="020B0604020202020204" pitchFamily="34" charset="0"/>
            </a:rPr>
            <a:t>Recommendation</a:t>
          </a:r>
          <a:endParaRPr lang="en-US" sz="1200" kern="1200" spc="-10" baseline="0" dirty="0">
            <a:latin typeface="Arial" panose="020B0604020202020204" pitchFamily="34" charset="0"/>
            <a:cs typeface="Arial" panose="020B0604020202020204" pitchFamily="34" charset="0"/>
          </a:endParaRPr>
        </a:p>
      </dsp:txBody>
      <dsp:txXfrm>
        <a:off x="6623464" y="1994161"/>
        <a:ext cx="1270172" cy="7886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8C0E5-B1C4-4359-A19B-865C8C3F1626}">
      <dsp:nvSpPr>
        <dsp:cNvPr id="0" name=""/>
        <dsp:cNvSpPr/>
      </dsp:nvSpPr>
      <dsp:spPr>
        <a:xfrm>
          <a:off x="2988" y="421377"/>
          <a:ext cx="743403" cy="7434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DEA5AE-4E6C-4647-A8DC-845ACA500CDA}">
      <dsp:nvSpPr>
        <dsp:cNvPr id="0" name=""/>
        <dsp:cNvSpPr/>
      </dsp:nvSpPr>
      <dsp:spPr>
        <a:xfrm>
          <a:off x="159103" y="577491"/>
          <a:ext cx="431174" cy="4311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ECC8ABD-1E66-4CE5-A719-C8353FBAE578}">
      <dsp:nvSpPr>
        <dsp:cNvPr id="0" name=""/>
        <dsp:cNvSpPr/>
      </dsp:nvSpPr>
      <dsp:spPr>
        <a:xfrm>
          <a:off x="905692" y="421377"/>
          <a:ext cx="1752308" cy="74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Seek advice</a:t>
          </a:r>
          <a:endParaRPr lang="en-US" sz="1800" kern="1200" dirty="0">
            <a:latin typeface="Arial" panose="020B0604020202020204" pitchFamily="34" charset="0"/>
            <a:cs typeface="Arial" panose="020B0604020202020204" pitchFamily="34" charset="0"/>
          </a:endParaRPr>
        </a:p>
      </dsp:txBody>
      <dsp:txXfrm>
        <a:off x="905692" y="421377"/>
        <a:ext cx="1752308" cy="743403"/>
      </dsp:txXfrm>
    </dsp:sp>
    <dsp:sp modelId="{27AD9E49-34AC-4DCD-8F60-9C7A5BB05FAE}">
      <dsp:nvSpPr>
        <dsp:cNvPr id="0" name=""/>
        <dsp:cNvSpPr/>
      </dsp:nvSpPr>
      <dsp:spPr>
        <a:xfrm>
          <a:off x="2311199" y="455677"/>
          <a:ext cx="743403" cy="7434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E2AF1E-5420-429E-89DA-007ECE8FB8B1}">
      <dsp:nvSpPr>
        <dsp:cNvPr id="0" name=""/>
        <dsp:cNvSpPr/>
      </dsp:nvSpPr>
      <dsp:spPr>
        <a:xfrm>
          <a:off x="2472134" y="603116"/>
          <a:ext cx="431174" cy="4311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216A90-3DE6-4B6B-BE25-9813ED6F8E3D}">
      <dsp:nvSpPr>
        <dsp:cNvPr id="0" name=""/>
        <dsp:cNvSpPr/>
      </dsp:nvSpPr>
      <dsp:spPr>
        <a:xfrm>
          <a:off x="3178321" y="430439"/>
          <a:ext cx="2749863" cy="74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Fix any problems and wait for the second round</a:t>
          </a:r>
          <a:endParaRPr lang="en-US" sz="1800" kern="1200" dirty="0">
            <a:latin typeface="Arial" panose="020B0604020202020204" pitchFamily="34" charset="0"/>
            <a:cs typeface="Arial" panose="020B0604020202020204" pitchFamily="34" charset="0"/>
          </a:endParaRPr>
        </a:p>
      </dsp:txBody>
      <dsp:txXfrm>
        <a:off x="3178321" y="430439"/>
        <a:ext cx="2749863" cy="743403"/>
      </dsp:txXfrm>
    </dsp:sp>
    <dsp:sp modelId="{308B45D1-8D77-4F31-917F-B1275A2E84B8}">
      <dsp:nvSpPr>
        <dsp:cNvPr id="0" name=""/>
        <dsp:cNvSpPr/>
      </dsp:nvSpPr>
      <dsp:spPr>
        <a:xfrm>
          <a:off x="2988" y="1641920"/>
          <a:ext cx="743403" cy="7434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69FC25-C804-41E2-ADF6-771656EC1B16}">
      <dsp:nvSpPr>
        <dsp:cNvPr id="0" name=""/>
        <dsp:cNvSpPr/>
      </dsp:nvSpPr>
      <dsp:spPr>
        <a:xfrm>
          <a:off x="159103" y="1798034"/>
          <a:ext cx="431174" cy="4311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F26EF56-2D63-4BD6-922B-6717EF36DDE2}">
      <dsp:nvSpPr>
        <dsp:cNvPr id="0" name=""/>
        <dsp:cNvSpPr/>
      </dsp:nvSpPr>
      <dsp:spPr>
        <a:xfrm>
          <a:off x="905692" y="1641920"/>
          <a:ext cx="1752308" cy="74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Change preferences</a:t>
          </a:r>
          <a:endParaRPr lang="en-US" sz="1800" kern="1200" dirty="0">
            <a:latin typeface="Arial" panose="020B0604020202020204" pitchFamily="34" charset="0"/>
            <a:cs typeface="Arial" panose="020B0604020202020204" pitchFamily="34" charset="0"/>
          </a:endParaRPr>
        </a:p>
      </dsp:txBody>
      <dsp:txXfrm>
        <a:off x="905692" y="1641920"/>
        <a:ext cx="1752308" cy="743403"/>
      </dsp:txXfrm>
    </dsp:sp>
    <dsp:sp modelId="{581B15B5-7BC1-41BC-B719-39AEBB7033C5}">
      <dsp:nvSpPr>
        <dsp:cNvPr id="0" name=""/>
        <dsp:cNvSpPr/>
      </dsp:nvSpPr>
      <dsp:spPr>
        <a:xfrm>
          <a:off x="2348971" y="1646544"/>
          <a:ext cx="743403" cy="7434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F36400-9BDA-4B49-A34D-CD1F1642340A}">
      <dsp:nvSpPr>
        <dsp:cNvPr id="0" name=""/>
        <dsp:cNvSpPr/>
      </dsp:nvSpPr>
      <dsp:spPr>
        <a:xfrm>
          <a:off x="2505084" y="1784151"/>
          <a:ext cx="431174" cy="4311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510EC8C-950B-4F57-8447-CD320A817C8A}">
      <dsp:nvSpPr>
        <dsp:cNvPr id="0" name=""/>
        <dsp:cNvSpPr/>
      </dsp:nvSpPr>
      <dsp:spPr>
        <a:xfrm>
          <a:off x="3187836" y="1646759"/>
          <a:ext cx="2715658" cy="74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Do nothing and hope for a second round offer</a:t>
          </a:r>
          <a:endParaRPr lang="en-US" sz="1800" kern="1200" dirty="0">
            <a:latin typeface="Arial" panose="020B0604020202020204" pitchFamily="34" charset="0"/>
            <a:cs typeface="Arial" panose="020B0604020202020204" pitchFamily="34" charset="0"/>
          </a:endParaRPr>
        </a:p>
      </dsp:txBody>
      <dsp:txXfrm>
        <a:off x="3187836" y="1646759"/>
        <a:ext cx="2715658" cy="7434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77420-44F1-4051-809F-FF4C16E5BD1A}">
      <dsp:nvSpPr>
        <dsp:cNvPr id="0" name=""/>
        <dsp:cNvSpPr/>
      </dsp:nvSpPr>
      <dsp:spPr>
        <a:xfrm>
          <a:off x="702188" y="41551"/>
          <a:ext cx="811912" cy="8119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DD53D1-816E-4A5D-B033-09B6B1A9E4FF}">
      <dsp:nvSpPr>
        <dsp:cNvPr id="0" name=""/>
        <dsp:cNvSpPr/>
      </dsp:nvSpPr>
      <dsp:spPr>
        <a:xfrm>
          <a:off x="872689" y="212052"/>
          <a:ext cx="470909" cy="4709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F8F44D7-298A-431F-8A2E-9DC63E3CB1AF}">
      <dsp:nvSpPr>
        <dsp:cNvPr id="0" name=""/>
        <dsp:cNvSpPr/>
      </dsp:nvSpPr>
      <dsp:spPr>
        <a:xfrm>
          <a:off x="1688081" y="41551"/>
          <a:ext cx="1913793" cy="81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AU" sz="1400" kern="1200" dirty="0">
              <a:latin typeface="Arial" panose="020B0604020202020204" pitchFamily="34" charset="0"/>
              <a:cs typeface="Arial" panose="020B0604020202020204" pitchFamily="34" charset="0"/>
            </a:rPr>
            <a:t>Most courses can be deferred.</a:t>
          </a:r>
          <a:endParaRPr lang="en-US" sz="1400" kern="1200" dirty="0">
            <a:latin typeface="Arial" panose="020B0604020202020204" pitchFamily="34" charset="0"/>
            <a:cs typeface="Arial" panose="020B0604020202020204" pitchFamily="34" charset="0"/>
          </a:endParaRPr>
        </a:p>
      </dsp:txBody>
      <dsp:txXfrm>
        <a:off x="1688081" y="41551"/>
        <a:ext cx="1913793" cy="811912"/>
      </dsp:txXfrm>
    </dsp:sp>
    <dsp:sp modelId="{64AFA72F-F7C1-4613-B65F-11081C42694E}">
      <dsp:nvSpPr>
        <dsp:cNvPr id="0" name=""/>
        <dsp:cNvSpPr/>
      </dsp:nvSpPr>
      <dsp:spPr>
        <a:xfrm>
          <a:off x="3935339" y="41551"/>
          <a:ext cx="811912" cy="8119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29DD2B-3DBD-4DA0-9101-D9E51542EE26}">
      <dsp:nvSpPr>
        <dsp:cNvPr id="0" name=""/>
        <dsp:cNvSpPr/>
      </dsp:nvSpPr>
      <dsp:spPr>
        <a:xfrm>
          <a:off x="4105841" y="212052"/>
          <a:ext cx="470909" cy="4709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0B88992-F04D-406F-9F1A-F26A0D40F8C4}">
      <dsp:nvSpPr>
        <dsp:cNvPr id="0" name=""/>
        <dsp:cNvSpPr/>
      </dsp:nvSpPr>
      <dsp:spPr>
        <a:xfrm>
          <a:off x="4921233" y="41551"/>
          <a:ext cx="1913793" cy="81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AU" sz="1400" kern="1200" dirty="0">
              <a:latin typeface="Arial" panose="020B0604020202020204" pitchFamily="34" charset="0"/>
              <a:cs typeface="Arial" panose="020B0604020202020204" pitchFamily="34" charset="0"/>
            </a:rPr>
            <a:t>A small number can’t – the university will advise you of this.</a:t>
          </a:r>
          <a:endParaRPr lang="en-US" sz="1400" kern="1200" dirty="0">
            <a:latin typeface="Arial" panose="020B0604020202020204" pitchFamily="34" charset="0"/>
            <a:cs typeface="Arial" panose="020B0604020202020204" pitchFamily="34" charset="0"/>
          </a:endParaRPr>
        </a:p>
      </dsp:txBody>
      <dsp:txXfrm>
        <a:off x="4921233" y="41551"/>
        <a:ext cx="1913793" cy="811912"/>
      </dsp:txXfrm>
    </dsp:sp>
    <dsp:sp modelId="{C86530A0-1F89-4AA6-83D7-E7AF9A71B302}">
      <dsp:nvSpPr>
        <dsp:cNvPr id="0" name=""/>
        <dsp:cNvSpPr/>
      </dsp:nvSpPr>
      <dsp:spPr>
        <a:xfrm>
          <a:off x="702188" y="1502255"/>
          <a:ext cx="811912" cy="8119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F03A14-72FB-4814-92D0-E2691315B4D5}">
      <dsp:nvSpPr>
        <dsp:cNvPr id="0" name=""/>
        <dsp:cNvSpPr/>
      </dsp:nvSpPr>
      <dsp:spPr>
        <a:xfrm>
          <a:off x="872689" y="1672757"/>
          <a:ext cx="470909" cy="4709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C27E1C5-169C-4BC3-835B-D3ABB06A204E}">
      <dsp:nvSpPr>
        <dsp:cNvPr id="0" name=""/>
        <dsp:cNvSpPr/>
      </dsp:nvSpPr>
      <dsp:spPr>
        <a:xfrm>
          <a:off x="1688081" y="1502255"/>
          <a:ext cx="1913793" cy="81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AU" sz="1400" kern="1200" dirty="0">
              <a:latin typeface="Arial" panose="020B0604020202020204" pitchFamily="34" charset="0"/>
              <a:cs typeface="Arial" panose="020B0604020202020204" pitchFamily="34" charset="0"/>
            </a:rPr>
            <a:t>Deferral is usually for 12 months but can be for 6 or 24 months depending on course availability.</a:t>
          </a:r>
          <a:endParaRPr lang="en-US" sz="1400" kern="1200" dirty="0">
            <a:latin typeface="Arial" panose="020B0604020202020204" pitchFamily="34" charset="0"/>
            <a:cs typeface="Arial" panose="020B0604020202020204" pitchFamily="34" charset="0"/>
          </a:endParaRPr>
        </a:p>
      </dsp:txBody>
      <dsp:txXfrm>
        <a:off x="1688081" y="1502255"/>
        <a:ext cx="1913793" cy="811912"/>
      </dsp:txXfrm>
    </dsp:sp>
    <dsp:sp modelId="{FDE8E468-69AB-41FD-977E-4E7D2D5331CB}">
      <dsp:nvSpPr>
        <dsp:cNvPr id="0" name=""/>
        <dsp:cNvSpPr/>
      </dsp:nvSpPr>
      <dsp:spPr>
        <a:xfrm>
          <a:off x="3935339" y="1502255"/>
          <a:ext cx="811912" cy="8119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E42343-0ECF-4A2D-97B8-46B95D256BD6}">
      <dsp:nvSpPr>
        <dsp:cNvPr id="0" name=""/>
        <dsp:cNvSpPr/>
      </dsp:nvSpPr>
      <dsp:spPr>
        <a:xfrm>
          <a:off x="4105841" y="1672757"/>
          <a:ext cx="470909" cy="47090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A668E98-97B9-4092-AC8B-855F57F3C4A9}">
      <dsp:nvSpPr>
        <dsp:cNvPr id="0" name=""/>
        <dsp:cNvSpPr/>
      </dsp:nvSpPr>
      <dsp:spPr>
        <a:xfrm>
          <a:off x="4909137" y="1463413"/>
          <a:ext cx="2994359" cy="81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AU" sz="1400" kern="1200" dirty="0">
              <a:latin typeface="Arial" panose="020B0604020202020204" pitchFamily="34" charset="0"/>
              <a:cs typeface="Arial" panose="020B0604020202020204" pitchFamily="34" charset="0"/>
            </a:rPr>
            <a:t>A deferral is an </a:t>
          </a:r>
          <a:r>
            <a:rPr lang="en-AU" sz="1400" b="1" kern="1200" dirty="0">
              <a:latin typeface="Arial" panose="020B0604020202020204" pitchFamily="34" charset="0"/>
              <a:cs typeface="Arial" panose="020B0604020202020204" pitchFamily="34" charset="0"/>
            </a:rPr>
            <a:t>acceptance</a:t>
          </a:r>
          <a:r>
            <a:rPr lang="en-AU" sz="1400" kern="1200" dirty="0">
              <a:latin typeface="Arial" panose="020B0604020202020204" pitchFamily="34" charset="0"/>
              <a:cs typeface="Arial" panose="020B0604020202020204" pitchFamily="34" charset="0"/>
            </a:rPr>
            <a:t> of your offer – you are saying you definitely want this place, but you don’t want to start in Semester 1 2026.</a:t>
          </a:r>
          <a:endParaRPr lang="en-US" sz="1400" kern="1200" dirty="0">
            <a:latin typeface="Arial" panose="020B0604020202020204" pitchFamily="34" charset="0"/>
            <a:cs typeface="Arial" panose="020B0604020202020204" pitchFamily="34" charset="0"/>
          </a:endParaRPr>
        </a:p>
      </dsp:txBody>
      <dsp:txXfrm>
        <a:off x="4909137" y="1463413"/>
        <a:ext cx="2994359" cy="811912"/>
      </dsp:txXfrm>
    </dsp:sp>
    <dsp:sp modelId="{3F95BFC2-6961-4E57-82BC-CD5C2A7B0309}">
      <dsp:nvSpPr>
        <dsp:cNvPr id="0" name=""/>
        <dsp:cNvSpPr/>
      </dsp:nvSpPr>
      <dsp:spPr>
        <a:xfrm>
          <a:off x="702188" y="2962960"/>
          <a:ext cx="811912" cy="8119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9B991-CB15-4E28-88C9-919FCC793C8A}">
      <dsp:nvSpPr>
        <dsp:cNvPr id="0" name=""/>
        <dsp:cNvSpPr/>
      </dsp:nvSpPr>
      <dsp:spPr>
        <a:xfrm>
          <a:off x="872689" y="3133461"/>
          <a:ext cx="470909" cy="4709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A868ECB-B616-4F48-A33C-E74C7E18585A}">
      <dsp:nvSpPr>
        <dsp:cNvPr id="0" name=""/>
        <dsp:cNvSpPr/>
      </dsp:nvSpPr>
      <dsp:spPr>
        <a:xfrm>
          <a:off x="1688081" y="2962960"/>
          <a:ext cx="1913793" cy="81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AU" sz="1400" kern="1200" dirty="0">
              <a:latin typeface="Arial" panose="020B0604020202020204" pitchFamily="34" charset="0"/>
              <a:cs typeface="Arial" panose="020B0604020202020204" pitchFamily="34" charset="0"/>
            </a:rPr>
            <a:t>The university will contact you about your deferred place in the second half of 2026.</a:t>
          </a:r>
          <a:endParaRPr lang="en-US" sz="1400" kern="1200" dirty="0">
            <a:latin typeface="Arial" panose="020B0604020202020204" pitchFamily="34" charset="0"/>
            <a:cs typeface="Arial" panose="020B0604020202020204" pitchFamily="34" charset="0"/>
          </a:endParaRPr>
        </a:p>
      </dsp:txBody>
      <dsp:txXfrm>
        <a:off x="1688081" y="2962960"/>
        <a:ext cx="1913793" cy="811912"/>
      </dsp:txXfrm>
    </dsp:sp>
    <dsp:sp modelId="{8E293054-945C-44AF-9259-7D03F96A0367}">
      <dsp:nvSpPr>
        <dsp:cNvPr id="0" name=""/>
        <dsp:cNvSpPr/>
      </dsp:nvSpPr>
      <dsp:spPr>
        <a:xfrm>
          <a:off x="3935339" y="2962960"/>
          <a:ext cx="811912" cy="8119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C079C9-EFD8-41CF-9E08-D65CAA51223C}">
      <dsp:nvSpPr>
        <dsp:cNvPr id="0" name=""/>
        <dsp:cNvSpPr/>
      </dsp:nvSpPr>
      <dsp:spPr>
        <a:xfrm>
          <a:off x="4105841" y="3133461"/>
          <a:ext cx="470909" cy="47090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63FFE4-B5B1-4299-9881-1DD3D253FDC8}">
      <dsp:nvSpPr>
        <dsp:cNvPr id="0" name=""/>
        <dsp:cNvSpPr/>
      </dsp:nvSpPr>
      <dsp:spPr>
        <a:xfrm>
          <a:off x="4877684" y="2952332"/>
          <a:ext cx="2864968" cy="81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AU" sz="1400" kern="1200" dirty="0">
              <a:latin typeface="Arial" panose="020B0604020202020204" pitchFamily="34" charset="0"/>
              <a:cs typeface="Arial" panose="020B0604020202020204" pitchFamily="34" charset="0"/>
            </a:rPr>
            <a:t>You will always have the option to change your mind and not study, or apply for a different course.</a:t>
          </a:r>
          <a:endParaRPr lang="en-US" sz="1400" kern="1200" dirty="0">
            <a:latin typeface="Arial" panose="020B0604020202020204" pitchFamily="34" charset="0"/>
            <a:cs typeface="Arial" panose="020B0604020202020204" pitchFamily="34" charset="0"/>
          </a:endParaRPr>
        </a:p>
      </dsp:txBody>
      <dsp:txXfrm>
        <a:off x="4877684" y="2952332"/>
        <a:ext cx="2864968" cy="8119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A35D5-9865-4630-A852-6B15621D4FCE}">
      <dsp:nvSpPr>
        <dsp:cNvPr id="0" name=""/>
        <dsp:cNvSpPr/>
      </dsp:nvSpPr>
      <dsp:spPr>
        <a:xfrm>
          <a:off x="351396" y="680116"/>
          <a:ext cx="572695" cy="57269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3C0118-0528-4A32-AEDE-DDD3812ADA63}">
      <dsp:nvSpPr>
        <dsp:cNvPr id="0" name=""/>
        <dsp:cNvSpPr/>
      </dsp:nvSpPr>
      <dsp:spPr>
        <a:xfrm>
          <a:off x="1415" y="1454941"/>
          <a:ext cx="1272656" cy="572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kern="1200">
              <a:latin typeface="Arial" panose="020B0604020202020204" pitchFamily="34" charset="0"/>
              <a:cs typeface="Arial" panose="020B0604020202020204" pitchFamily="34" charset="0"/>
            </a:rPr>
            <a:t>TISC Guide </a:t>
          </a:r>
          <a:endParaRPr lang="en-US" sz="1800" kern="1200">
            <a:latin typeface="Arial" panose="020B0604020202020204" pitchFamily="34" charset="0"/>
            <a:cs typeface="Arial" panose="020B0604020202020204" pitchFamily="34" charset="0"/>
          </a:endParaRPr>
        </a:p>
      </dsp:txBody>
      <dsp:txXfrm>
        <a:off x="1415" y="1454941"/>
        <a:ext cx="1272656" cy="572695"/>
      </dsp:txXfrm>
    </dsp:sp>
    <dsp:sp modelId="{F0096FB6-23BA-4C8B-9EF6-53767B8512B0}">
      <dsp:nvSpPr>
        <dsp:cNvPr id="0" name=""/>
        <dsp:cNvSpPr/>
      </dsp:nvSpPr>
      <dsp:spPr>
        <a:xfrm>
          <a:off x="1987033" y="680116"/>
          <a:ext cx="572695" cy="5726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7854F2-A2AF-41C2-A112-F42CC7B51F92}">
      <dsp:nvSpPr>
        <dsp:cNvPr id="0" name=""/>
        <dsp:cNvSpPr/>
      </dsp:nvSpPr>
      <dsp:spPr>
        <a:xfrm>
          <a:off x="1496787" y="1454941"/>
          <a:ext cx="1553187" cy="572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Admission Requirements brochures</a:t>
          </a:r>
          <a:endParaRPr lang="en-US" sz="1800" kern="1200" dirty="0">
            <a:latin typeface="Arial" panose="020B0604020202020204" pitchFamily="34" charset="0"/>
            <a:cs typeface="Arial" panose="020B0604020202020204" pitchFamily="34" charset="0"/>
          </a:endParaRPr>
        </a:p>
      </dsp:txBody>
      <dsp:txXfrm>
        <a:off x="1496787" y="1454941"/>
        <a:ext cx="1553187" cy="572695"/>
      </dsp:txXfrm>
    </dsp:sp>
    <dsp:sp modelId="{6D30D0A5-41C3-4123-8B5D-41135992EE7D}">
      <dsp:nvSpPr>
        <dsp:cNvPr id="0" name=""/>
        <dsp:cNvSpPr/>
      </dsp:nvSpPr>
      <dsp:spPr>
        <a:xfrm>
          <a:off x="3622670" y="680116"/>
          <a:ext cx="572695" cy="5726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23062E2-4560-4D77-80D4-A2E7507044B2}">
      <dsp:nvSpPr>
        <dsp:cNvPr id="0" name=""/>
        <dsp:cNvSpPr/>
      </dsp:nvSpPr>
      <dsp:spPr>
        <a:xfrm>
          <a:off x="3272689" y="1454941"/>
          <a:ext cx="1272656" cy="572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TISC website</a:t>
          </a:r>
          <a:endParaRPr lang="en-US" sz="1800" kern="1200" dirty="0">
            <a:latin typeface="Arial" panose="020B0604020202020204" pitchFamily="34" charset="0"/>
            <a:cs typeface="Arial" panose="020B0604020202020204" pitchFamily="34" charset="0"/>
          </a:endParaRPr>
        </a:p>
      </dsp:txBody>
      <dsp:txXfrm>
        <a:off x="3272689" y="1454941"/>
        <a:ext cx="1272656" cy="572695"/>
      </dsp:txXfrm>
    </dsp:sp>
    <dsp:sp modelId="{D6349849-3509-4C0E-8753-1E054ECDC70B}">
      <dsp:nvSpPr>
        <dsp:cNvPr id="0" name=""/>
        <dsp:cNvSpPr/>
      </dsp:nvSpPr>
      <dsp:spPr>
        <a:xfrm>
          <a:off x="5249131" y="680116"/>
          <a:ext cx="572695" cy="5726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6BA91D-3B1C-4F75-8F27-2DF014E76940}">
      <dsp:nvSpPr>
        <dsp:cNvPr id="0" name=""/>
        <dsp:cNvSpPr/>
      </dsp:nvSpPr>
      <dsp:spPr>
        <a:xfrm>
          <a:off x="4768060" y="1454941"/>
          <a:ext cx="1534836" cy="572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kern="1200" dirty="0">
              <a:latin typeface="Arial" panose="020B0604020202020204" pitchFamily="34" charset="0"/>
              <a:cs typeface="Arial" panose="020B0604020202020204" pitchFamily="34" charset="0"/>
            </a:rPr>
            <a:t>University websites and prospectuses</a:t>
          </a:r>
          <a:endParaRPr lang="en-US" sz="1800" kern="1200" dirty="0">
            <a:latin typeface="Arial" panose="020B0604020202020204" pitchFamily="34" charset="0"/>
            <a:cs typeface="Arial" panose="020B0604020202020204" pitchFamily="34" charset="0"/>
          </a:endParaRPr>
        </a:p>
      </dsp:txBody>
      <dsp:txXfrm>
        <a:off x="4768060" y="1454941"/>
        <a:ext cx="1534836" cy="572695"/>
      </dsp:txXfrm>
    </dsp:sp>
    <dsp:sp modelId="{289B8EE1-88BC-474B-9CBB-0BD6410D0C3A}">
      <dsp:nvSpPr>
        <dsp:cNvPr id="0" name=""/>
        <dsp:cNvSpPr/>
      </dsp:nvSpPr>
      <dsp:spPr>
        <a:xfrm>
          <a:off x="6875592" y="680116"/>
          <a:ext cx="572695" cy="5726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2ED439-DF02-4F1A-ACBD-C163274D43EE}">
      <dsp:nvSpPr>
        <dsp:cNvPr id="0" name=""/>
        <dsp:cNvSpPr/>
      </dsp:nvSpPr>
      <dsp:spPr>
        <a:xfrm>
          <a:off x="6611770" y="1454941"/>
          <a:ext cx="1100338" cy="572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latin typeface="Arial" panose="020B0604020202020204" pitchFamily="34" charset="0"/>
              <a:cs typeface="Arial" panose="020B0604020202020204" pitchFamily="34" charset="0"/>
            </a:rPr>
            <a:t>Open Days</a:t>
          </a:r>
        </a:p>
      </dsp:txBody>
      <dsp:txXfrm>
        <a:off x="6611770" y="1454941"/>
        <a:ext cx="1100338" cy="5726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2"/>
          </a:xfrm>
          <a:prstGeom prst="rect">
            <a:avLst/>
          </a:prstGeom>
        </p:spPr>
        <p:txBody>
          <a:bodyPr vert="horz" lIns="91442" tIns="45721" rIns="91442" bIns="45721" rtlCol="0"/>
          <a:lstStyle>
            <a:lvl1pPr algn="l">
              <a:defRPr sz="1200"/>
            </a:lvl1pPr>
          </a:lstStyle>
          <a:p>
            <a:r>
              <a:rPr lang="en-US"/>
              <a:t>TISC Presentation for Year 12 students 2019</a:t>
            </a:r>
            <a:endParaRPr lang="en-AU"/>
          </a:p>
        </p:txBody>
      </p:sp>
      <p:sp>
        <p:nvSpPr>
          <p:cNvPr id="3" name="Date Placeholder 2"/>
          <p:cNvSpPr>
            <a:spLocks noGrp="1"/>
          </p:cNvSpPr>
          <p:nvPr>
            <p:ph type="dt" sz="quarter" idx="1"/>
          </p:nvPr>
        </p:nvSpPr>
        <p:spPr>
          <a:xfrm>
            <a:off x="3850445" y="1"/>
            <a:ext cx="2945659" cy="496412"/>
          </a:xfrm>
          <a:prstGeom prst="rect">
            <a:avLst/>
          </a:prstGeom>
        </p:spPr>
        <p:txBody>
          <a:bodyPr vert="horz" lIns="91442" tIns="45721" rIns="91442" bIns="45721" rtlCol="0"/>
          <a:lstStyle>
            <a:lvl1pPr algn="r">
              <a:defRPr sz="1200"/>
            </a:lvl1pPr>
          </a:lstStyle>
          <a:p>
            <a:fld id="{6AF0D68D-44B5-4D85-AD64-F8187B00AE34}" type="datetimeFigureOut">
              <a:rPr lang="en-AU" smtClean="0"/>
              <a:t>17/04/2025</a:t>
            </a:fld>
            <a:endParaRPr lang="en-AU"/>
          </a:p>
        </p:txBody>
      </p:sp>
      <p:sp>
        <p:nvSpPr>
          <p:cNvPr id="4" name="Footer Placeholder 3"/>
          <p:cNvSpPr>
            <a:spLocks noGrp="1"/>
          </p:cNvSpPr>
          <p:nvPr>
            <p:ph type="ftr" sz="quarter" idx="2"/>
          </p:nvPr>
        </p:nvSpPr>
        <p:spPr>
          <a:xfrm>
            <a:off x="1" y="9430091"/>
            <a:ext cx="2945659" cy="496412"/>
          </a:xfrm>
          <a:prstGeom prst="rect">
            <a:avLst/>
          </a:prstGeom>
        </p:spPr>
        <p:txBody>
          <a:bodyPr vert="horz" lIns="91442" tIns="45721" rIns="91442" bIns="45721" rtlCol="0" anchor="b"/>
          <a:lstStyle>
            <a:lvl1pPr algn="l">
              <a:defRPr sz="1200"/>
            </a:lvl1pPr>
          </a:lstStyle>
          <a:p>
            <a:endParaRPr lang="en-AU"/>
          </a:p>
        </p:txBody>
      </p:sp>
      <p:sp>
        <p:nvSpPr>
          <p:cNvPr id="5" name="Slide Number Placeholder 4"/>
          <p:cNvSpPr>
            <a:spLocks noGrp="1"/>
          </p:cNvSpPr>
          <p:nvPr>
            <p:ph type="sldNum" sz="quarter" idx="3"/>
          </p:nvPr>
        </p:nvSpPr>
        <p:spPr>
          <a:xfrm>
            <a:off x="3850445" y="9430091"/>
            <a:ext cx="2945659" cy="496412"/>
          </a:xfrm>
          <a:prstGeom prst="rect">
            <a:avLst/>
          </a:prstGeom>
        </p:spPr>
        <p:txBody>
          <a:bodyPr vert="horz" lIns="91442" tIns="45721" rIns="91442" bIns="45721" rtlCol="0" anchor="b"/>
          <a:lstStyle>
            <a:lvl1pPr algn="r">
              <a:defRPr sz="1200"/>
            </a:lvl1pPr>
          </a:lstStyle>
          <a:p>
            <a:fld id="{62F7E3F8-3D29-46EC-8AFF-67346532BAF2}" type="slidenum">
              <a:rPr lang="en-AU" smtClean="0"/>
              <a:t>‹#›</a:t>
            </a:fld>
            <a:endParaRPr lang="en-AU"/>
          </a:p>
        </p:txBody>
      </p:sp>
    </p:spTree>
    <p:extLst>
      <p:ext uri="{BB962C8B-B14F-4D97-AF65-F5344CB8AC3E}">
        <p14:creationId xmlns:p14="http://schemas.microsoft.com/office/powerpoint/2010/main" val="19673611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641350" y="811213"/>
            <a:ext cx="5313363" cy="2989262"/>
          </a:xfrm>
          <a:prstGeom prst="rect">
            <a:avLst/>
          </a:prstGeom>
        </p:spPr>
        <p:txBody>
          <a:bodyPr lIns="91442" tIns="45721" rIns="91442" bIns="45721"/>
          <a:lstStyle/>
          <a:p>
            <a:endParaRPr/>
          </a:p>
        </p:txBody>
      </p:sp>
      <p:sp>
        <p:nvSpPr>
          <p:cNvPr id="144" name="Shape 144"/>
          <p:cNvSpPr>
            <a:spLocks noGrp="1"/>
          </p:cNvSpPr>
          <p:nvPr>
            <p:ph type="body" sz="quarter" idx="1"/>
          </p:nvPr>
        </p:nvSpPr>
        <p:spPr>
          <a:xfrm>
            <a:off x="501186" y="4469564"/>
            <a:ext cx="5795307" cy="4911613"/>
          </a:xfrm>
          <a:prstGeom prst="rect">
            <a:avLst/>
          </a:prstGeom>
        </p:spPr>
        <p:txBody>
          <a:bodyPr lIns="91442" tIns="45721" rIns="91442" bIns="45721"/>
          <a:lstStyle/>
          <a:p>
            <a:endParaRPr dirty="0"/>
          </a:p>
        </p:txBody>
      </p:sp>
      <p:sp>
        <p:nvSpPr>
          <p:cNvPr id="3" name="Slide Number Placeholder 2">
            <a:extLst>
              <a:ext uri="{FF2B5EF4-FFF2-40B4-BE49-F238E27FC236}">
                <a16:creationId xmlns:a16="http://schemas.microsoft.com/office/drawing/2014/main" id="{6799FBCE-1AE6-43F9-A9B3-2B85B1C74CD2}"/>
              </a:ext>
            </a:extLst>
          </p:cNvPr>
          <p:cNvSpPr>
            <a:spLocks noGrp="1"/>
          </p:cNvSpPr>
          <p:nvPr>
            <p:ph type="sldNum" sz="quarter" idx="5"/>
          </p:nvPr>
        </p:nvSpPr>
        <p:spPr>
          <a:xfrm>
            <a:off x="3850246" y="9430830"/>
            <a:ext cx="2945955" cy="497395"/>
          </a:xfrm>
          <a:prstGeom prst="rect">
            <a:avLst/>
          </a:prstGeom>
        </p:spPr>
        <p:txBody>
          <a:bodyPr vert="horz" lIns="88230" tIns="44115" rIns="88230" bIns="44115" rtlCol="0" anchor="b"/>
          <a:lstStyle>
            <a:lvl1pPr algn="r">
              <a:defRPr sz="1200"/>
            </a:lvl1pPr>
          </a:lstStyle>
          <a:p>
            <a:fld id="{93BB03BB-25E4-46C7-8588-BBE2C429A2B7}" type="slidenum">
              <a:rPr lang="en-AU" smtClean="0"/>
              <a:t>‹#›</a:t>
            </a:fld>
            <a:endParaRPr lang="en-AU"/>
          </a:p>
        </p:txBody>
      </p:sp>
    </p:spTree>
    <p:extLst>
      <p:ext uri="{BB962C8B-B14F-4D97-AF65-F5344CB8AC3E}">
        <p14:creationId xmlns:p14="http://schemas.microsoft.com/office/powerpoint/2010/main" val="3250762152"/>
      </p:ext>
    </p:extLst>
  </p:cSld>
  <p:clrMap bg1="lt1" tx1="dk1" bg2="lt2" tx2="dk2" accent1="accent1" accent2="accent2" accent3="accent3" accent4="accent4" accent5="accent5" accent6="accent6" hlink="hlink" folHlink="folHlink"/>
  <p:hf hdr="0" ftr="0" dt="0"/>
  <p:notesStyle>
    <a:lvl1pPr latinLnBrk="0">
      <a:spcBef>
        <a:spcPts val="400"/>
      </a:spcBef>
      <a:defRPr sz="1100">
        <a:latin typeface="Arial" panose="020B0604020202020204" pitchFamily="34" charset="0"/>
        <a:ea typeface="+mj-ea"/>
        <a:cs typeface="Arial" panose="020B0604020202020204" pitchFamily="34" charset="0"/>
        <a:sym typeface="Times New Roman"/>
      </a:defRPr>
    </a:lvl1pPr>
    <a:lvl2pPr indent="228600" latinLnBrk="0">
      <a:spcBef>
        <a:spcPts val="400"/>
      </a:spcBef>
      <a:defRPr sz="1200">
        <a:latin typeface="+mj-lt"/>
        <a:ea typeface="+mj-ea"/>
        <a:cs typeface="+mj-cs"/>
        <a:sym typeface="Times New Roman"/>
      </a:defRPr>
    </a:lvl2pPr>
    <a:lvl3pPr indent="457200" latinLnBrk="0">
      <a:spcBef>
        <a:spcPts val="400"/>
      </a:spcBef>
      <a:defRPr sz="1200">
        <a:latin typeface="+mj-lt"/>
        <a:ea typeface="+mj-ea"/>
        <a:cs typeface="+mj-cs"/>
        <a:sym typeface="Times New Roman"/>
      </a:defRPr>
    </a:lvl3pPr>
    <a:lvl4pPr indent="685800" latinLnBrk="0">
      <a:spcBef>
        <a:spcPts val="400"/>
      </a:spcBef>
      <a:defRPr sz="1200">
        <a:latin typeface="+mj-lt"/>
        <a:ea typeface="+mj-ea"/>
        <a:cs typeface="+mj-cs"/>
        <a:sym typeface="Times New Roman"/>
      </a:defRPr>
    </a:lvl4pPr>
    <a:lvl5pPr indent="914400" latinLnBrk="0">
      <a:spcBef>
        <a:spcPts val="400"/>
      </a:spcBef>
      <a:defRPr sz="1200">
        <a:latin typeface="+mj-lt"/>
        <a:ea typeface="+mj-ea"/>
        <a:cs typeface="+mj-cs"/>
        <a:sym typeface="Times New Roman"/>
      </a:defRPr>
    </a:lvl5pPr>
    <a:lvl6pPr indent="1143000" latinLnBrk="0">
      <a:spcBef>
        <a:spcPts val="400"/>
      </a:spcBef>
      <a:defRPr sz="1200">
        <a:latin typeface="+mj-lt"/>
        <a:ea typeface="+mj-ea"/>
        <a:cs typeface="+mj-cs"/>
        <a:sym typeface="Times New Roman"/>
      </a:defRPr>
    </a:lvl6pPr>
    <a:lvl7pPr indent="1371600" latinLnBrk="0">
      <a:spcBef>
        <a:spcPts val="400"/>
      </a:spcBef>
      <a:defRPr sz="1200">
        <a:latin typeface="+mj-lt"/>
        <a:ea typeface="+mj-ea"/>
        <a:cs typeface="+mj-cs"/>
        <a:sym typeface="Times New Roman"/>
      </a:defRPr>
    </a:lvl7pPr>
    <a:lvl8pPr indent="1600200" latinLnBrk="0">
      <a:spcBef>
        <a:spcPts val="400"/>
      </a:spcBef>
      <a:defRPr sz="1200">
        <a:latin typeface="+mj-lt"/>
        <a:ea typeface="+mj-ea"/>
        <a:cs typeface="+mj-cs"/>
        <a:sym typeface="Times New Roman"/>
      </a:defRPr>
    </a:lvl8pPr>
    <a:lvl9pPr indent="1828800" latinLnBrk="0">
      <a:spcBef>
        <a:spcPts val="400"/>
      </a:spcBef>
      <a:defRPr sz="1200">
        <a:latin typeface="+mj-lt"/>
        <a:ea typeface="+mj-ea"/>
        <a:cs typeface="+mj-cs"/>
        <a:sym typeface="Times New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presentation is provided by TISC to assist</a:t>
            </a:r>
            <a:r>
              <a:rPr lang="en-US" baseline="0" dirty="0">
                <a:latin typeface="Arial" panose="020B0604020202020204" pitchFamily="34" charset="0"/>
                <a:cs typeface="Arial" panose="020B0604020202020204" pitchFamily="34" charset="0"/>
              </a:rPr>
              <a:t> Year 12 students understand some of the things they need to know in relation to the TISC application process.  Teachers may use or hide slides as necessary.</a:t>
            </a:r>
          </a:p>
        </p:txBody>
      </p:sp>
    </p:spTree>
    <p:extLst>
      <p:ext uri="{BB962C8B-B14F-4D97-AF65-F5344CB8AC3E}">
        <p14:creationId xmlns:p14="http://schemas.microsoft.com/office/powerpoint/2010/main" val="1602958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305">
              <a:spcBef>
                <a:spcPts val="386"/>
              </a:spcBef>
              <a:defRPr/>
            </a:pPr>
            <a:r>
              <a:rPr lang="en-AU" dirty="0"/>
              <a:t>[Use this section only for presentations with a large cohort of VET students]</a:t>
            </a:r>
          </a:p>
          <a:p>
            <a:pPr marL="0" marR="0" lvl="0" indent="0" defTabSz="914400" eaLnBrk="1" fontAlgn="auto" latinLnBrk="0" hangingPunct="1">
              <a:lnSpc>
                <a:spcPct val="100000"/>
              </a:lnSpc>
              <a:spcBef>
                <a:spcPts val="400"/>
              </a:spcBef>
              <a:spcAft>
                <a:spcPts val="0"/>
              </a:spcAft>
              <a:buClrTx/>
              <a:buSzTx/>
              <a:buFontTx/>
              <a:buNone/>
              <a:tabLst/>
              <a:defRPr/>
            </a:pPr>
            <a:r>
              <a:rPr lang="en-AU" dirty="0"/>
              <a:t>If you complete a Certificate IV, achievement of English competence will depend on the university you wish to study at, and your results in either ATAR or General English. Bear in mind that you also need to meet the university’s minimum entry requirement.</a:t>
            </a:r>
          </a:p>
          <a:p>
            <a:endParaRPr lang="en-AU" dirty="0"/>
          </a:p>
        </p:txBody>
      </p:sp>
    </p:spTree>
    <p:extLst>
      <p:ext uri="{BB962C8B-B14F-4D97-AF65-F5344CB8AC3E}">
        <p14:creationId xmlns:p14="http://schemas.microsoft.com/office/powerpoint/2010/main" val="2859687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5FBB8-1AA8-BDD7-ABBA-0DD5EA279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A4F07-3C83-8CDE-9403-B58375739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28AFB-B8A2-AE13-C2AF-2C48A84CA836}"/>
              </a:ext>
            </a:extLst>
          </p:cNvPr>
          <p:cNvSpPr>
            <a:spLocks noGrp="1"/>
          </p:cNvSpPr>
          <p:nvPr>
            <p:ph type="body" idx="1"/>
          </p:nvPr>
        </p:nvSpPr>
        <p:spPr/>
        <p:txBody>
          <a:bodyPr/>
          <a:lstStyle/>
          <a:p>
            <a:pPr defTabSz="882305">
              <a:spcBef>
                <a:spcPts val="386"/>
              </a:spcBef>
              <a:defRPr/>
            </a:pPr>
            <a:r>
              <a:rPr lang="en-AU" dirty="0"/>
              <a:t>[Use this section only for presentations with a large cohort of VET students]</a:t>
            </a:r>
          </a:p>
          <a:p>
            <a:pPr marL="0" marR="0" lvl="0" indent="0" defTabSz="914400" eaLnBrk="1" fontAlgn="auto" latinLnBrk="0" hangingPunct="1">
              <a:lnSpc>
                <a:spcPct val="100000"/>
              </a:lnSpc>
              <a:spcBef>
                <a:spcPts val="400"/>
              </a:spcBef>
              <a:spcAft>
                <a:spcPts val="0"/>
              </a:spcAft>
              <a:buClrTx/>
              <a:buSzTx/>
              <a:buFontTx/>
              <a:buNone/>
              <a:tabLst/>
              <a:defRPr/>
            </a:pPr>
            <a:r>
              <a:rPr lang="en-AU" dirty="0"/>
              <a:t>If you complete a Certificate IV, achievement of English competence will depend on the university you wish to study at, and your results in either ATAR or General English. Bear in mind that you also need to meet the university’s minimum entry requirement.</a:t>
            </a:r>
          </a:p>
          <a:p>
            <a:endParaRPr lang="en-AU" dirty="0"/>
          </a:p>
        </p:txBody>
      </p:sp>
    </p:spTree>
    <p:extLst>
      <p:ext uri="{BB962C8B-B14F-4D97-AF65-F5344CB8AC3E}">
        <p14:creationId xmlns:p14="http://schemas.microsoft.com/office/powerpoint/2010/main" val="3784348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this section only for schools with IB students]</a:t>
            </a:r>
          </a:p>
          <a:p>
            <a:r>
              <a:rPr lang="en-AU" dirty="0"/>
              <a:t>If you are studying the International Baccalaureate, you can also apply through TISC – you will need to register as a new user. Make sure that you declare your IB studies under Secondary Studies and give us your correct Personal Code.</a:t>
            </a:r>
          </a:p>
          <a:p>
            <a:r>
              <a:rPr lang="en-AU" dirty="0"/>
              <a:t>We expect that IB students will be included in the main round of offers again this year, but if there are any delays in your results – for example if you gave the incorrect information or did not request IB release your results to TISC – then this may not be possible. There will be very limited time to change your preferences once IB results are released.</a:t>
            </a:r>
          </a:p>
          <a:p>
            <a:endParaRPr lang="en-AU" dirty="0"/>
          </a:p>
        </p:txBody>
      </p:sp>
    </p:spTree>
    <p:extLst>
      <p:ext uri="{BB962C8B-B14F-4D97-AF65-F5344CB8AC3E}">
        <p14:creationId xmlns:p14="http://schemas.microsoft.com/office/powerpoint/2010/main" val="285378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0A322-0FC3-D1C7-5426-EC5D9E7C3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46CAF-6BF6-41BC-2BD8-40252DCAE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BECF5-E95E-F150-5793-A6768DA0BA32}"/>
              </a:ext>
            </a:extLst>
          </p:cNvPr>
          <p:cNvSpPr>
            <a:spLocks noGrp="1"/>
          </p:cNvSpPr>
          <p:nvPr>
            <p:ph type="body" idx="1"/>
          </p:nvPr>
        </p:nvSpPr>
        <p:spPr/>
        <p:txBody>
          <a:bodyPr/>
          <a:lstStyle/>
          <a:p>
            <a:r>
              <a:rPr lang="en-AU" dirty="0"/>
              <a:t>[Use this section only for schools with IB students]</a:t>
            </a:r>
          </a:p>
          <a:p>
            <a:r>
              <a:rPr lang="en-AU" dirty="0"/>
              <a:t>Tertiary Admissions Centres across Australia have introduced a new step in converting your IB Diploma score into a comparable rank (known as a Combined Rank) for the purposes of university entry in Australia.</a:t>
            </a:r>
          </a:p>
          <a:p>
            <a:endParaRPr lang="en-AU" dirty="0"/>
          </a:p>
          <a:p>
            <a:r>
              <a:rPr lang="en-AU" dirty="0"/>
              <a:t>You will still receive your whole number IB Diploma score as part of your official results from the International Baccalaureate Organisation. The TACs will also receive finer-grained data from IB which will determine your IB Admissions Score (IBAS).</a:t>
            </a:r>
          </a:p>
          <a:p>
            <a:endParaRPr lang="en-AU" dirty="0"/>
          </a:p>
          <a:p>
            <a:r>
              <a:rPr lang="en-AU" dirty="0"/>
              <a:t>If you have applied for university through TISC, or registered as a new user on our website, TISC will contact you by email to advise you of your IBAS, shortly after IB results are available.</a:t>
            </a:r>
          </a:p>
          <a:p>
            <a:endParaRPr lang="en-AU" dirty="0"/>
          </a:p>
        </p:txBody>
      </p:sp>
    </p:spTree>
    <p:extLst>
      <p:ext uri="{BB962C8B-B14F-4D97-AF65-F5344CB8AC3E}">
        <p14:creationId xmlns:p14="http://schemas.microsoft.com/office/powerpoint/2010/main" val="917145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tables show how using an IBAS rather than the whole-number Diploma Score may affect the Combined Rank outcome. The majority of IB students will be awarded a higher Combined Rank using the IBAS than they would have under the old system. </a:t>
            </a:r>
          </a:p>
        </p:txBody>
      </p:sp>
    </p:spTree>
    <p:extLst>
      <p:ext uri="{BB962C8B-B14F-4D97-AF65-F5344CB8AC3E}">
        <p14:creationId xmlns:p14="http://schemas.microsoft.com/office/powerpoint/2010/main" val="3438847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You’ll hear a lot about the ATAR this year, so it’s worth spending</a:t>
            </a:r>
            <a:r>
              <a:rPr lang="en-AU" baseline="0" dirty="0"/>
              <a:t> a bit of time talking about what it means.</a:t>
            </a:r>
            <a:endParaRPr lang="en-AU" dirty="0"/>
          </a:p>
        </p:txBody>
      </p:sp>
    </p:spTree>
    <p:extLst>
      <p:ext uri="{BB962C8B-B14F-4D97-AF65-F5344CB8AC3E}">
        <p14:creationId xmlns:p14="http://schemas.microsoft.com/office/powerpoint/2010/main" val="3264956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3179" tIns="46590" rIns="93179" bIns="46590"/>
          <a:lstStyle/>
          <a:p>
            <a:r>
              <a:rPr lang="en-AU" dirty="0"/>
              <a:t>Let’s say you achieved a score of 75 in a test.  Would you be happy or not so happy with that score?</a:t>
            </a:r>
          </a:p>
          <a:p>
            <a:endParaRPr lang="en-AU" dirty="0"/>
          </a:p>
          <a:p>
            <a:r>
              <a:rPr lang="en-AU" dirty="0"/>
              <a:t>It may depend on how well everyone else has done in the same test.</a:t>
            </a:r>
          </a:p>
        </p:txBody>
      </p:sp>
      <p:sp>
        <p:nvSpPr>
          <p:cNvPr id="4" name="Slide Number Placeholder 3">
            <a:extLst>
              <a:ext uri="{FF2B5EF4-FFF2-40B4-BE49-F238E27FC236}">
                <a16:creationId xmlns:a16="http://schemas.microsoft.com/office/drawing/2014/main" id="{5F9EAB69-C940-405F-8722-2FE5F22A42C0}"/>
              </a:ext>
            </a:extLst>
          </p:cNvPr>
          <p:cNvSpPr>
            <a:spLocks noGrp="1"/>
          </p:cNvSpPr>
          <p:nvPr>
            <p:ph type="sldNum" sz="quarter" idx="5"/>
          </p:nvPr>
        </p:nvSpPr>
        <p:spPr/>
        <p:txBody>
          <a:bodyPr/>
          <a:lstStyle/>
          <a:p>
            <a:fld id="{93BB03BB-25E4-46C7-8588-BBE2C429A2B7}" type="slidenum">
              <a:rPr lang="en-AU" smtClean="0"/>
              <a:t>16</a:t>
            </a:fld>
            <a:endParaRPr lang="en-AU"/>
          </a:p>
        </p:txBody>
      </p:sp>
    </p:spTree>
    <p:extLst>
      <p:ext uri="{BB962C8B-B14F-4D97-AF65-F5344CB8AC3E}">
        <p14:creationId xmlns:p14="http://schemas.microsoft.com/office/powerpoint/2010/main" val="349591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906" tIns="44954" rIns="89906" bIns="44954"/>
          <a:lstStyle/>
          <a:p>
            <a:pPr defTabSz="882305">
              <a:spcBef>
                <a:spcPts val="386"/>
              </a:spcBef>
              <a:defRPr/>
            </a:pPr>
            <a:r>
              <a:rPr lang="en-AU" dirty="0"/>
              <a:t>Let’s think about this some more.  Generally, we think of a score in the context of a zero to one hundred scale.  In this case, 75 is a pretty good score, towards the top of the possible achievement levels. (Top scale)</a:t>
            </a:r>
          </a:p>
          <a:p>
            <a:pPr defTabSz="882305">
              <a:spcBef>
                <a:spcPts val="386"/>
              </a:spcBef>
              <a:defRPr/>
            </a:pPr>
            <a:endParaRPr lang="en-AU" dirty="0"/>
          </a:p>
          <a:p>
            <a:pPr defTabSz="882305">
              <a:spcBef>
                <a:spcPts val="386"/>
              </a:spcBef>
              <a:defRPr/>
            </a:pPr>
            <a:r>
              <a:rPr lang="en-AU" dirty="0"/>
              <a:t>If the range of marks achieved in the test was from, say, 20 to 80, then the 75 looks even better.  It’s almost the very top score.</a:t>
            </a:r>
          </a:p>
          <a:p>
            <a:pPr defTabSz="882305">
              <a:spcBef>
                <a:spcPts val="386"/>
              </a:spcBef>
              <a:defRPr/>
            </a:pPr>
            <a:endParaRPr lang="en-AU" dirty="0"/>
          </a:p>
          <a:p>
            <a:pPr defTabSz="882305">
              <a:spcBef>
                <a:spcPts val="386"/>
              </a:spcBef>
              <a:defRPr/>
            </a:pPr>
            <a:r>
              <a:rPr lang="en-AU" dirty="0"/>
              <a:t>On the other hand, if people in the test achieved scores ranging from 70 to 100, then the 75 isn’t looking so great.  It’s towards the bottom of the range of marks – perhaps this was a less challenging assessment.</a:t>
            </a:r>
          </a:p>
          <a:p>
            <a:pPr defTabSz="882305">
              <a:spcBef>
                <a:spcPts val="386"/>
              </a:spcBef>
              <a:defRPr/>
            </a:pPr>
            <a:endParaRPr lang="en-AU" dirty="0"/>
          </a:p>
          <a:p>
            <a:pPr defTabSz="882305">
              <a:spcBef>
                <a:spcPts val="386"/>
              </a:spcBef>
              <a:defRPr/>
            </a:pPr>
            <a:r>
              <a:rPr lang="en-AU" dirty="0"/>
              <a:t>So, sometimes a number by itself doesn’t give a complete picture.  We need to look at one person’s level of achievement in the context of how well other people have done, if the purpose is comparability.</a:t>
            </a:r>
          </a:p>
          <a:p>
            <a:endParaRPr lang="en-AU" dirty="0"/>
          </a:p>
        </p:txBody>
      </p:sp>
    </p:spTree>
    <p:extLst>
      <p:ext uri="{BB962C8B-B14F-4D97-AF65-F5344CB8AC3E}">
        <p14:creationId xmlns:p14="http://schemas.microsoft.com/office/powerpoint/2010/main" val="953739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ATAR stands for Australian Tertiary Admission</a:t>
            </a:r>
            <a:r>
              <a:rPr lang="en-AU" baseline="0" dirty="0"/>
              <a:t> Rank.</a:t>
            </a:r>
            <a:endParaRPr lang="en-AU" dirty="0"/>
          </a:p>
        </p:txBody>
      </p:sp>
    </p:spTree>
    <p:extLst>
      <p:ext uri="{BB962C8B-B14F-4D97-AF65-F5344CB8AC3E}">
        <p14:creationId xmlns:p14="http://schemas.microsoft.com/office/powerpoint/2010/main" val="1983054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Assessing</a:t>
            </a:r>
            <a:r>
              <a:rPr lang="en-AU" baseline="0" dirty="0"/>
              <a:t> students for university entrance is, in many cases, a comparative process.  The ATAR  is a way in which we can express that comparison.   It allows universities to compare results from a wide variety of students and courses in a way that’s as fair and efficient as possible in a fairly short space of time.</a:t>
            </a:r>
            <a:r>
              <a:rPr lang="en-AU" dirty="0"/>
              <a:t> </a:t>
            </a:r>
          </a:p>
          <a:p>
            <a:endParaRPr lang="en-AU" dirty="0"/>
          </a:p>
          <a:p>
            <a:r>
              <a:rPr lang="en-AU" dirty="0"/>
              <a:t>Your ATAR is a rank position in the total WA Year 12 school leaving age population, not just people enrolled in Year 12 or taking ATAR subjects – therefore an ATAR of 75.00 means you performed better than 75 per cent of all people your age in Western Australia.</a:t>
            </a:r>
          </a:p>
        </p:txBody>
      </p:sp>
    </p:spTree>
    <p:extLst>
      <p:ext uri="{BB962C8B-B14F-4D97-AF65-F5344CB8AC3E}">
        <p14:creationId xmlns:p14="http://schemas.microsoft.com/office/powerpoint/2010/main" val="1506012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F2DF-13CC-26FD-0EF8-C659C15FE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4E08D-A1AF-8AB1-9309-E69B32C17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508C4-32DD-778F-FBC5-705E0BE3E071}"/>
              </a:ext>
            </a:extLst>
          </p:cNvPr>
          <p:cNvSpPr>
            <a:spLocks noGrp="1"/>
          </p:cNvSpPr>
          <p:nvPr>
            <p:ph type="body" idx="1"/>
          </p:nvPr>
        </p:nvSpPr>
        <p:spPr/>
        <p:txBody>
          <a:bodyPr/>
          <a:lstStyle/>
          <a:p>
            <a:r>
              <a:rPr lang="en-AU" dirty="0"/>
              <a:t>In this presentation, we will talk about what TISC does, entry requirements into university in Western Australia, the ATAR and marks adjustment, how to apply and what to expect at the end of the year with your results and offers. There is a lot of information, and if you get a bit lost, you can refer to the full presentation on our website and select the sections that are most relevant to you.</a:t>
            </a:r>
            <a:endParaRPr lang="en-AU" baseline="0" dirty="0"/>
          </a:p>
        </p:txBody>
      </p:sp>
    </p:spTree>
    <p:extLst>
      <p:ext uri="{BB962C8B-B14F-4D97-AF65-F5344CB8AC3E}">
        <p14:creationId xmlns:p14="http://schemas.microsoft.com/office/powerpoint/2010/main" val="3396587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Of course, no single measure</a:t>
            </a:r>
            <a:r>
              <a:rPr lang="en-AU" baseline="0" dirty="0"/>
              <a:t> is perfect, so it’s not uncommon for the ATAR to be supplemented, or even sometimes replaced by other selection tools, such as auditions, interviews, aptitude tests, presentation of portfolios or recommendation from a school. It’s also important to remember that your ATAR is not intended to be a measure of how hard you worked, or how good you are at your chosen subjects – it’s simply a comparison tool.</a:t>
            </a:r>
            <a:endParaRPr lang="en-AU" dirty="0"/>
          </a:p>
        </p:txBody>
      </p:sp>
    </p:spTree>
    <p:extLst>
      <p:ext uri="{BB962C8B-B14F-4D97-AF65-F5344CB8AC3E}">
        <p14:creationId xmlns:p14="http://schemas.microsoft.com/office/powerpoint/2010/main" val="2931493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good things about the ATAR is that, even though high school education is a bit different in every state, because we all work out our ATARs comparing individuals to the state’s population, ATARs can be used in any other state.  That means you can use your WA ATAR for entry to universities anywhere in Australia.  It’s also recognized internationally.</a:t>
            </a:r>
          </a:p>
        </p:txBody>
      </p:sp>
    </p:spTree>
    <p:extLst>
      <p:ext uri="{BB962C8B-B14F-4D97-AF65-F5344CB8AC3E}">
        <p14:creationId xmlns:p14="http://schemas.microsoft.com/office/powerpoint/2010/main" val="1607113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first step in the ATAR calculation process is to calculate your scaled scores. We’ll spend a bit of time now taking you through how we get there </a:t>
            </a:r>
            <a:r>
              <a:rPr lang="en-AU" baseline="0" dirty="0"/>
              <a:t>from your raw school and exam results.</a:t>
            </a:r>
            <a:endParaRPr lang="en-AU" dirty="0"/>
          </a:p>
        </p:txBody>
      </p:sp>
    </p:spTree>
    <p:extLst>
      <p:ext uri="{BB962C8B-B14F-4D97-AF65-F5344CB8AC3E}">
        <p14:creationId xmlns:p14="http://schemas.microsoft.com/office/powerpoint/2010/main" val="447737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challenge for TISC is that we need to add together results that are achieved from several hundred different schools, of all sizes and characteristics.  We’re also needing to somehow – fairly – compare results from vastly different courses.  How do you compare a 65 in Drama with a 65 in Mathematics Specialist?</a:t>
            </a:r>
          </a:p>
          <a:p>
            <a:endParaRPr lang="en-AU" dirty="0"/>
          </a:p>
          <a:p>
            <a:r>
              <a:rPr lang="en-AU" dirty="0"/>
              <a:t>It’s about comparison of how well you’ve done against how well everyone else has done (remember, that’s what the ATAR means).</a:t>
            </a:r>
          </a:p>
          <a:p>
            <a:endParaRPr lang="en-AU" dirty="0"/>
          </a:p>
          <a:p>
            <a:r>
              <a:rPr lang="en-AU" dirty="0"/>
              <a:t>So, everything we do to your marks is so that we can complete this comparison process as fairly as possible.</a:t>
            </a:r>
          </a:p>
          <a:p>
            <a:endParaRPr lang="en-AU" dirty="0"/>
          </a:p>
          <a:p>
            <a:r>
              <a:rPr lang="en-AU" dirty="0"/>
              <a:t>We understand that you might not like what we do to your marks.  Remember that these processes are applying to every single person who sits ATAR exams, so we’re not just picking on you!</a:t>
            </a:r>
          </a:p>
          <a:p>
            <a:endParaRPr lang="en-AU" dirty="0"/>
          </a:p>
          <a:p>
            <a:r>
              <a:rPr lang="en-AU" dirty="0"/>
              <a:t>And it’s not because we thought your performance wasn’t good.  The only reason we do this is so we can add together numbers that come from very different contexts.</a:t>
            </a:r>
          </a:p>
          <a:p>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23</a:t>
            </a:fld>
            <a:endParaRPr lang="en-AU"/>
          </a:p>
        </p:txBody>
      </p:sp>
    </p:spTree>
    <p:extLst>
      <p:ext uri="{BB962C8B-B14F-4D97-AF65-F5344CB8AC3E}">
        <p14:creationId xmlns:p14="http://schemas.microsoft.com/office/powerpoint/2010/main" val="2317568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Marks from exams and school assessments go through a few adjustments before they are added together to form the TEA.  The adjustments are designed to take account of the various contexts in which marks are achieved, to make sure that the system provides a fair comparison for everyone.</a:t>
            </a:r>
          </a:p>
          <a:p>
            <a:r>
              <a:rPr lang="en-AU" dirty="0"/>
              <a:t> </a:t>
            </a:r>
          </a:p>
          <a:p>
            <a:r>
              <a:rPr lang="en-AU" b="1" dirty="0"/>
              <a:t>Moderation</a:t>
            </a:r>
            <a:endParaRPr lang="en-AU" dirty="0"/>
          </a:p>
          <a:p>
            <a:r>
              <a:rPr lang="en-AU" dirty="0"/>
              <a:t>Moderation enables comparison of school marks achieved in all the different schools that offer WACE subjects. </a:t>
            </a:r>
          </a:p>
          <a:p>
            <a:r>
              <a:rPr lang="en-AU" dirty="0"/>
              <a:t> </a:t>
            </a:r>
          </a:p>
          <a:p>
            <a:r>
              <a:rPr lang="en-AU" b="1" dirty="0"/>
              <a:t>Standardisation</a:t>
            </a:r>
            <a:endParaRPr lang="en-AU" dirty="0"/>
          </a:p>
          <a:p>
            <a:r>
              <a:rPr lang="en-AU" dirty="0"/>
              <a:t>Standardisation makes sure you’re not disadvantaged if you happen to strike a particularly difficult exam paper at the end of the year, and that other people who might have a relatively easy paper in their subject don’t get an advantage over you. It also ensures comparability between years – you may be competing for a place against someone who sat their examination/s in a different year that had a relatively easier exam paper.</a:t>
            </a:r>
          </a:p>
          <a:p>
            <a:r>
              <a:rPr lang="en-AU" dirty="0"/>
              <a:t> </a:t>
            </a:r>
          </a:p>
          <a:p>
            <a:r>
              <a:rPr lang="en-AU" b="1" dirty="0"/>
              <a:t>Scaling</a:t>
            </a:r>
            <a:endParaRPr lang="en-AU" dirty="0"/>
          </a:p>
          <a:p>
            <a:r>
              <a:rPr lang="en-AU" dirty="0"/>
              <a:t>Scaling takes into account that some subjects attract academically-stronger students than others.  That means the academic competition in some courses is tougher than in others.  Scaling makes sure that, if you’ve achieved your marks in a course competing against high-achieving students, that context is recognised.</a:t>
            </a:r>
          </a:p>
          <a:p>
            <a:endParaRPr lang="en-AU" b="0" i="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915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diagram gives you the full picture of what happens to your marks. We start over on the left, with your raw school marks – this is what your school submits to SCSA once you have completed everything up to (including) your trial ATAR exams. </a:t>
            </a:r>
          </a:p>
          <a:p>
            <a:endParaRPr lang="en-AU" dirty="0"/>
          </a:p>
          <a:p>
            <a:r>
              <a:rPr lang="en-AU" dirty="0"/>
              <a:t>Your school mark is moderated – to ensure fair comparison across schools – and that Moderated School Mark is added to your raw mark from your WACE exam. This gives you a course combined mark.</a:t>
            </a:r>
          </a:p>
          <a:p>
            <a:endParaRPr lang="en-AU" dirty="0"/>
          </a:p>
          <a:p>
            <a:r>
              <a:rPr lang="en-AU" dirty="0"/>
              <a:t>The course combined mark is then standardised – to ensure fair comparison across different years and subjects with relatively easy or difficult exam papers – to give you a Standardised combined mark.</a:t>
            </a:r>
          </a:p>
          <a:p>
            <a:endParaRPr lang="en-AU" dirty="0"/>
          </a:p>
          <a:p>
            <a:r>
              <a:rPr lang="en-AU" dirty="0"/>
              <a:t>The standardised combined mark goes through the Average Marks Scaling process, which then generates a scaled score.</a:t>
            </a:r>
          </a:p>
          <a:p>
            <a:endParaRPr lang="en-AU" dirty="0"/>
          </a:p>
          <a:p>
            <a:r>
              <a:rPr lang="en-AU" dirty="0"/>
              <a:t>We will now go through each process in some more detail so that you understand why they are applied.</a:t>
            </a:r>
          </a:p>
        </p:txBody>
      </p:sp>
      <p:sp>
        <p:nvSpPr>
          <p:cNvPr id="4" name="Slide Number Placeholder 3">
            <a:extLst>
              <a:ext uri="{FF2B5EF4-FFF2-40B4-BE49-F238E27FC236}">
                <a16:creationId xmlns:a16="http://schemas.microsoft.com/office/drawing/2014/main" id="{2CF18807-09D3-45C5-8795-2C7AEB33C35A}"/>
              </a:ext>
            </a:extLst>
          </p:cNvPr>
          <p:cNvSpPr>
            <a:spLocks noGrp="1"/>
          </p:cNvSpPr>
          <p:nvPr>
            <p:ph type="sldNum" sz="quarter" idx="5"/>
          </p:nvPr>
        </p:nvSpPr>
        <p:spPr/>
        <p:txBody>
          <a:bodyPr/>
          <a:lstStyle/>
          <a:p>
            <a:fld id="{93BB03BB-25E4-46C7-8588-BBE2C429A2B7}" type="slidenum">
              <a:rPr lang="en-AU" smtClean="0"/>
              <a:t>25</a:t>
            </a:fld>
            <a:endParaRPr lang="en-AU"/>
          </a:p>
        </p:txBody>
      </p:sp>
    </p:spTree>
    <p:extLst>
      <p:ext uri="{BB962C8B-B14F-4D97-AF65-F5344CB8AC3E}">
        <p14:creationId xmlns:p14="http://schemas.microsoft.com/office/powerpoint/2010/main" val="1330144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[Hide these slides if time is limited]</a:t>
            </a:r>
          </a:p>
          <a:p>
            <a:r>
              <a:rPr lang="en-AU" sz="1000" dirty="0"/>
              <a:t>Moderation checks and makes adjustments so that students aren’t disadvantaged if they have had a fairly tough marking teacher, and don’t gain an advantage over other students if their subject teacher has been a generous marker.</a:t>
            </a:r>
          </a:p>
          <a:p>
            <a:endParaRPr lang="en-AU" sz="1000" dirty="0"/>
          </a:p>
          <a:p>
            <a:r>
              <a:rPr lang="en-AU" sz="1000" dirty="0"/>
              <a:t>Here’s how it works.  Let’s say we’ve got two groups of Year 12 students studying exactly the same course, but in two different schools.  At the end of the year, the schools submit their subject marks to the School Curriculum and Standards Authority.  We’ve represented the range of school marks the students were awarded by the red bar, with the red line representing the average mark for the class.</a:t>
            </a:r>
          </a:p>
          <a:p>
            <a:endParaRPr lang="en-AU" sz="1000" dirty="0"/>
          </a:p>
          <a:p>
            <a:r>
              <a:rPr lang="en-AU" sz="1000" dirty="0"/>
              <a:t>In this example, it looks like the students in School A have done better in this subject than the students in School B.  The range of marks in School A is higher, and the average is higher than School B.  Is that because the people in School A are smarter, or better at this subject than the School B students?   It might be, but we don’t know until we compare it to something that the students have in common.</a:t>
            </a:r>
          </a:p>
          <a:p>
            <a:endParaRPr lang="en-AU" sz="1000" dirty="0"/>
          </a:p>
          <a:p>
            <a:r>
              <a:rPr lang="en-AU" sz="1000" dirty="0"/>
              <a:t>That something in common is the external exam.  No matter which school you go to, everyone in WA sits the same WACE exam for a subject each year.</a:t>
            </a:r>
          </a:p>
          <a:p>
            <a:endParaRPr lang="en-AU" sz="1000" dirty="0"/>
          </a:p>
          <a:p>
            <a:r>
              <a:rPr lang="en-AU" sz="1000" dirty="0"/>
              <a:t>So the moderation process compares how the group of students taking a course in each school perform in the exam to how they’ve been marked by their subject teachers.  Here, the people in School A haven’t done as well, on average, as the people in school B.  So perhaps the teacher in school B was quite a tough marker, and that’s why their results were lower than School As.</a:t>
            </a:r>
          </a:p>
          <a:p>
            <a:endParaRPr lang="en-AU" sz="1000" dirty="0"/>
          </a:p>
          <a:p>
            <a:r>
              <a:rPr lang="en-AU" sz="1000" dirty="0"/>
              <a:t>If we didn’t do something, the people in School A would have an advantage over the people in School B, not because they actually performed better, but just because of the different marking approaches within their schools.  That wouldn’t be fair.</a:t>
            </a:r>
          </a:p>
        </p:txBody>
      </p:sp>
      <p:sp>
        <p:nvSpPr>
          <p:cNvPr id="4" name="Slide Number Placeholder 3">
            <a:extLst>
              <a:ext uri="{FF2B5EF4-FFF2-40B4-BE49-F238E27FC236}">
                <a16:creationId xmlns:a16="http://schemas.microsoft.com/office/drawing/2014/main" id="{D39C718C-4BAC-44AE-8B5F-712E0AC526AD}"/>
              </a:ext>
            </a:extLst>
          </p:cNvPr>
          <p:cNvSpPr>
            <a:spLocks noGrp="1"/>
          </p:cNvSpPr>
          <p:nvPr>
            <p:ph type="sldNum" sz="quarter" idx="5"/>
          </p:nvPr>
        </p:nvSpPr>
        <p:spPr/>
        <p:txBody>
          <a:bodyPr/>
          <a:lstStyle/>
          <a:p>
            <a:fld id="{93BB03BB-25E4-46C7-8588-BBE2C429A2B7}" type="slidenum">
              <a:rPr lang="en-AU" smtClean="0"/>
              <a:t>26</a:t>
            </a:fld>
            <a:endParaRPr lang="en-AU"/>
          </a:p>
        </p:txBody>
      </p:sp>
    </p:spTree>
    <p:extLst>
      <p:ext uri="{BB962C8B-B14F-4D97-AF65-F5344CB8AC3E}">
        <p14:creationId xmlns:p14="http://schemas.microsoft.com/office/powerpoint/2010/main" val="1283988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So, using the average and spread of each school’s exam marks in that subject, the group’s overall school results are adjusted to match the average and spread (mean and standard deviation) of the examination.   This is done on a group level.  It doesn’t mean that your individual school mark changes to match your exam mark.</a:t>
            </a:r>
          </a:p>
          <a:p>
            <a:endParaRPr lang="en-AU" baseline="0" dirty="0"/>
          </a:p>
          <a:p>
            <a:r>
              <a:rPr lang="en-AU" baseline="0" dirty="0"/>
              <a:t>Now we should point out that subject teachers spend a lot of time out of the classroom through the year, working with other colleagues teaching the same subject to check that they’re marking to similar standards, so usually these kind of adjustments are fairly minor.</a:t>
            </a:r>
          </a:p>
          <a:p>
            <a:endParaRPr lang="en-AU" baseline="0" dirty="0"/>
          </a:p>
          <a:p>
            <a:r>
              <a:rPr lang="en-AU" baseline="0" dirty="0"/>
              <a:t>We’ve exaggerated the degree of movement throughout this presentation, just so it’s a bit easier for you to see what we’re trying to explain.</a:t>
            </a:r>
          </a:p>
          <a:p>
            <a:endParaRPr lang="en-AU" baseline="0" dirty="0"/>
          </a:p>
          <a:p>
            <a:endParaRPr lang="en-AU" dirty="0"/>
          </a:p>
        </p:txBody>
      </p:sp>
      <p:sp>
        <p:nvSpPr>
          <p:cNvPr id="4" name="Slide Number Placeholder 3">
            <a:extLst>
              <a:ext uri="{FF2B5EF4-FFF2-40B4-BE49-F238E27FC236}">
                <a16:creationId xmlns:a16="http://schemas.microsoft.com/office/drawing/2014/main" id="{B321071B-5827-4688-92C2-CF3AE68DA6EF}"/>
              </a:ext>
            </a:extLst>
          </p:cNvPr>
          <p:cNvSpPr>
            <a:spLocks noGrp="1"/>
          </p:cNvSpPr>
          <p:nvPr>
            <p:ph type="sldNum" sz="quarter" idx="5"/>
          </p:nvPr>
        </p:nvSpPr>
        <p:spPr/>
        <p:txBody>
          <a:bodyPr/>
          <a:lstStyle/>
          <a:p>
            <a:fld id="{93BB03BB-25E4-46C7-8588-BBE2C429A2B7}" type="slidenum">
              <a:rPr lang="en-AU" smtClean="0"/>
              <a:t>27</a:t>
            </a:fld>
            <a:endParaRPr lang="en-AU"/>
          </a:p>
        </p:txBody>
      </p:sp>
    </p:spTree>
    <p:extLst>
      <p:ext uri="{BB962C8B-B14F-4D97-AF65-F5344CB8AC3E}">
        <p14:creationId xmlns:p14="http://schemas.microsoft.com/office/powerpoint/2010/main" val="3903394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Standardisation and Scaling compare performance in whole courses, not in individual schools.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While</a:t>
            </a:r>
            <a:r>
              <a:rPr lang="en-AU" baseline="0" dirty="0">
                <a:latin typeface="Arial" panose="020B0604020202020204" pitchFamily="34" charset="0"/>
                <a:cs typeface="Arial" panose="020B0604020202020204" pitchFamily="34" charset="0"/>
              </a:rPr>
              <a:t> exams are written by experienced educators, pitched at a particular level of difficulty, we know that sometimes they may be easier or more difficult for students than in other years.   </a:t>
            </a:r>
          </a:p>
          <a:p>
            <a:endParaRPr lang="en-AU" baseline="0"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Also, because the results from students in some course exams may all be fairly high compared to some other subjects (and because the exam influences the moderation outcomes), you could have courses where the average at this stage is 70 or more, and others where the average is only in the 50s. </a:t>
            </a:r>
            <a:r>
              <a:rPr lang="en-AU" i="0" baseline="0" dirty="0">
                <a:latin typeface="Arial" panose="020B0604020202020204" pitchFamily="34" charset="0"/>
                <a:cs typeface="Arial" panose="020B0604020202020204" pitchFamily="34" charset="0"/>
              </a:rPr>
              <a:t>The</a:t>
            </a:r>
            <a:r>
              <a:rPr lang="en-AU" baseline="0" dirty="0">
                <a:latin typeface="Arial" panose="020B0604020202020204" pitchFamily="34" charset="0"/>
                <a:cs typeface="Arial" panose="020B0604020202020204" pitchFamily="34" charset="0"/>
              </a:rPr>
              <a:t> students with the higher scores therefore have an advantage. </a:t>
            </a:r>
          </a:p>
          <a:p>
            <a:endParaRPr lang="en-AU" baseline="0"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Some people might think that courses with high-achieving students in them </a:t>
            </a:r>
            <a:r>
              <a:rPr lang="en-AU" i="0" baseline="0" dirty="0">
                <a:latin typeface="Arial" panose="020B0604020202020204" pitchFamily="34" charset="0"/>
                <a:cs typeface="Arial" panose="020B0604020202020204" pitchFamily="34" charset="0"/>
              </a:rPr>
              <a:t>should have higher average marks.   But it doesn’t always work like that.   A course filled with high-achieving students might produce an average exam mark of around 57, and another course taken by a group of students with lower overall levels of achievement could end up with an exam mark of 65.   If we didn’t do something, this could be unfair.</a:t>
            </a:r>
            <a:endParaRPr lang="en-AU" baseline="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8E5860F-4566-4336-B71E-42F4AF4018E5}"/>
              </a:ext>
            </a:extLst>
          </p:cNvPr>
          <p:cNvSpPr>
            <a:spLocks noGrp="1"/>
          </p:cNvSpPr>
          <p:nvPr>
            <p:ph type="sldNum" sz="quarter" idx="5"/>
          </p:nvPr>
        </p:nvSpPr>
        <p:spPr/>
        <p:txBody>
          <a:bodyPr/>
          <a:lstStyle/>
          <a:p>
            <a:fld id="{93BB03BB-25E4-46C7-8588-BBE2C429A2B7}" type="slidenum">
              <a:rPr lang="en-AU" smtClean="0"/>
              <a:t>28</a:t>
            </a:fld>
            <a:endParaRPr lang="en-AU"/>
          </a:p>
        </p:txBody>
      </p:sp>
    </p:spTree>
    <p:extLst>
      <p:ext uri="{BB962C8B-B14F-4D97-AF65-F5344CB8AC3E}">
        <p14:creationId xmlns:p14="http://schemas.microsoft.com/office/powerpoint/2010/main" val="3009160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20">
              <a:defRPr/>
            </a:pPr>
            <a:r>
              <a:rPr lang="en-AU" baseline="0" dirty="0">
                <a:latin typeface="Arial" panose="020B0604020202020204" pitchFamily="34" charset="0"/>
                <a:cs typeface="Arial" panose="020B0604020202020204" pitchFamily="34" charset="0"/>
              </a:rPr>
              <a:t>So, to make sure no-one is advantaged or disadvantaged, depending on whether their course exam happened to be a bit easier or harder than others, the standardisation process adjusts the average of each course’s combined marks and the spread of combined marks to be similar to one another (an average of 60).</a:t>
            </a:r>
          </a:p>
          <a:p>
            <a:pPr defTabSz="914420">
              <a:defRPr/>
            </a:pPr>
            <a:endParaRPr lang="en-AU"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Remember, this is all about </a:t>
            </a:r>
            <a:r>
              <a:rPr lang="en-AU" i="1" baseline="0" dirty="0">
                <a:latin typeface="Arial" panose="020B0604020202020204" pitchFamily="34" charset="0"/>
                <a:cs typeface="Arial" panose="020B0604020202020204" pitchFamily="34" charset="0"/>
              </a:rPr>
              <a:t>comparisons</a:t>
            </a:r>
            <a:r>
              <a:rPr lang="en-AU" baseline="0" dirty="0">
                <a:latin typeface="Arial" panose="020B0604020202020204" pitchFamily="34" charset="0"/>
                <a:cs typeface="Arial" panose="020B0604020202020204" pitchFamily="34" charset="0"/>
              </a:rPr>
              <a:t>, so this process ensures that the person who’s ranked in a certain position of achievement in one subject has combined marks that are comparable to other students in other courses who are at a similar rank.  </a:t>
            </a:r>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F7D0F1-5FC1-42DA-8208-25C0BB932DBF}"/>
              </a:ext>
            </a:extLst>
          </p:cNvPr>
          <p:cNvSpPr>
            <a:spLocks noGrp="1"/>
          </p:cNvSpPr>
          <p:nvPr>
            <p:ph type="sldNum" sz="quarter" idx="5"/>
          </p:nvPr>
        </p:nvSpPr>
        <p:spPr/>
        <p:txBody>
          <a:bodyPr/>
          <a:lstStyle/>
          <a:p>
            <a:fld id="{93BB03BB-25E4-46C7-8588-BBE2C429A2B7}" type="slidenum">
              <a:rPr lang="en-AU" smtClean="0"/>
              <a:t>29</a:t>
            </a:fld>
            <a:endParaRPr lang="en-AU"/>
          </a:p>
        </p:txBody>
      </p:sp>
    </p:spTree>
    <p:extLst>
      <p:ext uri="{BB962C8B-B14F-4D97-AF65-F5344CB8AC3E}">
        <p14:creationId xmlns:p14="http://schemas.microsoft.com/office/powerpoint/2010/main" val="1790792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305">
              <a:spcBef>
                <a:spcPts val="386"/>
              </a:spcBef>
              <a:defRPr/>
            </a:pPr>
            <a:r>
              <a:rPr lang="en-US" baseline="0" dirty="0">
                <a:latin typeface="Arial" panose="020B0604020202020204" pitchFamily="34" charset="0"/>
                <a:cs typeface="Arial" panose="020B0604020202020204" pitchFamily="34" charset="0"/>
              </a:rPr>
              <a:t>TISC is owned by the four public universities in Western Australia, and manages domestic undergraduate admissions for all five WA universities. We also look after the calculation of scaled scores and ATARs.</a:t>
            </a:r>
          </a:p>
          <a:p>
            <a:pPr defTabSz="882305">
              <a:spcBef>
                <a:spcPts val="386"/>
              </a:spcBef>
              <a:defRPr/>
            </a:pPr>
            <a:endParaRPr lang="en-US" baseline="0" dirty="0">
              <a:latin typeface="Arial" panose="020B0604020202020204" pitchFamily="34" charset="0"/>
              <a:cs typeface="Arial" panose="020B0604020202020204" pitchFamily="34" charset="0"/>
            </a:endParaRPr>
          </a:p>
          <a:p>
            <a:pPr defTabSz="882305">
              <a:spcBef>
                <a:spcPts val="386"/>
              </a:spcBef>
              <a:defRPr/>
            </a:pPr>
            <a:r>
              <a:rPr lang="en-US" baseline="0" dirty="0">
                <a:latin typeface="Arial" panose="020B0604020202020204" pitchFamily="34" charset="0"/>
                <a:cs typeface="Arial" panose="020B0604020202020204" pitchFamily="34" charset="0"/>
              </a:rPr>
              <a:t>We also publish various documents like the TISC Guide, to help people understand university entry, visit schools to provide presentations like this one, and run the Skills for Tertiary Admissions Test. STAT is designed for mature-age students, but there are some situations in which Year 12 students might need to sit it.</a:t>
            </a:r>
          </a:p>
          <a:p>
            <a:pPr defTabSz="882305">
              <a:spcBef>
                <a:spcPts val="386"/>
              </a:spcBef>
              <a:defRPr/>
            </a:pPr>
            <a:endParaRPr lang="en-US" baseline="0" dirty="0">
              <a:latin typeface="Arial" panose="020B0604020202020204" pitchFamily="34" charset="0"/>
              <a:cs typeface="Arial" panose="020B0604020202020204" pitchFamily="34" charset="0"/>
            </a:endParaRPr>
          </a:p>
          <a:p>
            <a:pPr defTabSz="882305">
              <a:spcBef>
                <a:spcPts val="386"/>
              </a:spcBef>
              <a:defRPr/>
            </a:pPr>
            <a:r>
              <a:rPr lang="en-US" baseline="0" dirty="0">
                <a:latin typeface="Arial" panose="020B0604020202020204" pitchFamily="34" charset="0"/>
                <a:cs typeface="Arial" panose="020B0604020202020204" pitchFamily="34" charset="0"/>
              </a:rPr>
              <a:t>Although we are owned by the universities, we are a neutral body and will not advise students on specific course or university choices. One of our aims is to enhance participation in Higher Education across the state.</a:t>
            </a:r>
            <a:endParaRPr lang="en-US"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3</a:t>
            </a:fld>
            <a:endParaRPr lang="en-AU"/>
          </a:p>
        </p:txBody>
      </p:sp>
    </p:spTree>
    <p:extLst>
      <p:ext uri="{BB962C8B-B14F-4D97-AF65-F5344CB8AC3E}">
        <p14:creationId xmlns:p14="http://schemas.microsoft.com/office/powerpoint/2010/main" val="4281875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The</a:t>
            </a:r>
            <a:r>
              <a:rPr lang="en-AU" baseline="0" dirty="0">
                <a:latin typeface="Arial" panose="020B0604020202020204" pitchFamily="34" charset="0"/>
                <a:cs typeface="Arial" panose="020B0604020202020204" pitchFamily="34" charset="0"/>
              </a:rPr>
              <a:t> official process we use for scaling is called ‘Average Marks Scaling’ or ‘AMS’.</a:t>
            </a:r>
          </a:p>
          <a:p>
            <a:endParaRPr lang="en-AU" baseline="0"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This is not really about whether a course is ‘hard’ or ‘easy’.  It’s a comparison of the levels of academic competition within each course.   (It’s like coming 3</a:t>
            </a:r>
            <a:r>
              <a:rPr lang="en-AU" baseline="30000" dirty="0">
                <a:latin typeface="Arial" panose="020B0604020202020204" pitchFamily="34" charset="0"/>
                <a:cs typeface="Arial" panose="020B0604020202020204" pitchFamily="34" charset="0"/>
              </a:rPr>
              <a:t>rd</a:t>
            </a:r>
            <a:r>
              <a:rPr lang="en-AU" baseline="0" dirty="0">
                <a:latin typeface="Arial" panose="020B0604020202020204" pitchFamily="34" charset="0"/>
                <a:cs typeface="Arial" panose="020B0604020202020204" pitchFamily="34" charset="0"/>
              </a:rPr>
              <a:t> in a national athletics competition compared to coming third in your local school carnival.  The overall level of competition is a bit different in the two contexts.) The reason this is important is because, after standardisation, the average in each course is 60 – if we look at maths subjects which are easily comparable, the average in Specialist is 60 and the average in Applications is 60. I think we can all agree that this would not accurately reflect the academic challenge of each course.</a:t>
            </a:r>
          </a:p>
          <a:p>
            <a:endParaRPr lang="en-AU" baseline="0"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How do we determine what the level of competition is like?   High-achieving students, on average, tend to achieve well across most of their other subjects, too.  So, we look at how all the people who take a particular course have performed across all their other courses to see how academically able the overall group in a course is.</a:t>
            </a:r>
          </a:p>
          <a:p>
            <a:endParaRPr lang="en-AU" baseline="0"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In this example, we’ve got just two courses, for which the average and range of marks look pretty similar after Standardisation.  How well did each group do across their other subjects?</a:t>
            </a:r>
          </a:p>
        </p:txBody>
      </p:sp>
      <p:sp>
        <p:nvSpPr>
          <p:cNvPr id="4" name="Slide Number Placeholder 3">
            <a:extLst>
              <a:ext uri="{FF2B5EF4-FFF2-40B4-BE49-F238E27FC236}">
                <a16:creationId xmlns:a16="http://schemas.microsoft.com/office/drawing/2014/main" id="{27E9C132-B97A-4372-A606-F2847EBF5903}"/>
              </a:ext>
            </a:extLst>
          </p:cNvPr>
          <p:cNvSpPr>
            <a:spLocks noGrp="1"/>
          </p:cNvSpPr>
          <p:nvPr>
            <p:ph type="sldNum" sz="quarter" idx="5"/>
          </p:nvPr>
        </p:nvSpPr>
        <p:spPr/>
        <p:txBody>
          <a:bodyPr/>
          <a:lstStyle/>
          <a:p>
            <a:fld id="{93BB03BB-25E4-46C7-8588-BBE2C429A2B7}" type="slidenum">
              <a:rPr lang="en-AU" smtClean="0"/>
              <a:t>30</a:t>
            </a:fld>
            <a:endParaRPr lang="en-AU"/>
          </a:p>
        </p:txBody>
      </p:sp>
    </p:spTree>
    <p:extLst>
      <p:ext uri="{BB962C8B-B14F-4D97-AF65-F5344CB8AC3E}">
        <p14:creationId xmlns:p14="http://schemas.microsoft.com/office/powerpoint/2010/main" val="521509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The</a:t>
            </a:r>
            <a:r>
              <a:rPr lang="en-AU" baseline="0" dirty="0">
                <a:latin typeface="Arial" panose="020B0604020202020204" pitchFamily="34" charset="0"/>
                <a:cs typeface="Arial" panose="020B0604020202020204" pitchFamily="34" charset="0"/>
              </a:rPr>
              <a:t> AMS process looks at the average scores of the students each course across all their other subjects (it all happens at once).  </a:t>
            </a:r>
          </a:p>
          <a:p>
            <a:endParaRPr lang="en-AU" baseline="0" dirty="0">
              <a:latin typeface="Arial" panose="020B0604020202020204" pitchFamily="34" charset="0"/>
              <a:cs typeface="Arial" panose="020B0604020202020204" pitchFamily="34" charset="0"/>
            </a:endParaRPr>
          </a:p>
          <a:p>
            <a:r>
              <a:rPr lang="en-AU" baseline="0" dirty="0">
                <a:latin typeface="Arial" panose="020B0604020202020204" pitchFamily="34" charset="0"/>
                <a:cs typeface="Arial" panose="020B0604020202020204" pitchFamily="34" charset="0"/>
              </a:rPr>
              <a:t>In this very simplified version, you can see that the overall achievement for the group of students who took Course A is 58.5, which is slightly lower than the standardised average of their results for course A (60).   For the students doing course B, the average of their other courses is slightly higher (65.8 compared to 60).  </a:t>
            </a:r>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7E9C132-B97A-4372-A606-F2847EBF5903}"/>
              </a:ext>
            </a:extLst>
          </p:cNvPr>
          <p:cNvSpPr>
            <a:spLocks noGrp="1"/>
          </p:cNvSpPr>
          <p:nvPr>
            <p:ph type="sldNum" sz="quarter" idx="5"/>
          </p:nvPr>
        </p:nvSpPr>
        <p:spPr/>
        <p:txBody>
          <a:bodyPr/>
          <a:lstStyle/>
          <a:p>
            <a:fld id="{93BB03BB-25E4-46C7-8588-BBE2C429A2B7}" type="slidenum">
              <a:rPr lang="en-AU" smtClean="0"/>
              <a:t>31</a:t>
            </a:fld>
            <a:endParaRPr lang="en-AU"/>
          </a:p>
        </p:txBody>
      </p:sp>
    </p:spTree>
    <p:extLst>
      <p:ext uri="{BB962C8B-B14F-4D97-AF65-F5344CB8AC3E}">
        <p14:creationId xmlns:p14="http://schemas.microsoft.com/office/powerpoint/2010/main" val="904877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The AMS process will shift the marks in each course, so that the average scaled score for that course corresponds to the average scaled scores achieved across all the students’ other courses.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Course A, which had the slightly lower overall level of achievement (</a:t>
            </a:r>
            <a:r>
              <a:rPr lang="en-AU" dirty="0" err="1">
                <a:latin typeface="Arial" panose="020B0604020202020204" pitchFamily="34" charset="0"/>
                <a:cs typeface="Arial" panose="020B0604020202020204" pitchFamily="34" charset="0"/>
              </a:rPr>
              <a:t>ie</a:t>
            </a:r>
            <a:r>
              <a:rPr lang="en-AU" dirty="0">
                <a:latin typeface="Arial" panose="020B0604020202020204" pitchFamily="34" charset="0"/>
                <a:cs typeface="Arial" panose="020B0604020202020204" pitchFamily="34" charset="0"/>
              </a:rPr>
              <a:t>: slightly less competitive) has been shifted down slightly, so that its average scaled score becomes 58.5 (from a standardised combined score average of 60).  On the other hand, the standardised combined score average in Course B has moved up to become a scaled score average of 65.8, to match the overall achievement of that more academically-competitive group</a:t>
            </a:r>
          </a:p>
        </p:txBody>
      </p:sp>
      <p:sp>
        <p:nvSpPr>
          <p:cNvPr id="4" name="Slide Number Placeholder 3">
            <a:extLst>
              <a:ext uri="{FF2B5EF4-FFF2-40B4-BE49-F238E27FC236}">
                <a16:creationId xmlns:a16="http://schemas.microsoft.com/office/drawing/2014/main" id="{27E9C132-B97A-4372-A606-F2847EBF5903}"/>
              </a:ext>
            </a:extLst>
          </p:cNvPr>
          <p:cNvSpPr>
            <a:spLocks noGrp="1"/>
          </p:cNvSpPr>
          <p:nvPr>
            <p:ph type="sldNum" sz="quarter" idx="5"/>
          </p:nvPr>
        </p:nvSpPr>
        <p:spPr/>
        <p:txBody>
          <a:bodyPr/>
          <a:lstStyle/>
          <a:p>
            <a:fld id="{93BB03BB-25E4-46C7-8588-BBE2C429A2B7}" type="slidenum">
              <a:rPr lang="en-AU" smtClean="0"/>
              <a:t>32</a:t>
            </a:fld>
            <a:endParaRPr lang="en-AU"/>
          </a:p>
        </p:txBody>
      </p:sp>
    </p:spTree>
    <p:extLst>
      <p:ext uri="{BB962C8B-B14F-4D97-AF65-F5344CB8AC3E}">
        <p14:creationId xmlns:p14="http://schemas.microsoft.com/office/powerpoint/2010/main" val="3824725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After standardisation, things were looking pretty uniform across the board.</a:t>
            </a:r>
          </a:p>
        </p:txBody>
      </p:sp>
      <p:sp>
        <p:nvSpPr>
          <p:cNvPr id="4" name="Slide Number Placeholder 3">
            <a:extLst>
              <a:ext uri="{FF2B5EF4-FFF2-40B4-BE49-F238E27FC236}">
                <a16:creationId xmlns:a16="http://schemas.microsoft.com/office/drawing/2014/main" id="{EB9B76F5-C539-41AC-8665-44912B0E23A8}"/>
              </a:ext>
            </a:extLst>
          </p:cNvPr>
          <p:cNvSpPr>
            <a:spLocks noGrp="1"/>
          </p:cNvSpPr>
          <p:nvPr>
            <p:ph type="sldNum" sz="quarter" idx="5"/>
          </p:nvPr>
        </p:nvSpPr>
        <p:spPr/>
        <p:txBody>
          <a:bodyPr/>
          <a:lstStyle/>
          <a:p>
            <a:fld id="{93BB03BB-25E4-46C7-8588-BBE2C429A2B7}" type="slidenum">
              <a:rPr lang="en-AU" smtClean="0"/>
              <a:t>33</a:t>
            </a:fld>
            <a:endParaRPr lang="en-AU"/>
          </a:p>
        </p:txBody>
      </p:sp>
    </p:spTree>
    <p:extLst>
      <p:ext uri="{BB962C8B-B14F-4D97-AF65-F5344CB8AC3E}">
        <p14:creationId xmlns:p14="http://schemas.microsoft.com/office/powerpoint/2010/main" val="129088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But after scaling, the averages for some courses will have been moved up, while others will have moved down.   Course averages move up when the people taking that course achieve stronger results across the board, showing stronger academic competition in that course.   Other course averages will move down if they are taken by students who don’t achieve quite as well across the board.</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Course scaling averages tend to be fairly similar from year to year, not because we’ve decided that’s what will happen, but because they tend to be taken by students of similar ability level each year.  The scaling process is never pre-determined; it’s always driven by the actual performance of the students themselves.</a:t>
            </a:r>
          </a:p>
        </p:txBody>
      </p:sp>
      <p:sp>
        <p:nvSpPr>
          <p:cNvPr id="4" name="Slide Number Placeholder 3">
            <a:extLst>
              <a:ext uri="{FF2B5EF4-FFF2-40B4-BE49-F238E27FC236}">
                <a16:creationId xmlns:a16="http://schemas.microsoft.com/office/drawing/2014/main" id="{2712504C-5D6A-4318-AEAB-93CDD1A39F2A}"/>
              </a:ext>
            </a:extLst>
          </p:cNvPr>
          <p:cNvSpPr>
            <a:spLocks noGrp="1"/>
          </p:cNvSpPr>
          <p:nvPr>
            <p:ph type="sldNum" sz="quarter" idx="5"/>
          </p:nvPr>
        </p:nvSpPr>
        <p:spPr/>
        <p:txBody>
          <a:bodyPr/>
          <a:lstStyle/>
          <a:p>
            <a:fld id="{93BB03BB-25E4-46C7-8588-BBE2C429A2B7}" type="slidenum">
              <a:rPr lang="en-AU" smtClean="0"/>
              <a:t>34</a:t>
            </a:fld>
            <a:endParaRPr lang="en-AU"/>
          </a:p>
        </p:txBody>
      </p:sp>
    </p:spTree>
    <p:extLst>
      <p:ext uri="{BB962C8B-B14F-4D97-AF65-F5344CB8AC3E}">
        <p14:creationId xmlns:p14="http://schemas.microsoft.com/office/powerpoint/2010/main" val="4289380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AU" dirty="0"/>
              <a:t>The other thing to remember is that, in all these processes, you always stay in the same order at the end of the process that you were in at the beginning of the process.  We might stretch or contract the range of marks, we might move the range of marks up or down, but you always remain in the same order. </a:t>
            </a:r>
            <a:r>
              <a:rPr lang="en-AU" baseline="0" dirty="0">
                <a:latin typeface="Arial" panose="020B0604020202020204" pitchFamily="34" charset="0"/>
                <a:cs typeface="Arial" panose="020B0604020202020204" pitchFamily="34" charset="0"/>
              </a:rPr>
              <a:t>If your combined score was the 347</a:t>
            </a:r>
            <a:r>
              <a:rPr lang="en-AU" baseline="30000" dirty="0">
                <a:latin typeface="Arial" panose="020B0604020202020204" pitchFamily="34" charset="0"/>
                <a:cs typeface="Arial" panose="020B0604020202020204" pitchFamily="34" charset="0"/>
              </a:rPr>
              <a:t>th</a:t>
            </a:r>
            <a:r>
              <a:rPr lang="en-AU" baseline="0" dirty="0">
                <a:latin typeface="Arial" panose="020B0604020202020204" pitchFamily="34" charset="0"/>
                <a:cs typeface="Arial" panose="020B0604020202020204" pitchFamily="34" charset="0"/>
              </a:rPr>
              <a:t> highest in WA in a particular course, your standardised combined score will still be the 347</a:t>
            </a:r>
            <a:r>
              <a:rPr lang="en-AU" baseline="30000" dirty="0">
                <a:latin typeface="Arial" panose="020B0604020202020204" pitchFamily="34" charset="0"/>
                <a:cs typeface="Arial" panose="020B0604020202020204" pitchFamily="34" charset="0"/>
              </a:rPr>
              <a:t>th</a:t>
            </a:r>
            <a:r>
              <a:rPr lang="en-AU" baseline="0" dirty="0">
                <a:latin typeface="Arial" panose="020B0604020202020204" pitchFamily="34" charset="0"/>
                <a:cs typeface="Arial" panose="020B0604020202020204" pitchFamily="34" charset="0"/>
              </a:rPr>
              <a:t> highest in that course (as will your scaled score).</a:t>
            </a:r>
          </a:p>
          <a:p>
            <a:endParaRPr lang="en-AU" dirty="0"/>
          </a:p>
        </p:txBody>
      </p:sp>
      <p:sp>
        <p:nvSpPr>
          <p:cNvPr id="4" name="Slide Number Placeholder 3">
            <a:extLst>
              <a:ext uri="{FF2B5EF4-FFF2-40B4-BE49-F238E27FC236}">
                <a16:creationId xmlns:a16="http://schemas.microsoft.com/office/drawing/2014/main" id="{5CCBA3F7-340A-4F07-89FE-C5D634C7DD34}"/>
              </a:ext>
            </a:extLst>
          </p:cNvPr>
          <p:cNvSpPr>
            <a:spLocks noGrp="1"/>
          </p:cNvSpPr>
          <p:nvPr>
            <p:ph type="sldNum" sz="quarter" idx="5"/>
          </p:nvPr>
        </p:nvSpPr>
        <p:spPr/>
        <p:txBody>
          <a:bodyPr/>
          <a:lstStyle/>
          <a:p>
            <a:fld id="{93BB03BB-25E4-46C7-8588-BBE2C429A2B7}" type="slidenum">
              <a:rPr lang="en-AU" smtClean="0"/>
              <a:t>35</a:t>
            </a:fld>
            <a:endParaRPr lang="en-AU"/>
          </a:p>
        </p:txBody>
      </p:sp>
    </p:spTree>
    <p:extLst>
      <p:ext uri="{BB962C8B-B14F-4D97-AF65-F5344CB8AC3E}">
        <p14:creationId xmlns:p14="http://schemas.microsoft.com/office/powerpoint/2010/main" val="1542958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50838" y="676275"/>
            <a:ext cx="6010275" cy="3381375"/>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lnSpc>
                <a:spcPct val="95000"/>
              </a:lnSpc>
              <a:spcBef>
                <a:spcPts val="289"/>
              </a:spcBef>
              <a:defRPr>
                <a:latin typeface="Arial"/>
                <a:ea typeface="Arial"/>
                <a:cs typeface="Arial"/>
                <a:sym typeface="Arial"/>
              </a:defRPr>
            </a:pPr>
            <a:r>
              <a:rPr lang="en-AU" dirty="0"/>
              <a:t>Now that we have calculated scaled scores for every student in each of their ATAR subjects, we can use those to calculate the ATAR.</a:t>
            </a:r>
          </a:p>
          <a:p>
            <a:pPr>
              <a:lnSpc>
                <a:spcPct val="95000"/>
              </a:lnSpc>
              <a:spcBef>
                <a:spcPts val="289"/>
              </a:spcBef>
              <a:defRPr>
                <a:latin typeface="Arial"/>
                <a:ea typeface="Arial"/>
                <a:cs typeface="Arial"/>
                <a:sym typeface="Arial"/>
              </a:defRPr>
            </a:pPr>
            <a:endParaRPr lang="en-AU" dirty="0"/>
          </a:p>
          <a:p>
            <a:pPr>
              <a:lnSpc>
                <a:spcPct val="95000"/>
              </a:lnSpc>
              <a:spcBef>
                <a:spcPts val="289"/>
              </a:spcBef>
              <a:defRPr>
                <a:latin typeface="Arial"/>
                <a:ea typeface="Arial"/>
                <a:cs typeface="Arial"/>
                <a:sym typeface="Arial"/>
              </a:defRPr>
            </a:pPr>
            <a:r>
              <a:rPr dirty="0"/>
              <a:t>The ATAR is derived from the Tertiary Entrance Aggregate (TEA). This score is calculated by adding the best 4 scaled scores</a:t>
            </a:r>
            <a:r>
              <a:rPr lang="en-AU" dirty="0"/>
              <a:t>, plus 10% of the scaled score of a Language Other Than English (LOTE) subject,</a:t>
            </a:r>
            <a:r>
              <a:rPr lang="en-AU" baseline="0" dirty="0"/>
              <a:t> if you have completed one and 10% of your scaled scores in either or both of Mathematics Methods and Mathematics Specialist</a:t>
            </a:r>
            <a:r>
              <a:rPr dirty="0"/>
              <a:t>. The maximum </a:t>
            </a:r>
            <a:r>
              <a:rPr lang="en-AU" dirty="0"/>
              <a:t>possible </a:t>
            </a:r>
            <a:r>
              <a:rPr dirty="0"/>
              <a:t>TEA </a:t>
            </a:r>
            <a:r>
              <a:rPr lang="en-AU" dirty="0"/>
              <a:t>is</a:t>
            </a:r>
            <a:r>
              <a:rPr dirty="0"/>
              <a:t> 4</a:t>
            </a:r>
            <a:r>
              <a:rPr lang="en-AU" dirty="0"/>
              <a:t>3</a:t>
            </a:r>
            <a:r>
              <a:rPr dirty="0"/>
              <a:t>0.  </a:t>
            </a:r>
            <a:r>
              <a:rPr lang="en-US" dirty="0"/>
              <a:t>[Please note that this calculation is changing from 2028, please check the TISC website for details.]</a:t>
            </a:r>
          </a:p>
          <a:p>
            <a:pPr>
              <a:lnSpc>
                <a:spcPct val="95000"/>
              </a:lnSpc>
              <a:spcBef>
                <a:spcPts val="289"/>
              </a:spcBef>
              <a:defRPr>
                <a:latin typeface="Arial"/>
                <a:ea typeface="Arial"/>
                <a:cs typeface="Arial"/>
                <a:sym typeface="Arial"/>
              </a:defRPr>
            </a:pPr>
            <a:endParaRPr lang="en-AU" dirty="0"/>
          </a:p>
          <a:p>
            <a:pPr>
              <a:lnSpc>
                <a:spcPct val="95000"/>
              </a:lnSpc>
              <a:spcBef>
                <a:spcPts val="289"/>
              </a:spcBef>
              <a:defRPr>
                <a:latin typeface="Arial"/>
                <a:ea typeface="Arial"/>
                <a:cs typeface="Arial"/>
                <a:sym typeface="Arial"/>
              </a:defRPr>
            </a:pPr>
            <a:r>
              <a:rPr dirty="0"/>
              <a:t>No course can be counted more than once</a:t>
            </a:r>
            <a:r>
              <a:rPr lang="en-AU" baseline="0" dirty="0"/>
              <a:t> and there are certain rules to prevent you counting both marks from some courses that are broadly similar (for example, Integrated Science and Chemistry cannot both be counted in the calculation of an ATAR). This doesn’t stop you from studying these combinations of courses, but be aware that only the best score of the unacceptable combination will be counted. The unacceptable subject combination has recently been removed for Maths Applications and Maths Methods, so you can count both these subjects towards your TEA, but Applications and Specialist remains an unacceptable combination.</a:t>
            </a:r>
          </a:p>
          <a:p>
            <a:pPr>
              <a:lnSpc>
                <a:spcPct val="95000"/>
              </a:lnSpc>
              <a:spcBef>
                <a:spcPts val="289"/>
              </a:spcBef>
              <a:defRPr>
                <a:latin typeface="Arial"/>
                <a:ea typeface="Arial"/>
                <a:cs typeface="Arial"/>
                <a:sym typeface="Arial"/>
              </a:defRPr>
            </a:pPr>
            <a:endParaRPr lang="en-AU" baseline="0" dirty="0"/>
          </a:p>
          <a:p>
            <a:pPr>
              <a:lnSpc>
                <a:spcPct val="95000"/>
              </a:lnSpc>
              <a:spcBef>
                <a:spcPts val="289"/>
              </a:spcBef>
              <a:defRPr>
                <a:latin typeface="Arial"/>
                <a:ea typeface="Arial"/>
                <a:cs typeface="Arial"/>
                <a:sym typeface="Arial"/>
              </a:defRPr>
            </a:pPr>
            <a:r>
              <a:rPr lang="en-AU" baseline="0" dirty="0"/>
              <a:t>You can find all the details of unacceptable combinations for particular years by consulting the “School Leaver Admission Requirements” brochure </a:t>
            </a:r>
            <a:r>
              <a:rPr lang="en-AU" b="0" baseline="0" dirty="0"/>
              <a:t>for the year you plan to enter university</a:t>
            </a:r>
            <a:r>
              <a:rPr lang="en-AU" baseline="0" dirty="0"/>
              <a:t>.  Make sure you choose the right version of this document, as requirements can change from year to year.</a:t>
            </a:r>
            <a:endParaRPr dirty="0"/>
          </a:p>
        </p:txBody>
      </p:sp>
    </p:spTree>
    <p:extLst>
      <p:ext uri="{BB962C8B-B14F-4D97-AF65-F5344CB8AC3E}">
        <p14:creationId xmlns:p14="http://schemas.microsoft.com/office/powerpoint/2010/main" val="229549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350838" y="676275"/>
            <a:ext cx="6010275" cy="3381375"/>
          </a:xfrm>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CALCULATION OF YOUR ATAR</a:t>
            </a:r>
          </a:p>
          <a:p>
            <a:pPr>
              <a:defRPr>
                <a:latin typeface="Arial"/>
                <a:ea typeface="Arial"/>
                <a:cs typeface="Arial"/>
                <a:sym typeface="Arial"/>
              </a:defRPr>
            </a:pPr>
            <a:endParaRPr dirty="0"/>
          </a:p>
          <a:p>
            <a:pPr>
              <a:defRPr>
                <a:latin typeface="Arial"/>
                <a:ea typeface="Arial"/>
                <a:cs typeface="Arial"/>
                <a:sym typeface="Arial"/>
              </a:defRPr>
            </a:pPr>
            <a:r>
              <a:rPr dirty="0"/>
              <a:t>Let’s look at an actual example and see how this student’s ATAR </a:t>
            </a:r>
            <a:r>
              <a:rPr lang="en-AU" dirty="0"/>
              <a:t>might</a:t>
            </a:r>
            <a:r>
              <a:rPr lang="en-AU" baseline="0" dirty="0"/>
              <a:t> be</a:t>
            </a:r>
            <a:r>
              <a:rPr dirty="0"/>
              <a:t> calculated.</a:t>
            </a:r>
            <a:r>
              <a:rPr lang="en-AU" dirty="0"/>
              <a:t>  This is a</a:t>
            </a:r>
            <a:r>
              <a:rPr lang="en-AU" baseline="0" dirty="0"/>
              <a:t> hypothetical example, as ATARs are not worked out in advance of results being achieved.  </a:t>
            </a:r>
          </a:p>
          <a:p>
            <a:pPr>
              <a:defRPr>
                <a:latin typeface="Arial"/>
                <a:ea typeface="Arial"/>
                <a:cs typeface="Arial"/>
                <a:sym typeface="Arial"/>
              </a:defRPr>
            </a:pPr>
            <a:endParaRPr lang="en-AU" baseline="0" dirty="0"/>
          </a:p>
          <a:p>
            <a:pPr>
              <a:defRPr b="1">
                <a:latin typeface="Arial"/>
                <a:ea typeface="Arial"/>
                <a:cs typeface="Arial"/>
                <a:sym typeface="Arial"/>
              </a:defRPr>
            </a:pPr>
            <a:r>
              <a:rPr lang="en-US" b="0" dirty="0"/>
              <a:t>T</a:t>
            </a:r>
            <a:r>
              <a:rPr lang="en-US" b="0" baseline="0" dirty="0"/>
              <a:t>his hypothetical student’s top four scaled scores are counted to form the basis of the Tertiary Entrance Aggregate.  They also receive a LOTE bonus of 6.7 and a Mathematics bonus of 4.1 (even though Mathematics Methods is not one of their top four scores).</a:t>
            </a:r>
          </a:p>
          <a:p>
            <a:pPr>
              <a:defRPr b="1">
                <a:latin typeface="Arial"/>
                <a:ea typeface="Arial"/>
                <a:cs typeface="Arial"/>
                <a:sym typeface="Arial"/>
              </a:defRPr>
            </a:pPr>
            <a:endParaRPr lang="en-US" b="0" baseline="0" dirty="0"/>
          </a:p>
          <a:p>
            <a:pPr>
              <a:defRPr b="1">
                <a:latin typeface="Arial"/>
                <a:ea typeface="Arial"/>
                <a:cs typeface="Arial"/>
                <a:sym typeface="Arial"/>
              </a:defRPr>
            </a:pPr>
            <a:r>
              <a:rPr lang="en-US" b="0" baseline="0" dirty="0"/>
              <a:t>They achieve a Tertiary Entrance Aggregate of 241.8. Without the bonuses, their TEA would have been 231.0 – in a couple of slides, we’ll show you how this affects their final ATAR.</a:t>
            </a:r>
            <a:endParaRPr lang="en-US" b="0" dirty="0"/>
          </a:p>
          <a:p>
            <a:pPr>
              <a:defRPr>
                <a:latin typeface="Arial"/>
                <a:ea typeface="Arial"/>
                <a:cs typeface="Arial"/>
                <a:sym typeface="Arial"/>
              </a:defRPr>
            </a:pPr>
            <a:endParaRPr dirty="0"/>
          </a:p>
        </p:txBody>
      </p:sp>
    </p:spTree>
    <p:extLst>
      <p:ext uri="{BB962C8B-B14F-4D97-AF65-F5344CB8AC3E}">
        <p14:creationId xmlns:p14="http://schemas.microsoft.com/office/powerpoint/2010/main" val="1364639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Through a formula that takes into account the total number of people your age in WA and the proportion of them that are completing Year 12, we determine how many aggregates are assigned to each ATAR band.</a:t>
            </a:r>
          </a:p>
        </p:txBody>
      </p:sp>
      <p:sp>
        <p:nvSpPr>
          <p:cNvPr id="4" name="Slide Number Placeholder 3"/>
          <p:cNvSpPr>
            <a:spLocks noGrp="1"/>
          </p:cNvSpPr>
          <p:nvPr>
            <p:ph type="sldNum" sz="quarter" idx="5"/>
          </p:nvPr>
        </p:nvSpPr>
        <p:spPr/>
        <p:txBody>
          <a:bodyPr/>
          <a:lstStyle/>
          <a:p>
            <a:fld id="{93BB03BB-25E4-46C7-8588-BBE2C429A2B7}" type="slidenum">
              <a:rPr lang="en-AU" smtClean="0"/>
              <a:t>38</a:t>
            </a:fld>
            <a:endParaRPr lang="en-AU"/>
          </a:p>
        </p:txBody>
      </p:sp>
    </p:spTree>
    <p:extLst>
      <p:ext uri="{BB962C8B-B14F-4D97-AF65-F5344CB8AC3E}">
        <p14:creationId xmlns:p14="http://schemas.microsoft.com/office/powerpoint/2010/main" val="4067089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example, you’ll see that the top 15 aggregates were assigned the top ATAR band of 99.95.</a:t>
            </a:r>
          </a:p>
          <a:p>
            <a:endParaRPr lang="en-AU" dirty="0"/>
          </a:p>
          <a:p>
            <a:r>
              <a:rPr lang="en-AU" dirty="0"/>
              <a:t>We continue this process, until all the aggregates have been assigned to an ATAR.</a:t>
            </a:r>
          </a:p>
          <a:p>
            <a:endParaRPr lang="en-AU" dirty="0"/>
          </a:p>
          <a:p>
            <a:r>
              <a:rPr lang="en-AU" dirty="0"/>
              <a:t>If people have the same aggregate, they all get the same ATAR.  </a:t>
            </a:r>
          </a:p>
          <a:p>
            <a:endParaRPr lang="en-AU" dirty="0"/>
          </a:p>
          <a:p>
            <a:r>
              <a:rPr lang="en-AU" dirty="0"/>
              <a:t>Remember, these values will be different for your year group, as they’re calculated from scratch every year.</a:t>
            </a:r>
          </a:p>
        </p:txBody>
      </p:sp>
      <p:sp>
        <p:nvSpPr>
          <p:cNvPr id="4" name="Slide Number Placeholder 3"/>
          <p:cNvSpPr>
            <a:spLocks noGrp="1"/>
          </p:cNvSpPr>
          <p:nvPr>
            <p:ph type="sldNum" sz="quarter" idx="5"/>
          </p:nvPr>
        </p:nvSpPr>
        <p:spPr/>
        <p:txBody>
          <a:bodyPr/>
          <a:lstStyle/>
          <a:p>
            <a:fld id="{93BB03BB-25E4-46C7-8588-BBE2C429A2B7}" type="slidenum">
              <a:rPr lang="en-AU" smtClean="0"/>
              <a:t>39</a:t>
            </a:fld>
            <a:endParaRPr lang="en-AU"/>
          </a:p>
        </p:txBody>
      </p:sp>
    </p:spTree>
    <p:extLst>
      <p:ext uri="{BB962C8B-B14F-4D97-AF65-F5344CB8AC3E}">
        <p14:creationId xmlns:p14="http://schemas.microsoft.com/office/powerpoint/2010/main" val="210235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latin typeface="Arial"/>
                <a:ea typeface="Arial"/>
                <a:cs typeface="Arial"/>
                <a:sym typeface="Arial"/>
              </a:defRPr>
            </a:pPr>
            <a:r>
              <a:rPr lang="en-AU" dirty="0"/>
              <a:t>Check the TISC website before you are ready to make your application, make sure you know your way around it and what information it contains, and check the links to related sites. There is a lot of information available to you if you know where to find it.</a:t>
            </a:r>
          </a:p>
          <a:p>
            <a:pPr>
              <a:defRPr>
                <a:latin typeface="Arial"/>
                <a:ea typeface="Arial"/>
                <a:cs typeface="Arial"/>
                <a:sym typeface="Arial"/>
              </a:defRPr>
            </a:pPr>
            <a:endParaRPr lang="en-AU" dirty="0"/>
          </a:p>
          <a:p>
            <a:pPr>
              <a:defRPr>
                <a:latin typeface="Arial"/>
                <a:ea typeface="Arial"/>
                <a:cs typeface="Arial"/>
                <a:sym typeface="Arial"/>
              </a:defRPr>
            </a:pPr>
            <a:r>
              <a:rPr lang="en-AU" dirty="0"/>
              <a:t>Use TISCOnline to research the courses available, apply for a university place, change your preferences, check your application, find out your Year 12 results and your ATAR  (current WA Year 12 only), see if you have received an offer, and find more information. The course database is updated between March and April each year.</a:t>
            </a:r>
          </a:p>
          <a:p>
            <a:pPr>
              <a:defRPr>
                <a:latin typeface="Arial"/>
                <a:ea typeface="Arial"/>
                <a:cs typeface="Arial"/>
                <a:sym typeface="Arial"/>
              </a:defRPr>
            </a:pPr>
            <a:endParaRPr lang="en-AU" dirty="0"/>
          </a:p>
        </p:txBody>
      </p:sp>
    </p:spTree>
    <p:extLst>
      <p:ext uri="{BB962C8B-B14F-4D97-AF65-F5344CB8AC3E}">
        <p14:creationId xmlns:p14="http://schemas.microsoft.com/office/powerpoint/2010/main" val="1908962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50838" y="676275"/>
            <a:ext cx="6010275" cy="3381375"/>
          </a:xfrm>
          <a:prstGeom prst="rect">
            <a:avLst/>
          </a:prstGeom>
        </p:spPr>
        <p:txBody>
          <a:bodyPr lIns="89906" tIns="44954" rIns="89906" bIns="44954"/>
          <a:lstStyle/>
          <a:p>
            <a:endParaRPr/>
          </a:p>
        </p:txBody>
      </p:sp>
      <p:sp>
        <p:nvSpPr>
          <p:cNvPr id="192" name="Shape 192"/>
          <p:cNvSpPr>
            <a:spLocks noGrp="1"/>
          </p:cNvSpPr>
          <p:nvPr>
            <p:ph type="body" sz="quarter" idx="1"/>
          </p:nvPr>
        </p:nvSpPr>
        <p:spPr>
          <a:prstGeom prst="rect">
            <a:avLst/>
          </a:prstGeom>
        </p:spPr>
        <p:txBody>
          <a:bodyPr lIns="89906" tIns="44954" rIns="89906" bIns="44954"/>
          <a:lstStyle/>
          <a:p>
            <a:pPr>
              <a:defRPr b="1">
                <a:latin typeface="Arial"/>
                <a:ea typeface="Arial"/>
                <a:cs typeface="Arial"/>
                <a:sym typeface="Arial"/>
              </a:defRPr>
            </a:pPr>
            <a:r>
              <a:rPr lang="en-US" b="0" dirty="0"/>
              <a:t>Once all the aggregates have been assigned to ATAR bands, we can publish information that </a:t>
            </a:r>
            <a:r>
              <a:rPr lang="en-US" b="0" dirty="0" err="1"/>
              <a:t>summarises</a:t>
            </a:r>
            <a:r>
              <a:rPr lang="en-US" b="0" dirty="0"/>
              <a:t> the outcome.</a:t>
            </a:r>
          </a:p>
          <a:p>
            <a:pPr>
              <a:defRPr b="1">
                <a:latin typeface="Arial"/>
                <a:ea typeface="Arial"/>
                <a:cs typeface="Arial"/>
                <a:sym typeface="Arial"/>
              </a:defRPr>
            </a:pPr>
            <a:endParaRPr lang="en-US" b="0" dirty="0"/>
          </a:p>
          <a:p>
            <a:pPr>
              <a:defRPr b="1">
                <a:latin typeface="Arial"/>
                <a:ea typeface="Arial"/>
                <a:cs typeface="Arial"/>
                <a:sym typeface="Arial"/>
              </a:defRPr>
            </a:pPr>
            <a:r>
              <a:rPr lang="en-US" b="0" dirty="0"/>
              <a:t>Here, we see that everyone who achieved a TEA of 402.5 or higher got 99.95, and anyone with an aggregate from 393.0 to 402.4 received 99.90.</a:t>
            </a:r>
          </a:p>
          <a:p>
            <a:pPr>
              <a:defRPr b="1">
                <a:latin typeface="Arial"/>
                <a:ea typeface="Arial"/>
                <a:cs typeface="Arial"/>
                <a:sym typeface="Arial"/>
              </a:defRPr>
            </a:pPr>
            <a:endParaRPr lang="en-US" b="0" dirty="0"/>
          </a:p>
          <a:p>
            <a:pPr>
              <a:defRPr b="1">
                <a:latin typeface="Arial"/>
                <a:ea typeface="Arial"/>
                <a:cs typeface="Arial"/>
                <a:sym typeface="Arial"/>
              </a:defRPr>
            </a:pPr>
            <a:r>
              <a:rPr lang="en-US" b="0" dirty="0"/>
              <a:t>The person in our example, who achieved an aggregate of 241.8 would have received an ATAR of 81.70 last year.</a:t>
            </a:r>
          </a:p>
          <a:p>
            <a:pPr>
              <a:defRPr b="1">
                <a:latin typeface="Arial"/>
                <a:ea typeface="Arial"/>
                <a:cs typeface="Arial"/>
                <a:sym typeface="Arial"/>
              </a:defRPr>
            </a:pPr>
            <a:endParaRPr lang="en-US" b="0" dirty="0"/>
          </a:p>
          <a:p>
            <a:pPr>
              <a:defRPr b="1">
                <a:latin typeface="Arial"/>
                <a:ea typeface="Arial"/>
                <a:cs typeface="Arial"/>
                <a:sym typeface="Arial"/>
              </a:defRPr>
            </a:pPr>
            <a:r>
              <a:rPr lang="en-US" b="0" dirty="0"/>
              <a:t>Remember that none of this is worked out in advance; it’s based on the TEAs that people actually achieve.  So the TEA required to achieve a particular ATAR can change from year to year.   Please use any of this information as a guide only.</a:t>
            </a:r>
          </a:p>
          <a:p>
            <a:pPr>
              <a:defRPr b="1">
                <a:latin typeface="Arial"/>
                <a:ea typeface="Arial"/>
                <a:cs typeface="Arial"/>
                <a:sym typeface="Arial"/>
              </a:defRPr>
            </a:pPr>
            <a:endParaRPr dirty="0"/>
          </a:p>
        </p:txBody>
      </p:sp>
    </p:spTree>
    <p:extLst>
      <p:ext uri="{BB962C8B-B14F-4D97-AF65-F5344CB8AC3E}">
        <p14:creationId xmlns:p14="http://schemas.microsoft.com/office/powerpoint/2010/main" val="1823763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Have a look at what can happen with just a slight increase in your average score.</a:t>
            </a:r>
          </a:p>
          <a:p>
            <a:endParaRPr lang="en-AU" dirty="0"/>
          </a:p>
          <a:p>
            <a:r>
              <a:rPr lang="en-AU" dirty="0"/>
              <a:t>Say you were sitting around a 50 average at the beginning of Year 12.  If you managed to increase your average just five points, you’d see a significant jump in your ATAR.</a:t>
            </a:r>
          </a:p>
          <a:p>
            <a:endParaRPr lang="en-AU" dirty="0"/>
          </a:p>
          <a:p>
            <a:r>
              <a:rPr lang="en-AU" dirty="0"/>
              <a:t>It’s harder to increase your ATAR as you get towards the top of things, but in the 50 to 70 average scaled score range, you can make quite a difference with a bit of improvement.</a:t>
            </a:r>
          </a:p>
        </p:txBody>
      </p:sp>
      <p:sp>
        <p:nvSpPr>
          <p:cNvPr id="4" name="Slide Number Placeholder 3"/>
          <p:cNvSpPr>
            <a:spLocks noGrp="1"/>
          </p:cNvSpPr>
          <p:nvPr>
            <p:ph type="sldNum" sz="quarter" idx="5"/>
          </p:nvPr>
        </p:nvSpPr>
        <p:spPr/>
        <p:txBody>
          <a:bodyPr/>
          <a:lstStyle/>
          <a:p>
            <a:fld id="{93BB03BB-25E4-46C7-8588-BBE2C429A2B7}" type="slidenum">
              <a:rPr lang="en-AU" smtClean="0"/>
              <a:t>41</a:t>
            </a:fld>
            <a:endParaRPr lang="en-AU"/>
          </a:p>
        </p:txBody>
      </p:sp>
    </p:spTree>
    <p:extLst>
      <p:ext uri="{BB962C8B-B14F-4D97-AF65-F5344CB8AC3E}">
        <p14:creationId xmlns:p14="http://schemas.microsoft.com/office/powerpoint/2010/main" val="2349938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we’ve calculated your ATAR, universities might increase your rank for entry to their courses by making an adjustment to your ‘raw’ ATAR.   These adjustment factors (which used to be called ‘bonus points’) are added to your ATAR, according to certain criteria, like your school, where you live, or your personal background.</a:t>
            </a:r>
          </a:p>
          <a:p>
            <a:endParaRPr lang="en-US" dirty="0"/>
          </a:p>
          <a:p>
            <a:r>
              <a:rPr lang="en-US" dirty="0"/>
              <a:t>Most of these adjustments are programmed in the TISC system and you don’t need to do anything, except ensure you provide your correct details (for example, if you are a boarder whose home address is in a regional or rural area, ensure your home address reflects this). These will be reflected on your results advice letter at the end of the year. Some adjustments (such as the First in Family programs) cannot be confirmed until you have applied through TISC.</a:t>
            </a:r>
          </a:p>
          <a:p>
            <a:endParaRPr lang="en-US" dirty="0"/>
          </a:p>
          <a:p>
            <a:r>
              <a:rPr lang="en-US" dirty="0"/>
              <a:t>In some cases, including for The University of Notre Dame Australia, you may need to provide information in order to have your rank individually adjusted. TISC will contact you if information is required. Individually adjusted ranks will not usually show on your results advice letter.</a:t>
            </a:r>
          </a:p>
        </p:txBody>
      </p:sp>
      <p:sp>
        <p:nvSpPr>
          <p:cNvPr id="4" name="Slide Number Placeholder 3">
            <a:extLst>
              <a:ext uri="{FF2B5EF4-FFF2-40B4-BE49-F238E27FC236}">
                <a16:creationId xmlns:a16="http://schemas.microsoft.com/office/drawing/2014/main" id="{A95D79E5-644F-40CE-8488-65E338AC2D69}"/>
              </a:ext>
            </a:extLst>
          </p:cNvPr>
          <p:cNvSpPr>
            <a:spLocks noGrp="1"/>
          </p:cNvSpPr>
          <p:nvPr>
            <p:ph type="sldNum" sz="quarter" idx="5"/>
          </p:nvPr>
        </p:nvSpPr>
        <p:spPr/>
        <p:txBody>
          <a:bodyPr/>
          <a:lstStyle/>
          <a:p>
            <a:fld id="{93BB03BB-25E4-46C7-8588-BBE2C429A2B7}" type="slidenum">
              <a:rPr lang="en-AU" smtClean="0"/>
              <a:t>42</a:t>
            </a:fld>
            <a:endParaRPr lang="en-AU"/>
          </a:p>
        </p:txBody>
      </p:sp>
    </p:spTree>
    <p:extLst>
      <p:ext uri="{BB962C8B-B14F-4D97-AF65-F5344CB8AC3E}">
        <p14:creationId xmlns:p14="http://schemas.microsoft.com/office/powerpoint/2010/main" val="1168920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 Access Scheme – which</a:t>
            </a:r>
            <a:r>
              <a:rPr lang="en-US" baseline="0" dirty="0"/>
              <a:t> may also be known by names such as Special Consideration – is for students who experience significant disruption to their education in Year 11 and 12, for example because of long-term illness or problems at home. Adjustment to your ATAR may be given based on the impact of this disruption.</a:t>
            </a:r>
          </a:p>
          <a:p>
            <a:endParaRPr lang="en-US" baseline="0" dirty="0"/>
          </a:p>
          <a:p>
            <a:r>
              <a:rPr lang="en-US" baseline="0" dirty="0"/>
              <a:t>Evidence will be required, so if you think you may fit the criteria, check the TISC website for more information about what forms you will need to complete. It’s best to consider this process as soon as you can, because it can be difficult to obtain all the required documents if you wait until results are released.</a:t>
            </a:r>
          </a:p>
          <a:p>
            <a:endParaRPr lang="en-US" baseline="0" dirty="0"/>
          </a:p>
          <a:p>
            <a:r>
              <a:rPr lang="en-US" baseline="0" dirty="0"/>
              <a:t>EAS applications and documents are strictly confidential.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B03BB-25E4-46C7-8588-BBE2C429A2B7}" type="slidenum">
              <a:rPr kumimoji="0" lang="en-AU" sz="1200" b="0" i="0" u="none" strike="noStrike" kern="1200" cap="none" spc="0" normalizeH="0" baseline="0" noProof="0" smtClean="0">
                <a:ln>
                  <a:noFill/>
                </a:ln>
                <a:solidFill>
                  <a:srgbClr val="000000"/>
                </a:solidFill>
                <a:effectLst/>
                <a:uLnTx/>
                <a:uFillTx/>
                <a:latin typeface="Helvetica"/>
                <a:cs typeface="Helvetica"/>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srgbClr val="000000"/>
              </a:solidFill>
              <a:effectLst/>
              <a:uLnTx/>
              <a:uFillTx/>
              <a:latin typeface="Helvetica"/>
              <a:cs typeface="Helvetica"/>
            </a:endParaRPr>
          </a:p>
        </p:txBody>
      </p:sp>
    </p:spTree>
    <p:extLst>
      <p:ext uri="{BB962C8B-B14F-4D97-AF65-F5344CB8AC3E}">
        <p14:creationId xmlns:p14="http://schemas.microsoft.com/office/powerpoint/2010/main" val="3672132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for some tips about how to navigate the university application process.</a:t>
            </a:r>
          </a:p>
        </p:txBody>
      </p:sp>
      <p:sp>
        <p:nvSpPr>
          <p:cNvPr id="4" name="Slide Number Placeholder 3">
            <a:extLst>
              <a:ext uri="{FF2B5EF4-FFF2-40B4-BE49-F238E27FC236}">
                <a16:creationId xmlns:a16="http://schemas.microsoft.com/office/drawing/2014/main" id="{0B8A085A-B259-4F58-8A66-1D5C5E1BABF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B03BB-25E4-46C7-8588-BBE2C429A2B7}" type="slidenum">
              <a:rPr kumimoji="0" lang="en-AU" sz="1200" b="0" i="0" u="none" strike="noStrike" kern="1200" cap="none" spc="0" normalizeH="0" baseline="0" noProof="0" smtClean="0">
                <a:ln>
                  <a:noFill/>
                </a:ln>
                <a:solidFill>
                  <a:srgbClr val="000000"/>
                </a:solidFill>
                <a:effectLst/>
                <a:uLnTx/>
                <a:uFillTx/>
                <a:latin typeface="Helvetica"/>
                <a:cs typeface="Helvetica"/>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srgbClr val="000000"/>
              </a:solidFill>
              <a:effectLst/>
              <a:uLnTx/>
              <a:uFillTx/>
              <a:latin typeface="Helvetica"/>
              <a:cs typeface="Helvetica"/>
            </a:endParaRPr>
          </a:p>
        </p:txBody>
      </p:sp>
    </p:spTree>
    <p:extLst>
      <p:ext uri="{BB962C8B-B14F-4D97-AF65-F5344CB8AC3E}">
        <p14:creationId xmlns:p14="http://schemas.microsoft.com/office/powerpoint/2010/main" val="1550049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92075" y="746125"/>
            <a:ext cx="6613525" cy="37211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rPr lang="en-AU" dirty="0">
                <a:ea typeface="Times New Roman" panose="02020603050405020304" pitchFamily="18" charset="0"/>
                <a:cs typeface="Times New Roman" panose="02020603050405020304" pitchFamily="18" charset="0"/>
              </a:rPr>
              <a:t>For domestic students – that is, Australian or NZ citizens or Australian permanent residents, or those on certain humanitarian visas - if you want to apply to any or all of these five universities in WA, you can do so, with one application through TISC. For all courses at Curtin, Murdoch and UWA, and for all courses at ECU EXCEPT the WA Academy of Performing Arts, as Year 12 students you need to apply through TISC.</a:t>
            </a:r>
          </a:p>
          <a:p>
            <a:endParaRPr lang="en-AU" dirty="0">
              <a:ea typeface="Times New Roman" panose="02020603050405020304" pitchFamily="18" charset="0"/>
              <a:cs typeface="Times New Roman" panose="02020603050405020304" pitchFamily="18" charset="0"/>
            </a:endParaRPr>
          </a:p>
          <a:p>
            <a:r>
              <a:rPr lang="en-AU" dirty="0">
                <a:ea typeface="Times New Roman" panose="02020603050405020304" pitchFamily="18" charset="0"/>
                <a:cs typeface="Times New Roman" panose="02020603050405020304" pitchFamily="18" charset="0"/>
              </a:rPr>
              <a:t>If you are applying for Notre Dame’s Young Achievers Early Offer Program, you can apply directly to the university, although they will also consider applications through TISC where a Notre Dame course is the first preference.  For standard entry and for courses that aren’t available through their Early Offer Program apply through TISC.</a:t>
            </a:r>
          </a:p>
          <a:p>
            <a:endParaRPr lang="en-AU" dirty="0">
              <a:ea typeface="Times New Roman" panose="02020603050405020304" pitchFamily="18" charset="0"/>
              <a:cs typeface="Times New Roman" panose="02020603050405020304" pitchFamily="18" charset="0"/>
            </a:endParaRPr>
          </a:p>
          <a:p>
            <a:r>
              <a:rPr lang="en-AU" dirty="0">
                <a:ea typeface="Times New Roman" panose="02020603050405020304" pitchFamily="18" charset="0"/>
                <a:cs typeface="Times New Roman" panose="02020603050405020304" pitchFamily="18" charset="0"/>
              </a:rPr>
              <a:t>International students must apply directly to each university.</a:t>
            </a:r>
          </a:p>
          <a:p>
            <a:pPr>
              <a:lnSpc>
                <a:spcPct val="0"/>
              </a:lnSpc>
              <a:defRPr>
                <a:latin typeface="Arial"/>
                <a:ea typeface="Arial"/>
                <a:cs typeface="Arial"/>
                <a:sym typeface="Arial"/>
              </a:defRPr>
            </a:pPr>
            <a:endParaRPr dirty="0"/>
          </a:p>
        </p:txBody>
      </p:sp>
    </p:spTree>
    <p:extLst>
      <p:ext uri="{BB962C8B-B14F-4D97-AF65-F5344CB8AC3E}">
        <p14:creationId xmlns:p14="http://schemas.microsoft.com/office/powerpoint/2010/main" val="4267129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92075" y="746125"/>
            <a:ext cx="6613525" cy="37211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rPr lang="en-AU" dirty="0">
                <a:ea typeface="Times New Roman" panose="02020603050405020304" pitchFamily="18" charset="0"/>
                <a:cs typeface="Times New Roman" panose="02020603050405020304" pitchFamily="18" charset="0"/>
              </a:rPr>
              <a:t>TISC also currently has two Associate Members, who lists their courses on our website.  These courses are accredited under the same quality standards as universities or TAFE colleges, and may be a good option if you are looking for a smaller, more personalised study experience.</a:t>
            </a:r>
          </a:p>
          <a:p>
            <a:endParaRPr lang="en-AU" dirty="0">
              <a:ea typeface="Times New Roman" panose="02020603050405020304" pitchFamily="18" charset="0"/>
              <a:cs typeface="Times New Roman" panose="02020603050405020304" pitchFamily="18" charset="0"/>
            </a:endParaRPr>
          </a:p>
          <a:p>
            <a:r>
              <a:rPr lang="en-AU" dirty="0">
                <a:ea typeface="Times New Roman" panose="02020603050405020304" pitchFamily="18" charset="0"/>
                <a:cs typeface="Times New Roman" panose="02020603050405020304" pitchFamily="18" charset="0"/>
              </a:rPr>
              <a:t>You apply directly to the members for their courses, and can do this as well as having a TISC application.</a:t>
            </a:r>
          </a:p>
          <a:p>
            <a:pPr>
              <a:lnSpc>
                <a:spcPct val="0"/>
              </a:lnSpc>
              <a:defRPr>
                <a:latin typeface="Arial"/>
                <a:ea typeface="Arial"/>
                <a:cs typeface="Arial"/>
                <a:sym typeface="Arial"/>
              </a:defRPr>
            </a:pPr>
            <a:endParaRPr dirty="0"/>
          </a:p>
        </p:txBody>
      </p:sp>
    </p:spTree>
    <p:extLst>
      <p:ext uri="{BB962C8B-B14F-4D97-AF65-F5344CB8AC3E}">
        <p14:creationId xmlns:p14="http://schemas.microsoft.com/office/powerpoint/2010/main" val="797219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E7B9E-DCEC-25B3-DC4B-DAB353A9DCCA}"/>
            </a:ext>
          </a:extLst>
        </p:cNvPr>
        <p:cNvGrpSpPr/>
        <p:nvPr/>
      </p:nvGrpSpPr>
      <p:grpSpPr>
        <a:xfrm>
          <a:off x="0" y="0"/>
          <a:ext cx="0" cy="0"/>
          <a:chOff x="0" y="0"/>
          <a:chExt cx="0" cy="0"/>
        </a:xfrm>
      </p:grpSpPr>
      <p:sp>
        <p:nvSpPr>
          <p:cNvPr id="154" name="Shape 154">
            <a:extLst>
              <a:ext uri="{FF2B5EF4-FFF2-40B4-BE49-F238E27FC236}">
                <a16:creationId xmlns:a16="http://schemas.microsoft.com/office/drawing/2014/main" id="{59D2DC08-96B0-8357-B593-3FEF8B2707F7}"/>
              </a:ext>
            </a:extLst>
          </p:cNvPr>
          <p:cNvSpPr>
            <a:spLocks noGrp="1" noRot="1" noChangeAspect="1"/>
          </p:cNvSpPr>
          <p:nvPr>
            <p:ph type="sldImg"/>
          </p:nvPr>
        </p:nvSpPr>
        <p:spPr>
          <a:xfrm>
            <a:off x="92075" y="746125"/>
            <a:ext cx="6613525" cy="3721100"/>
          </a:xfrm>
          <a:prstGeom prst="rect">
            <a:avLst/>
          </a:prstGeom>
        </p:spPr>
        <p:txBody>
          <a:bodyPr/>
          <a:lstStyle/>
          <a:p>
            <a:endParaRPr/>
          </a:p>
        </p:txBody>
      </p:sp>
      <p:sp>
        <p:nvSpPr>
          <p:cNvPr id="155" name="Shape 155">
            <a:extLst>
              <a:ext uri="{FF2B5EF4-FFF2-40B4-BE49-F238E27FC236}">
                <a16:creationId xmlns:a16="http://schemas.microsoft.com/office/drawing/2014/main" id="{F90BE94F-69EF-39C6-31D0-0130B5BCA7B2}"/>
              </a:ext>
            </a:extLst>
          </p:cNvPr>
          <p:cNvSpPr>
            <a:spLocks noGrp="1"/>
          </p:cNvSpPr>
          <p:nvPr>
            <p:ph type="body" sz="quarter" idx="1"/>
          </p:nvPr>
        </p:nvSpPr>
        <p:spPr>
          <a:prstGeom prst="rect">
            <a:avLst/>
          </a:prstGeom>
        </p:spPr>
        <p:txBody>
          <a:bodyPr/>
          <a:lstStyle/>
          <a:p>
            <a:r>
              <a:rPr lang="en-AU" dirty="0">
                <a:ea typeface="Times New Roman" panose="02020603050405020304" pitchFamily="18" charset="0"/>
                <a:cs typeface="Times New Roman" panose="02020603050405020304" pitchFamily="18" charset="0"/>
              </a:rPr>
              <a:t>TISC also currently has two Associate Members, who lists their courses on our website.  These courses are accredited under the same quality standards as universities or TAFE colleges, and may be a good option if you are looking for a smaller, more personalised study experience.</a:t>
            </a:r>
          </a:p>
          <a:p>
            <a:endParaRPr lang="en-AU" dirty="0">
              <a:ea typeface="Times New Roman" panose="02020603050405020304" pitchFamily="18" charset="0"/>
              <a:cs typeface="Times New Roman" panose="02020603050405020304" pitchFamily="18" charset="0"/>
            </a:endParaRPr>
          </a:p>
          <a:p>
            <a:r>
              <a:rPr lang="en-AU" dirty="0">
                <a:ea typeface="Times New Roman" panose="02020603050405020304" pitchFamily="18" charset="0"/>
                <a:cs typeface="Times New Roman" panose="02020603050405020304" pitchFamily="18" charset="0"/>
              </a:rPr>
              <a:t>You apply directly to the members for their courses, and can do this as well as having a TISC application.</a:t>
            </a:r>
          </a:p>
          <a:p>
            <a:pPr algn="r">
              <a:lnSpc>
                <a:spcPct val="0"/>
              </a:lnSpc>
              <a:defRPr>
                <a:latin typeface="Arial"/>
                <a:ea typeface="Arial"/>
                <a:cs typeface="Arial"/>
                <a:sym typeface="Arial"/>
              </a:defRPr>
            </a:pPr>
            <a:endParaRPr dirty="0"/>
          </a:p>
        </p:txBody>
      </p:sp>
    </p:spTree>
    <p:extLst>
      <p:ext uri="{BB962C8B-B14F-4D97-AF65-F5344CB8AC3E}">
        <p14:creationId xmlns:p14="http://schemas.microsoft.com/office/powerpoint/2010/main" val="3718280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20">
              <a:defRPr/>
            </a:pPr>
            <a:r>
              <a:rPr lang="en-AU" dirty="0"/>
              <a:t>If you’re thinking of studying interstate, there are links from our website to similar organisations in other states.  Each will have its own deadlines, procedures and fees, so we recommend you check these carefully. Go to:  http://www.tisc.edu.au/static/guide/interstate.tisc</a:t>
            </a:r>
          </a:p>
          <a:p>
            <a:pPr defTabSz="914420">
              <a:defRPr/>
            </a:pPr>
            <a:endParaRPr lang="en-AU" dirty="0"/>
          </a:p>
          <a:p>
            <a:pPr defTabSz="914420">
              <a:defRPr/>
            </a:pPr>
            <a:r>
              <a:rPr lang="en-AU" dirty="0"/>
              <a:t>CourseSeeker is a useful resource if you want to compare similar courses across different institutions, including interstate.</a:t>
            </a:r>
          </a:p>
          <a:p>
            <a:endParaRPr lang="en-AU" dirty="0"/>
          </a:p>
        </p:txBody>
      </p:sp>
      <p:sp>
        <p:nvSpPr>
          <p:cNvPr id="4" name="Slide Number Placeholder 3">
            <a:extLst>
              <a:ext uri="{FF2B5EF4-FFF2-40B4-BE49-F238E27FC236}">
                <a16:creationId xmlns:a16="http://schemas.microsoft.com/office/drawing/2014/main" id="{DEBCA0E3-E004-4674-B04F-49B39D27885F}"/>
              </a:ext>
            </a:extLst>
          </p:cNvPr>
          <p:cNvSpPr>
            <a:spLocks noGrp="1"/>
          </p:cNvSpPr>
          <p:nvPr>
            <p:ph type="sldNum" sz="quarter" idx="5"/>
          </p:nvPr>
        </p:nvSpPr>
        <p:spPr/>
        <p:txBody>
          <a:bodyPr/>
          <a:lstStyle/>
          <a:p>
            <a:fld id="{93BB03BB-25E4-46C7-8588-BBE2C429A2B7}" type="slidenum">
              <a:rPr lang="en-AU" smtClean="0"/>
              <a:t>48</a:t>
            </a:fld>
            <a:endParaRPr lang="en-AU"/>
          </a:p>
        </p:txBody>
      </p:sp>
    </p:spTree>
    <p:extLst>
      <p:ext uri="{BB962C8B-B14F-4D97-AF65-F5344CB8AC3E}">
        <p14:creationId xmlns:p14="http://schemas.microsoft.com/office/powerpoint/2010/main" val="19116187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latin typeface="Arial"/>
                <a:ea typeface="Arial"/>
                <a:cs typeface="Arial"/>
                <a:sym typeface="Arial"/>
              </a:defRPr>
            </a:pPr>
            <a:r>
              <a:rPr lang="en-US" dirty="0"/>
              <a:t>Here are some dates that will be relevant to you this year.</a:t>
            </a:r>
          </a:p>
          <a:p>
            <a:pPr>
              <a:defRPr>
                <a:latin typeface="Arial"/>
                <a:ea typeface="Arial"/>
                <a:cs typeface="Arial"/>
                <a:sym typeface="Arial"/>
              </a:defRPr>
            </a:pPr>
            <a:endParaRPr lang="en-US" dirty="0"/>
          </a:p>
          <a:p>
            <a:pPr>
              <a:defRPr>
                <a:latin typeface="Arial"/>
                <a:ea typeface="Arial"/>
                <a:cs typeface="Arial"/>
                <a:sym typeface="Arial"/>
              </a:defRPr>
            </a:pPr>
            <a:r>
              <a:rPr lang="en-US" dirty="0"/>
              <a:t>Make sure you get an application submitted by 11.59 pm on the 30</a:t>
            </a:r>
            <a:r>
              <a:rPr lang="en-US" baseline="30000" dirty="0"/>
              <a:t>th</a:t>
            </a:r>
            <a:r>
              <a:rPr lang="en-US" dirty="0"/>
              <a:t> of September, so you have access to all the available courses.  Some courses have firm closing dates, so make sure you don’t leave it too late.</a:t>
            </a:r>
          </a:p>
          <a:p>
            <a:pPr>
              <a:defRPr>
                <a:latin typeface="Arial"/>
                <a:ea typeface="Arial"/>
                <a:cs typeface="Arial"/>
                <a:sym typeface="Arial"/>
              </a:defRPr>
            </a:pPr>
            <a:endParaRPr lang="en-US" dirty="0"/>
          </a:p>
          <a:p>
            <a:pPr>
              <a:defRPr>
                <a:latin typeface="Arial"/>
                <a:ea typeface="Arial"/>
                <a:cs typeface="Arial"/>
                <a:sym typeface="Arial"/>
              </a:defRPr>
            </a:pPr>
            <a:r>
              <a:rPr lang="en-US" dirty="0"/>
              <a:t>The good thing is, you can change your preferences as many times as you like until just before the major offer rounds, which happen after Year 12 results come out.    So, you’re not locked into anything too early.   You’ll even have time to reconsider your preferences after you get your results and again in between the offer rounds.</a:t>
            </a:r>
          </a:p>
          <a:p>
            <a:pPr>
              <a:defRPr>
                <a:latin typeface="Arial"/>
                <a:ea typeface="Arial"/>
                <a:cs typeface="Arial"/>
                <a:sym typeface="Arial"/>
              </a:defRPr>
            </a:pPr>
            <a:endParaRPr lang="en-US" dirty="0"/>
          </a:p>
          <a:p>
            <a:pPr>
              <a:defRPr>
                <a:latin typeface="Arial"/>
                <a:ea typeface="Arial"/>
                <a:cs typeface="Arial"/>
                <a:sym typeface="Arial"/>
              </a:defRPr>
            </a:pPr>
            <a:r>
              <a:rPr lang="en-US" dirty="0"/>
              <a:t>This year, there will be two major offer rounds, one just before Christmas and one in January.  This year, there is not much time between ATARs being released and the closing date for main round, so it’s a good idea to think about your preferences beforehand. We’ll talk more about that later.</a:t>
            </a:r>
          </a:p>
          <a:p>
            <a:pPr>
              <a:defRPr>
                <a:latin typeface="Arial"/>
                <a:ea typeface="Arial"/>
                <a:cs typeface="Arial"/>
                <a:sym typeface="Arial"/>
              </a:defRPr>
            </a:pPr>
            <a:r>
              <a:rPr lang="en-US" dirty="0"/>
              <a:t>You’ll have plenty of time to change your preferences between the offer rounds, if you change your mind about what you want to study. </a:t>
            </a:r>
          </a:p>
          <a:p>
            <a:pPr>
              <a:defRPr>
                <a:latin typeface="Arial"/>
                <a:ea typeface="Arial"/>
                <a:cs typeface="Arial"/>
                <a:sym typeface="Arial"/>
              </a:defRPr>
            </a:pPr>
            <a:endParaRPr lang="en-US" dirty="0"/>
          </a:p>
          <a:p>
            <a:pPr>
              <a:defRPr>
                <a:latin typeface="Arial"/>
                <a:ea typeface="Arial"/>
                <a:cs typeface="Arial"/>
                <a:sym typeface="Arial"/>
              </a:defRPr>
            </a:pPr>
            <a:r>
              <a:rPr lang="en-US" dirty="0"/>
              <a:t>Please note that these dates are subject to confirmation closer to the time.</a:t>
            </a:r>
          </a:p>
        </p:txBody>
      </p:sp>
      <p:sp>
        <p:nvSpPr>
          <p:cNvPr id="4" name="Slide Number Placeholder 3">
            <a:extLst>
              <a:ext uri="{FF2B5EF4-FFF2-40B4-BE49-F238E27FC236}">
                <a16:creationId xmlns:a16="http://schemas.microsoft.com/office/drawing/2014/main" id="{640E01A2-1EDF-462B-BDE8-2F9533D3804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B03BB-25E4-46C7-8588-BBE2C429A2B7}" type="slidenum">
              <a:rPr kumimoji="0" lang="en-AU" sz="1200" b="0" i="0" u="none" strike="noStrike" kern="1200" cap="none" spc="0" normalizeH="0" baseline="0" noProof="0" smtClean="0">
                <a:ln>
                  <a:noFill/>
                </a:ln>
                <a:solidFill>
                  <a:srgbClr val="000000"/>
                </a:solidFill>
                <a:effectLst/>
                <a:uLnTx/>
                <a:uFillTx/>
                <a:latin typeface="Helvetica"/>
                <a:cs typeface="Helvetica"/>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srgbClr val="000000"/>
              </a:solidFill>
              <a:effectLst/>
              <a:uLnTx/>
              <a:uFillTx/>
              <a:latin typeface="Helvetica"/>
              <a:cs typeface="Helvetica"/>
            </a:endParaRPr>
          </a:p>
        </p:txBody>
      </p:sp>
    </p:spTree>
    <p:extLst>
      <p:ext uri="{BB962C8B-B14F-4D97-AF65-F5344CB8AC3E}">
        <p14:creationId xmlns:p14="http://schemas.microsoft.com/office/powerpoint/2010/main" val="1234162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following slides summarise </a:t>
            </a:r>
            <a:r>
              <a:rPr lang="en-AU" baseline="0" dirty="0"/>
              <a:t>the entry requirements for standard direct entry into undergraduate degrees in WA universities.  Some courses will allow entry on other criteria (such as audition or portfolio) as well as or instead of the ATAR requirement. Each university can set their own entry requirements, but they tend to have things in common.</a:t>
            </a:r>
          </a:p>
        </p:txBody>
      </p:sp>
    </p:spTree>
    <p:extLst>
      <p:ext uri="{BB962C8B-B14F-4D97-AF65-F5344CB8AC3E}">
        <p14:creationId xmlns:p14="http://schemas.microsoft.com/office/powerpoint/2010/main" val="2853780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road map to completing your TISC application. First, as Year 12 students, you’re ALL pre-registered with our website, so please log in using your WACE number. There’s information on TISCOnline to work out what your default password is. Next, you add or confirm contact details and answer some demographic questions.</a:t>
            </a:r>
          </a:p>
          <a:p>
            <a:endParaRPr lang="en-US" dirty="0"/>
          </a:p>
          <a:p>
            <a:r>
              <a:rPr lang="en-US" dirty="0"/>
              <a:t>Now, it’s time to add your preferences – more information on that next!</a:t>
            </a:r>
          </a:p>
          <a:p>
            <a:endParaRPr lang="en-US" dirty="0"/>
          </a:p>
          <a:p>
            <a:r>
              <a:rPr lang="en-US" dirty="0"/>
              <a:t>Tell us about your studies or qualifications. We receive your ATAR and General subject enrolments from the School Curriculum and Standards Authority, but if you’re studying a VET certificate, an enabling program or something else you want to use towards entry, we can’t see these, so you must tell us as part of your application.</a:t>
            </a:r>
          </a:p>
          <a:p>
            <a:endParaRPr lang="en-US" dirty="0"/>
          </a:p>
          <a:p>
            <a:r>
              <a:rPr lang="en-US" dirty="0"/>
              <a:t>Once your application is finished, complete the declaration and then you need to pay in order for your application to be considered. For 2026 admission the fee is $95.</a:t>
            </a:r>
          </a:p>
          <a:p>
            <a:endParaRPr lang="en-US" dirty="0"/>
          </a:p>
          <a:p>
            <a:r>
              <a:rPr lang="en-US" dirty="0"/>
              <a:t>Print or save your Application Coversheet, and if you need to submit documents you can do this now, or log back in at any time (subject to closing dates) and upload it later.</a:t>
            </a:r>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50</a:t>
            </a:fld>
            <a:endParaRPr lang="en-AU"/>
          </a:p>
        </p:txBody>
      </p:sp>
    </p:spTree>
    <p:extLst>
      <p:ext uri="{BB962C8B-B14F-4D97-AF65-F5344CB8AC3E}">
        <p14:creationId xmlns:p14="http://schemas.microsoft.com/office/powerpoint/2010/main" val="30882623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mentioned on the previous slide, please</a:t>
            </a:r>
            <a:r>
              <a:rPr lang="en-AU" baseline="0" dirty="0"/>
              <a:t> tell us about any qualifications you are studying, even if you haven’t completed them yet. We may be able to get your final results directly (eg from the university or TAFE), or you may have to upload a document once it’s complete. This includes enabling programs like UniReady, </a:t>
            </a:r>
            <a:r>
              <a:rPr lang="en-AU" baseline="0" dirty="0" err="1"/>
              <a:t>UniPrep</a:t>
            </a:r>
            <a:r>
              <a:rPr lang="en-AU" baseline="0" dirty="0"/>
              <a:t> Schools, TLC Learning for Tomorrow, FlexiTrack High or </a:t>
            </a:r>
            <a:r>
              <a:rPr lang="en-AU" baseline="0" dirty="0" err="1"/>
              <a:t>UniPath</a:t>
            </a:r>
            <a:r>
              <a:rPr lang="en-AU" baseline="0" dirty="0"/>
              <a:t>.</a:t>
            </a:r>
          </a:p>
          <a:p>
            <a:endParaRPr lang="en-AU" baseline="0" dirty="0"/>
          </a:p>
          <a:p>
            <a:r>
              <a:rPr lang="en-AU" baseline="0" dirty="0"/>
              <a:t>On the subject of supporting documents, some courses require additional submissions like a declaration or statement – for example, nursing and teaching courses. Check your email regularly to make sure you know what’s required. Also check your Application Coversheet as this may request documents in some cases – like your Certificate IV.</a:t>
            </a:r>
            <a:endParaRPr lang="en-AU" dirty="0"/>
          </a:p>
          <a:p>
            <a:endParaRPr lang="en-AU" dirty="0"/>
          </a:p>
          <a:p>
            <a:r>
              <a:rPr lang="en-AU" dirty="0"/>
              <a:t>Please don’t use a school email address.  The universities will use the email address you provide to notify you of your offer in January.  Your school email account might be closed by then.   Use an address you’ll be using after school, then we can make sure that you get all the info you need.</a:t>
            </a:r>
          </a:p>
        </p:txBody>
      </p:sp>
      <p:sp>
        <p:nvSpPr>
          <p:cNvPr id="4" name="Slide Number Placeholder 3">
            <a:extLst>
              <a:ext uri="{FF2B5EF4-FFF2-40B4-BE49-F238E27FC236}">
                <a16:creationId xmlns:a16="http://schemas.microsoft.com/office/drawing/2014/main" id="{A7FA0C14-ADD6-4879-A97E-9F643676A9F9}"/>
              </a:ext>
            </a:extLst>
          </p:cNvPr>
          <p:cNvSpPr>
            <a:spLocks noGrp="1"/>
          </p:cNvSpPr>
          <p:nvPr>
            <p:ph type="sldNum" sz="quarter" idx="5"/>
          </p:nvPr>
        </p:nvSpPr>
        <p:spPr/>
        <p:txBody>
          <a:bodyPr/>
          <a:lstStyle/>
          <a:p>
            <a:fld id="{93BB03BB-25E4-46C7-8588-BBE2C429A2B7}" type="slidenum">
              <a:rPr lang="en-AU" smtClean="0"/>
              <a:t>51</a:t>
            </a:fld>
            <a:endParaRPr lang="en-AU"/>
          </a:p>
        </p:txBody>
      </p:sp>
    </p:spTree>
    <p:extLst>
      <p:ext uri="{BB962C8B-B14F-4D97-AF65-F5344CB8AC3E}">
        <p14:creationId xmlns:p14="http://schemas.microsoft.com/office/powerpoint/2010/main" val="1120467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latin typeface="Arial"/>
                <a:ea typeface="Arial"/>
                <a:cs typeface="Arial"/>
                <a:sym typeface="Arial"/>
              </a:defRPr>
            </a:pPr>
            <a:r>
              <a:rPr lang="en-US" dirty="0"/>
              <a:t>You can choose up to six course preferences.   These can all be at the same university or can be from one or more universities. </a:t>
            </a:r>
            <a:r>
              <a:rPr lang="en-US" dirty="0">
                <a:sym typeface="Arial"/>
              </a:rPr>
              <a:t>You don’t have to use up all six preferences, but make sure you use enough to keep all your options open.  The preference system is designed to work for your benefit.</a:t>
            </a:r>
            <a:endParaRPr lang="en-US" dirty="0"/>
          </a:p>
          <a:p>
            <a:pPr>
              <a:defRPr>
                <a:latin typeface="Arial"/>
                <a:ea typeface="Arial"/>
                <a:cs typeface="Arial"/>
                <a:sym typeface="Arial"/>
              </a:defRPr>
            </a:pPr>
            <a:endParaRPr lang="en-US" dirty="0"/>
          </a:p>
          <a:p>
            <a:pPr defTabSz="914420">
              <a:defRPr>
                <a:latin typeface="Arial"/>
                <a:ea typeface="Arial"/>
                <a:cs typeface="Arial"/>
                <a:sym typeface="Arial"/>
              </a:defRPr>
            </a:pPr>
            <a:r>
              <a:rPr lang="en-US" dirty="0"/>
              <a:t>We often get asked how people should structure their preferences.   You should just list your preferences in order from the one you wish to do most, down to the one you wish to do least.   Of course, don’t put down a course that you’d actually hate to do!</a:t>
            </a:r>
          </a:p>
          <a:p>
            <a:pPr defTabSz="914420">
              <a:defRPr>
                <a:latin typeface="Arial"/>
                <a:ea typeface="Arial"/>
                <a:cs typeface="Arial"/>
                <a:sym typeface="Arial"/>
              </a:defRPr>
            </a:pPr>
            <a:endParaRPr lang="en-US" dirty="0"/>
          </a:p>
          <a:p>
            <a:pPr defTabSz="914420">
              <a:defRPr>
                <a:latin typeface="Arial"/>
                <a:ea typeface="Arial"/>
                <a:cs typeface="Arial"/>
                <a:sym typeface="Arial"/>
              </a:defRPr>
            </a:pPr>
            <a:r>
              <a:rPr lang="en-US" dirty="0"/>
              <a:t>Because you’ve got six preferences, you can afford to go for broke with your first couple of choices.  You’ll not be disadvantaged in any way if you don’t get an offer for your highest preferences.  We’ll keep working down your preference list until we get to the highest possible preference we can offer to you.</a:t>
            </a:r>
          </a:p>
          <a:p>
            <a:pPr defTabSz="914420">
              <a:defRPr>
                <a:latin typeface="Arial"/>
                <a:ea typeface="Arial"/>
                <a:cs typeface="Arial"/>
                <a:sym typeface="Arial"/>
              </a:defRPr>
            </a:pPr>
            <a:endParaRPr lang="en-US" dirty="0"/>
          </a:p>
          <a:p>
            <a:pPr defTabSz="914420">
              <a:defRPr>
                <a:latin typeface="Arial"/>
                <a:ea typeface="Arial"/>
                <a:cs typeface="Arial"/>
                <a:sym typeface="Arial"/>
              </a:defRPr>
            </a:pPr>
            <a:r>
              <a:rPr lang="en-US" dirty="0"/>
              <a:t>Always list your dream course/s right up the top, even if you don’t think you are likely to receive an offer – if it isn’t on your list, you definitely won’t!</a:t>
            </a:r>
          </a:p>
        </p:txBody>
      </p:sp>
      <p:sp>
        <p:nvSpPr>
          <p:cNvPr id="4" name="Slide Number Placeholder 3">
            <a:extLst>
              <a:ext uri="{FF2B5EF4-FFF2-40B4-BE49-F238E27FC236}">
                <a16:creationId xmlns:a16="http://schemas.microsoft.com/office/drawing/2014/main" id="{B1C1FD9E-C86D-4D36-BF4D-9A021F2B2ECF}"/>
              </a:ext>
            </a:extLst>
          </p:cNvPr>
          <p:cNvSpPr>
            <a:spLocks noGrp="1"/>
          </p:cNvSpPr>
          <p:nvPr>
            <p:ph type="sldNum" sz="quarter" idx="5"/>
          </p:nvPr>
        </p:nvSpPr>
        <p:spPr/>
        <p:txBody>
          <a:bodyPr/>
          <a:lstStyle/>
          <a:p>
            <a:fld id="{93BB03BB-25E4-46C7-8588-BBE2C429A2B7}" type="slidenum">
              <a:rPr lang="en-AU" smtClean="0"/>
              <a:t>52</a:t>
            </a:fld>
            <a:endParaRPr lang="en-AU"/>
          </a:p>
        </p:txBody>
      </p:sp>
    </p:spTree>
    <p:extLst>
      <p:ext uri="{BB962C8B-B14F-4D97-AF65-F5344CB8AC3E}">
        <p14:creationId xmlns:p14="http://schemas.microsoft.com/office/powerpoint/2010/main" val="2016212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15033-9E79-9743-2924-B2B13AE5A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DE16D-728F-5627-4E92-FA053D9DC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75105-BF1B-8E26-66A9-2CD5659A7453}"/>
              </a:ext>
            </a:extLst>
          </p:cNvPr>
          <p:cNvSpPr>
            <a:spLocks noGrp="1"/>
          </p:cNvSpPr>
          <p:nvPr>
            <p:ph type="body" idx="1"/>
          </p:nvPr>
        </p:nvSpPr>
        <p:spPr/>
        <p:txBody>
          <a:bodyPr/>
          <a:lstStyle/>
          <a:p>
            <a:pPr>
              <a:defRPr>
                <a:latin typeface="Arial"/>
                <a:ea typeface="Arial"/>
                <a:cs typeface="Arial"/>
                <a:sym typeface="Arial"/>
              </a:defRPr>
            </a:pPr>
            <a:r>
              <a:rPr lang="en-US" dirty="0"/>
              <a:t>In the middle, place a couple of confident choices – courses that you are fairly confident, if things go to plan, you’ll meet the requirements for.</a:t>
            </a:r>
          </a:p>
        </p:txBody>
      </p:sp>
      <p:sp>
        <p:nvSpPr>
          <p:cNvPr id="4" name="Slide Number Placeholder 3">
            <a:extLst>
              <a:ext uri="{FF2B5EF4-FFF2-40B4-BE49-F238E27FC236}">
                <a16:creationId xmlns:a16="http://schemas.microsoft.com/office/drawing/2014/main" id="{47C212B9-9F40-C2AC-0DC8-FA6A09B21803}"/>
              </a:ext>
            </a:extLst>
          </p:cNvPr>
          <p:cNvSpPr>
            <a:spLocks noGrp="1"/>
          </p:cNvSpPr>
          <p:nvPr>
            <p:ph type="sldNum" sz="quarter" idx="5"/>
          </p:nvPr>
        </p:nvSpPr>
        <p:spPr/>
        <p:txBody>
          <a:bodyPr/>
          <a:lstStyle/>
          <a:p>
            <a:fld id="{93BB03BB-25E4-46C7-8588-BBE2C429A2B7}" type="slidenum">
              <a:rPr lang="en-AU" smtClean="0"/>
              <a:t>53</a:t>
            </a:fld>
            <a:endParaRPr lang="en-AU"/>
          </a:p>
        </p:txBody>
      </p:sp>
    </p:spTree>
    <p:extLst>
      <p:ext uri="{BB962C8B-B14F-4D97-AF65-F5344CB8AC3E}">
        <p14:creationId xmlns:p14="http://schemas.microsoft.com/office/powerpoint/2010/main" val="2071373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15A73-B52C-EBF9-9218-960937E61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1DBDC-6C66-2D46-CF7F-1EDB3F32E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7588A-5217-4744-7D99-01583F298F7B}"/>
              </a:ext>
            </a:extLst>
          </p:cNvPr>
          <p:cNvSpPr>
            <a:spLocks noGrp="1"/>
          </p:cNvSpPr>
          <p:nvPr>
            <p:ph type="body" idx="1"/>
          </p:nvPr>
        </p:nvSpPr>
        <p:spPr/>
        <p:txBody>
          <a:bodyPr/>
          <a:lstStyle/>
          <a:p>
            <a:pPr defTabSz="914420">
              <a:defRPr>
                <a:latin typeface="Arial"/>
                <a:ea typeface="Arial"/>
                <a:cs typeface="Arial"/>
                <a:sym typeface="Arial"/>
              </a:defRPr>
            </a:pPr>
            <a:r>
              <a:rPr lang="en-US" dirty="0"/>
              <a:t>It’s also worth considering a fall back choice or two, just in case things don’t go as you hoped and you don’t end up meeting the requirements of your Confident Choices. Depending on your situation, a fall back choice might be a course that has a guaranteed ATAR of 70, or an enabling program.</a:t>
            </a:r>
          </a:p>
        </p:txBody>
      </p:sp>
      <p:sp>
        <p:nvSpPr>
          <p:cNvPr id="4" name="Slide Number Placeholder 3">
            <a:extLst>
              <a:ext uri="{FF2B5EF4-FFF2-40B4-BE49-F238E27FC236}">
                <a16:creationId xmlns:a16="http://schemas.microsoft.com/office/drawing/2014/main" id="{F14C544B-F878-47D1-B74F-6D5932D45077}"/>
              </a:ext>
            </a:extLst>
          </p:cNvPr>
          <p:cNvSpPr>
            <a:spLocks noGrp="1"/>
          </p:cNvSpPr>
          <p:nvPr>
            <p:ph type="sldNum" sz="quarter" idx="5"/>
          </p:nvPr>
        </p:nvSpPr>
        <p:spPr/>
        <p:txBody>
          <a:bodyPr/>
          <a:lstStyle/>
          <a:p>
            <a:fld id="{93BB03BB-25E4-46C7-8588-BBE2C429A2B7}" type="slidenum">
              <a:rPr lang="en-AU" smtClean="0"/>
              <a:t>54</a:t>
            </a:fld>
            <a:endParaRPr lang="en-AU"/>
          </a:p>
        </p:txBody>
      </p:sp>
    </p:spTree>
    <p:extLst>
      <p:ext uri="{BB962C8B-B14F-4D97-AF65-F5344CB8AC3E}">
        <p14:creationId xmlns:p14="http://schemas.microsoft.com/office/powerpoint/2010/main" val="33648940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20">
              <a:defRPr>
                <a:latin typeface="Arial"/>
                <a:ea typeface="Arial"/>
                <a:cs typeface="Arial"/>
                <a:sym typeface="Arial"/>
              </a:defRPr>
            </a:pPr>
            <a:r>
              <a:rPr lang="en-US" dirty="0"/>
              <a:t>Once you’ve added the course codes for your preferences, there are a couple of other selections you need to make. You need to choose your preferred method of study – many courses are offered part-time or externally as well as full-time, but not all are. The TISC course search will tell you which methods of study a particular course offers, and you won’t be able to select a method of study that isn’t offered for that particular course code.</a:t>
            </a:r>
          </a:p>
          <a:p>
            <a:pPr defTabSz="914420">
              <a:defRPr>
                <a:latin typeface="Arial"/>
                <a:ea typeface="Arial"/>
                <a:cs typeface="Arial"/>
                <a:sym typeface="Arial"/>
              </a:defRPr>
            </a:pPr>
            <a:endParaRPr lang="en-US" dirty="0"/>
          </a:p>
          <a:p>
            <a:pPr defTabSz="914420">
              <a:defRPr>
                <a:latin typeface="Arial"/>
                <a:ea typeface="Arial"/>
                <a:cs typeface="Arial"/>
                <a:sym typeface="Arial"/>
              </a:defRPr>
            </a:pPr>
            <a:r>
              <a:rPr lang="en-US" dirty="0"/>
              <a:t>A feature that TISC introduced last year, is to allow you to indicate whether or not you wish to be considered for Experience Based Entry (sometimes called Portfolio Entry) for one or more of your preferences. This option will only be available to select if that course code offers an experience based entry pathway. </a:t>
            </a:r>
          </a:p>
          <a:p>
            <a:pPr defTabSz="914420">
              <a:defRPr>
                <a:latin typeface="Arial"/>
                <a:ea typeface="Arial"/>
                <a:cs typeface="Arial"/>
                <a:sym typeface="Arial"/>
              </a:defRPr>
            </a:pPr>
            <a:endParaRPr lang="en-US" dirty="0"/>
          </a:p>
          <a:p>
            <a:pPr defTabSz="914420">
              <a:defRPr>
                <a:latin typeface="Arial"/>
                <a:ea typeface="Arial"/>
                <a:cs typeface="Arial"/>
                <a:sym typeface="Arial"/>
              </a:defRPr>
            </a:pPr>
            <a:r>
              <a:rPr lang="en-US" dirty="0"/>
              <a:t>In our example here, the applicant’s dream courses are engineering, which generally don’t offer experience based entry options. The next choices are a Bachelor of Science, which both University A and University B offer with experience based entry. Enabling programs generally don’t offer experience-based entry as their entry requirements are already inclusive of non-ATAR pathways or lower ATARs.</a:t>
            </a:r>
          </a:p>
          <a:p>
            <a:pPr defTabSz="914420">
              <a:defRPr>
                <a:latin typeface="Arial"/>
                <a:ea typeface="Arial"/>
                <a:cs typeface="Arial"/>
                <a:sym typeface="Arial"/>
              </a:defRPr>
            </a:pPr>
            <a:endParaRPr lang="en-US" dirty="0"/>
          </a:p>
          <a:p>
            <a:pPr defTabSz="914420">
              <a:defRPr>
                <a:latin typeface="Arial"/>
                <a:ea typeface="Arial"/>
                <a:cs typeface="Arial"/>
                <a:sym typeface="Arial"/>
              </a:defRPr>
            </a:pPr>
            <a:r>
              <a:rPr lang="en-US" dirty="0"/>
              <a:t>Selecting the experience based entry option does not mean your ATAR won’t be considered, but you are telling the university that if your ATAR doesn’t meet the requirements, you would also like to be considered for experience based entry for that course. Experience based entry pathways will involve submitting additional documentation, so you should check with the university what is required. </a:t>
            </a:r>
          </a:p>
          <a:p>
            <a:pPr defTabSz="914420">
              <a:defRPr>
                <a:latin typeface="Arial"/>
                <a:ea typeface="Arial"/>
                <a:cs typeface="Arial"/>
                <a:sym typeface="Arial"/>
              </a:defRPr>
            </a:pPr>
            <a:endParaRPr lang="en-US" dirty="0"/>
          </a:p>
          <a:p>
            <a:pPr defTabSz="914420">
              <a:defRPr>
                <a:latin typeface="Arial"/>
                <a:ea typeface="Arial"/>
                <a:cs typeface="Arial"/>
                <a:sym typeface="Arial"/>
              </a:defRPr>
            </a:pPr>
            <a:r>
              <a:rPr lang="en-US" dirty="0"/>
              <a:t>If you end up meeting the guaranteed ATAR requirements, you will be made an offer based on your ATAR, even if you have selected Experience Based Entry.</a:t>
            </a:r>
          </a:p>
        </p:txBody>
      </p:sp>
      <p:sp>
        <p:nvSpPr>
          <p:cNvPr id="4" name="Slide Number Placeholder 3">
            <a:extLst>
              <a:ext uri="{FF2B5EF4-FFF2-40B4-BE49-F238E27FC236}">
                <a16:creationId xmlns:a16="http://schemas.microsoft.com/office/drawing/2014/main" id="{B1C1FD9E-C86D-4D36-BF4D-9A021F2B2ECF}"/>
              </a:ext>
            </a:extLst>
          </p:cNvPr>
          <p:cNvSpPr>
            <a:spLocks noGrp="1"/>
          </p:cNvSpPr>
          <p:nvPr>
            <p:ph type="sldNum" sz="quarter" idx="5"/>
          </p:nvPr>
        </p:nvSpPr>
        <p:spPr/>
        <p:txBody>
          <a:bodyPr/>
          <a:lstStyle/>
          <a:p>
            <a:fld id="{93BB03BB-25E4-46C7-8588-BBE2C429A2B7}" type="slidenum">
              <a:rPr lang="en-AU" smtClean="0"/>
              <a:t>55</a:t>
            </a:fld>
            <a:endParaRPr lang="en-AU"/>
          </a:p>
        </p:txBody>
      </p:sp>
    </p:spTree>
    <p:extLst>
      <p:ext uri="{BB962C8B-B14F-4D97-AF65-F5344CB8AC3E}">
        <p14:creationId xmlns:p14="http://schemas.microsoft.com/office/powerpoint/2010/main" val="27114767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thing to remember is that TISC’s system will give you the highest preference possible.  If you sell yourself short and put your dream course as a low preference, and ‘safe’ choices as your higher preference, of course you’re going to get an offer for the safe course at the higher preference position.</a:t>
            </a:r>
          </a:p>
          <a:p>
            <a:endParaRPr lang="en-AU" dirty="0"/>
          </a:p>
          <a:p>
            <a:r>
              <a:rPr lang="en-AU" dirty="0"/>
              <a:t>What you wouldn’t know is whether or not you might just have gotten an offer for your dream course, if it had been placed as a higher preference.</a:t>
            </a:r>
          </a:p>
        </p:txBody>
      </p:sp>
      <p:sp>
        <p:nvSpPr>
          <p:cNvPr id="4" name="Slide Number Placeholder 3">
            <a:extLst>
              <a:ext uri="{FF2B5EF4-FFF2-40B4-BE49-F238E27FC236}">
                <a16:creationId xmlns:a16="http://schemas.microsoft.com/office/drawing/2014/main" id="{9EF70FCC-01A4-4CAC-803F-BD93797F5AC1}"/>
              </a:ext>
            </a:extLst>
          </p:cNvPr>
          <p:cNvSpPr>
            <a:spLocks noGrp="1"/>
          </p:cNvSpPr>
          <p:nvPr>
            <p:ph type="sldNum" sz="quarter" idx="5"/>
          </p:nvPr>
        </p:nvSpPr>
        <p:spPr/>
        <p:txBody>
          <a:bodyPr/>
          <a:lstStyle/>
          <a:p>
            <a:fld id="{93BB03BB-25E4-46C7-8588-BBE2C429A2B7}" type="slidenum">
              <a:rPr lang="en-AU" smtClean="0"/>
              <a:t>56</a:t>
            </a:fld>
            <a:endParaRPr lang="en-AU"/>
          </a:p>
        </p:txBody>
      </p:sp>
    </p:spTree>
    <p:extLst>
      <p:ext uri="{BB962C8B-B14F-4D97-AF65-F5344CB8AC3E}">
        <p14:creationId xmlns:p14="http://schemas.microsoft.com/office/powerpoint/2010/main" val="36972791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Here’s some information on how you’ll get your results and what to look for when you get them.</a:t>
            </a:r>
          </a:p>
        </p:txBody>
      </p:sp>
      <p:sp>
        <p:nvSpPr>
          <p:cNvPr id="4" name="Slide Number Placeholder 3">
            <a:extLst>
              <a:ext uri="{FF2B5EF4-FFF2-40B4-BE49-F238E27FC236}">
                <a16:creationId xmlns:a16="http://schemas.microsoft.com/office/drawing/2014/main" id="{35046721-4036-4019-9AD3-6020C17DD8F3}"/>
              </a:ext>
            </a:extLst>
          </p:cNvPr>
          <p:cNvSpPr>
            <a:spLocks noGrp="1"/>
          </p:cNvSpPr>
          <p:nvPr>
            <p:ph type="sldNum" sz="quarter" idx="5"/>
          </p:nvPr>
        </p:nvSpPr>
        <p:spPr/>
        <p:txBody>
          <a:bodyPr/>
          <a:lstStyle/>
          <a:p>
            <a:fld id="{93BB03BB-25E4-46C7-8588-BBE2C429A2B7}" type="slidenum">
              <a:rPr lang="en-AU" smtClean="0"/>
              <a:t>57</a:t>
            </a:fld>
            <a:endParaRPr lang="en-AU"/>
          </a:p>
        </p:txBody>
      </p:sp>
    </p:spTree>
    <p:extLst>
      <p:ext uri="{BB962C8B-B14F-4D97-AF65-F5344CB8AC3E}">
        <p14:creationId xmlns:p14="http://schemas.microsoft.com/office/powerpoint/2010/main" val="33012481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20">
              <a:defRPr/>
            </a:pPr>
            <a:r>
              <a:rPr lang="en-AU" dirty="0"/>
              <a:t>If you’ve completed at least one ATAR course, when you log into your TISC account after results have been released, you’ll be directed to a page where you can open (and download if you wish) a personalised pdf of your results.  This is the Universities Admissions Advice Letter (or UAAL). </a:t>
            </a:r>
          </a:p>
          <a:p>
            <a:pPr defTabSz="914420">
              <a:defRPr/>
            </a:pPr>
            <a:endParaRPr lang="en-AU" dirty="0"/>
          </a:p>
          <a:p>
            <a:pPr defTabSz="914420">
              <a:defRPr/>
            </a:pPr>
            <a:r>
              <a:rPr lang="en-AU" dirty="0"/>
              <a:t>Not all Year 12s get issued a UAAL.  You only get a UAAL if you’ve completed at least one ATAR course.</a:t>
            </a:r>
          </a:p>
          <a:p>
            <a:endParaRPr lang="en-AU" dirty="0"/>
          </a:p>
        </p:txBody>
      </p:sp>
      <p:sp>
        <p:nvSpPr>
          <p:cNvPr id="4" name="Slide Number Placeholder 3">
            <a:extLst>
              <a:ext uri="{FF2B5EF4-FFF2-40B4-BE49-F238E27FC236}">
                <a16:creationId xmlns:a16="http://schemas.microsoft.com/office/drawing/2014/main" id="{EAEE4963-2ACA-44E7-BE9C-2834C1E716A8}"/>
              </a:ext>
            </a:extLst>
          </p:cNvPr>
          <p:cNvSpPr>
            <a:spLocks noGrp="1"/>
          </p:cNvSpPr>
          <p:nvPr>
            <p:ph type="sldNum" sz="quarter" idx="5"/>
          </p:nvPr>
        </p:nvSpPr>
        <p:spPr/>
        <p:txBody>
          <a:bodyPr/>
          <a:lstStyle/>
          <a:p>
            <a:fld id="{93BB03BB-25E4-46C7-8588-BBE2C429A2B7}" type="slidenum">
              <a:rPr lang="en-AU" smtClean="0"/>
              <a:t>58</a:t>
            </a:fld>
            <a:endParaRPr lang="en-AU"/>
          </a:p>
        </p:txBody>
      </p:sp>
    </p:spTree>
    <p:extLst>
      <p:ext uri="{BB962C8B-B14F-4D97-AF65-F5344CB8AC3E}">
        <p14:creationId xmlns:p14="http://schemas.microsoft.com/office/powerpoint/2010/main" val="23762174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 things to look for:</a:t>
            </a:r>
          </a:p>
          <a:p>
            <a:endParaRPr lang="en-AU" dirty="0"/>
          </a:p>
          <a:p>
            <a:r>
              <a:rPr lang="en-AU" dirty="0"/>
              <a:t>Your ‘raw’ ATAR will be shown at the top.  This is the ATAR you would use if you were applying interstate.</a:t>
            </a:r>
          </a:p>
          <a:p>
            <a:endParaRPr lang="en-AU" dirty="0"/>
          </a:p>
          <a:p>
            <a:r>
              <a:rPr lang="en-AU" dirty="0"/>
              <a:t>We also show you your scaled scores.  The School Curriculum and Standards Authority website can show you some of the ‘interim’ scores (like your raw exam mark, your moderated school assessment and your unstandardised combined score) so you can trace the transformation from raw marks to scaled scores. In most cases, all your scaled scores will show here, even if they’re not included in your best four. In a small number of cases where a student completed one or more ATAR courses the previous year (for example a current Year 12 who sat a Year 12 subject in Year 11 the previous year, or a student repeating Year 12), some of your previous years’ scores may not show due to space constraints.</a:t>
            </a:r>
          </a:p>
          <a:p>
            <a:endParaRPr lang="en-AU" dirty="0"/>
          </a:p>
          <a:p>
            <a:r>
              <a:rPr lang="en-AU" dirty="0"/>
              <a:t>Your UAAL will also show if you have achieved WACE.  If that says ‘Not Achieved’ and you think you should have achieved WACE, you should contact SCSA urgently.  Not achieving WACE may prevent any offers being made to you.</a:t>
            </a:r>
          </a:p>
        </p:txBody>
      </p:sp>
      <p:sp>
        <p:nvSpPr>
          <p:cNvPr id="4" name="Slide Number Placeholder 3">
            <a:extLst>
              <a:ext uri="{FF2B5EF4-FFF2-40B4-BE49-F238E27FC236}">
                <a16:creationId xmlns:a16="http://schemas.microsoft.com/office/drawing/2014/main" id="{BDB7D7FD-7A6D-461E-B796-6972E4B4E556}"/>
              </a:ext>
            </a:extLst>
          </p:cNvPr>
          <p:cNvSpPr>
            <a:spLocks noGrp="1"/>
          </p:cNvSpPr>
          <p:nvPr>
            <p:ph type="sldNum" sz="quarter" idx="5"/>
          </p:nvPr>
        </p:nvSpPr>
        <p:spPr/>
        <p:txBody>
          <a:bodyPr/>
          <a:lstStyle/>
          <a:p>
            <a:fld id="{93BB03BB-25E4-46C7-8588-BBE2C429A2B7}" type="slidenum">
              <a:rPr lang="en-AU" smtClean="0"/>
              <a:t>59</a:t>
            </a:fld>
            <a:endParaRPr lang="en-AU"/>
          </a:p>
        </p:txBody>
      </p:sp>
    </p:spTree>
    <p:extLst>
      <p:ext uri="{BB962C8B-B14F-4D97-AF65-F5344CB8AC3E}">
        <p14:creationId xmlns:p14="http://schemas.microsoft.com/office/powerpoint/2010/main" val="2723996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Many Year 12 students who enter university do so by completing courses that end up with them getting an ATAR.   This is still the most direct path and the best way to prepare yourself for the realities of university studies. Later in this presentation, we will talk about what an ATAR is and how it’s calculated. If you study the IB Diploma instead of WACE, you will have a rank worked out so that you can be compared alongside ATAR students.</a:t>
            </a:r>
          </a:p>
          <a:p>
            <a:r>
              <a:rPr lang="en-AU" dirty="0"/>
              <a:t> </a:t>
            </a:r>
          </a:p>
          <a:p>
            <a:r>
              <a:rPr lang="en-AU" dirty="0"/>
              <a:t>Other students will qualify for university entry by completing vocational studies at Certificate IV level or higher.</a:t>
            </a:r>
          </a:p>
          <a:p>
            <a:endParaRPr lang="en-AU" dirty="0"/>
          </a:p>
          <a:p>
            <a:r>
              <a:rPr lang="en-AU" dirty="0"/>
              <a:t>Some courses will allow you to submit a portfolio of work that will be considered alongside, or sometimes instead of, an ATAR, or give consideration to other life experience.</a:t>
            </a:r>
          </a:p>
          <a:p>
            <a:endParaRPr lang="en-AU" dirty="0"/>
          </a:p>
          <a:p>
            <a:r>
              <a:rPr lang="en-AU" dirty="0"/>
              <a:t>Finally, most universities offer enabling programs that enable you to complete a six-month course that will qualify you for entry to that universities’ courses. Some schools also offer these enabling programs as part of your Year 12 studies. While many universities recognise other universities’ enabling programs, it is generally recommended to apply for the enabling program offered by the university where you hope to later study your degree. Enabling programs don’t give direct entry to all bachelor degree courses, as some have additional requirements.</a:t>
            </a:r>
          </a:p>
          <a:p>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6</a:t>
            </a:fld>
            <a:endParaRPr lang="en-AU"/>
          </a:p>
        </p:txBody>
      </p:sp>
    </p:spTree>
    <p:extLst>
      <p:ext uri="{BB962C8B-B14F-4D97-AF65-F5344CB8AC3E}">
        <p14:creationId xmlns:p14="http://schemas.microsoft.com/office/powerpoint/2010/main" val="3690051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There’s lots to see on the bottom half of the UAAL.  This is information specific to each university, so make sure you read it carefully.</a:t>
            </a:r>
          </a:p>
          <a:p>
            <a:endParaRPr lang="en-AU" dirty="0"/>
          </a:p>
          <a:p>
            <a:r>
              <a:rPr lang="en-AU" dirty="0"/>
              <a:t>If you’re eligible for any adjustment factors (bonus points) from a university, they’ll be reflected in that university’s section on the letter.  In this example, you can see that the original ATAR of 67.65 has evolved into a couple of different Selection Ranks for particular universities.  This is the rank the university concerned will use in comparing you against other applicants.   Where an adjustment factor has been applied, the footnotes in each section tell you why. Notre Dame assesses adjustment factors individually, so this may not be reflected on your UAAL.</a:t>
            </a:r>
          </a:p>
          <a:p>
            <a:endParaRPr lang="en-AU" dirty="0"/>
          </a:p>
          <a:p>
            <a:r>
              <a:rPr lang="en-AU" dirty="0"/>
              <a:t>You should check carefully the Competence in English indication.   If it says ‘Achieved’ for a particular university that’s great.  If it says ‘Not Achieved,’ you may be eligible to sit the 2</a:t>
            </a:r>
            <a:r>
              <a:rPr lang="en-AU" baseline="30000" dirty="0"/>
              <a:t>nd</a:t>
            </a:r>
            <a:r>
              <a:rPr lang="en-AU" dirty="0"/>
              <a:t> chance English test to satisfy the requirement. </a:t>
            </a:r>
          </a:p>
          <a:p>
            <a:endParaRPr lang="en-AU" dirty="0"/>
          </a:p>
          <a:p>
            <a:r>
              <a:rPr lang="en-AU" dirty="0"/>
              <a:t>Remember, these messages are based solely on your performance in ATAR subjects. If you satisfy admission requirements in some other way, the universities will be aware of this but it will not show on your UAAL. For example, a student completing a Certificate IV and also studying ATAR English will receive a UAAL which will show their English scaled score. The UAAL messages will state that they are not eligible for courses at any university, but in actual fact, if their Certificate IV has been verified as complete, and they’ve achieved English competency, they will be eligible for a wide range of courses at most of the universities.</a:t>
            </a:r>
          </a:p>
          <a:p>
            <a:endParaRPr lang="en-AU" dirty="0"/>
          </a:p>
          <a:p>
            <a:r>
              <a:rPr lang="en-AU" dirty="0"/>
              <a:t>Also read each universities’ individual message to you.  There might be some tips there on alternative pathways for you, or other important information.</a:t>
            </a:r>
          </a:p>
          <a:p>
            <a:endParaRPr lang="en-AU" dirty="0"/>
          </a:p>
          <a:p>
            <a:r>
              <a:rPr lang="en-AU" dirty="0"/>
              <a:t>We always recommend that you download and print a copy of your UAAL, so you and your parents can go over it carefully.  If you want an official copy to keep, you can order them on our website.</a:t>
            </a:r>
          </a:p>
        </p:txBody>
      </p:sp>
      <p:sp>
        <p:nvSpPr>
          <p:cNvPr id="4" name="Slide Number Placeholder 3">
            <a:extLst>
              <a:ext uri="{FF2B5EF4-FFF2-40B4-BE49-F238E27FC236}">
                <a16:creationId xmlns:a16="http://schemas.microsoft.com/office/drawing/2014/main" id="{09CB7002-92C4-4D24-8C31-E4428A12D0C3}"/>
              </a:ext>
            </a:extLst>
          </p:cNvPr>
          <p:cNvSpPr>
            <a:spLocks noGrp="1"/>
          </p:cNvSpPr>
          <p:nvPr>
            <p:ph type="sldNum" sz="quarter" idx="5"/>
          </p:nvPr>
        </p:nvSpPr>
        <p:spPr/>
        <p:txBody>
          <a:bodyPr/>
          <a:lstStyle/>
          <a:p>
            <a:fld id="{93BB03BB-25E4-46C7-8588-BBE2C429A2B7}" type="slidenum">
              <a:rPr lang="en-AU" smtClean="0"/>
              <a:t>60</a:t>
            </a:fld>
            <a:endParaRPr lang="en-AU"/>
          </a:p>
        </p:txBody>
      </p:sp>
    </p:spTree>
    <p:extLst>
      <p:ext uri="{BB962C8B-B14F-4D97-AF65-F5344CB8AC3E}">
        <p14:creationId xmlns:p14="http://schemas.microsoft.com/office/powerpoint/2010/main" val="1318452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4739-E8B0-2429-82E1-B25CA44EE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B326A-FA60-910D-94FD-3D78D66BB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7B873-0498-D7CD-12F5-AD201CD18B4D}"/>
              </a:ext>
            </a:extLst>
          </p:cNvPr>
          <p:cNvSpPr>
            <a:spLocks noGrp="1"/>
          </p:cNvSpPr>
          <p:nvPr>
            <p:ph type="body" idx="1"/>
          </p:nvPr>
        </p:nvSpPr>
        <p:spPr/>
        <p:txBody>
          <a:bodyPr/>
          <a:lstStyle/>
          <a:p>
            <a:r>
              <a:rPr lang="en-US" dirty="0"/>
              <a:t>A Federal Government review last year recommended that early (at-school) offers to Year 12 students should not be made any earlier than September. For this reason, the WA universities have decided not to commence making early offers for 2026 entry until Monday 1</a:t>
            </a:r>
            <a:r>
              <a:rPr lang="en-US" baseline="30000" dirty="0"/>
              <a:t>st</a:t>
            </a:r>
            <a:r>
              <a:rPr lang="en-US" dirty="0"/>
              <a:t> September 2025.</a:t>
            </a:r>
          </a:p>
          <a:p>
            <a:endParaRPr lang="en-US" dirty="0"/>
          </a:p>
          <a:p>
            <a:r>
              <a:rPr lang="en-US" dirty="0"/>
              <a:t>We expect there will be five rounds of early offers, with none made during the WACE examination period. We also expect that Year 12 early offers will be conditional – that is there will be certain things you must achieve or must do in order to hold on to that early offer. Those conditions may include achieving your WACE, passing English or other subjects, or achieving a certain ATAR.</a:t>
            </a:r>
          </a:p>
          <a:p>
            <a:endParaRPr lang="en-US" dirty="0"/>
          </a:p>
          <a:p>
            <a:r>
              <a:rPr lang="en-US" dirty="0"/>
              <a:t>You don’t need to apply separately for an early offer, but only the first preference on your TISC application will be considered. This is different to the main and second round of offers, where all your preferences are looked at. Sometimes, the conditions of an early offer include that it remains your first preference.</a:t>
            </a:r>
          </a:p>
          <a:p>
            <a:endParaRPr lang="en-US" dirty="0"/>
          </a:p>
          <a:p>
            <a:r>
              <a:rPr lang="en-US" dirty="0"/>
              <a:t>Even though early offers are starting later, most will still be made based on your Year 11 results because that’s the most reliable, readily available data that we have.</a:t>
            </a:r>
            <a:endParaRPr lang="en-AU" dirty="0"/>
          </a:p>
        </p:txBody>
      </p:sp>
      <p:sp>
        <p:nvSpPr>
          <p:cNvPr id="4" name="Slide Number Placeholder 3">
            <a:extLst>
              <a:ext uri="{FF2B5EF4-FFF2-40B4-BE49-F238E27FC236}">
                <a16:creationId xmlns:a16="http://schemas.microsoft.com/office/drawing/2014/main" id="{04B1D72E-20F1-037E-FD6F-E79C80334213}"/>
              </a:ext>
            </a:extLst>
          </p:cNvPr>
          <p:cNvSpPr>
            <a:spLocks noGrp="1"/>
          </p:cNvSpPr>
          <p:nvPr>
            <p:ph type="sldNum" sz="quarter" idx="5"/>
          </p:nvPr>
        </p:nvSpPr>
        <p:spPr/>
        <p:txBody>
          <a:bodyPr/>
          <a:lstStyle/>
          <a:p>
            <a:fld id="{93BB03BB-25E4-46C7-8588-BBE2C429A2B7}" type="slidenum">
              <a:rPr lang="en-AU" smtClean="0"/>
              <a:t>61</a:t>
            </a:fld>
            <a:endParaRPr lang="en-AU"/>
          </a:p>
        </p:txBody>
      </p:sp>
    </p:spTree>
    <p:extLst>
      <p:ext uri="{BB962C8B-B14F-4D97-AF65-F5344CB8AC3E}">
        <p14:creationId xmlns:p14="http://schemas.microsoft.com/office/powerpoint/2010/main" val="35463956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presentation doesn’t go into a lot of detail on</a:t>
            </a:r>
            <a:r>
              <a:rPr lang="en-AU" baseline="0" dirty="0"/>
              <a:t> offers, because it’s so early in the year.</a:t>
            </a:r>
          </a:p>
          <a:p>
            <a:endParaRPr lang="en-AU" baseline="0" dirty="0"/>
          </a:p>
          <a:p>
            <a:r>
              <a:rPr lang="en-AU" baseline="0" dirty="0"/>
              <a:t>Many of the universities now give early offers to Year 12 students. These are usually conditional – that is, you might still need a particular ATAR, or to pass Maths, or just to achieve WACE – so read them carefully. Also remember that they don’t lock you in, even if you accept them.</a:t>
            </a:r>
          </a:p>
          <a:p>
            <a:endParaRPr lang="en-AU" baseline="0" dirty="0"/>
          </a:p>
          <a:p>
            <a:r>
              <a:rPr lang="en-AU" baseline="0" dirty="0"/>
              <a:t>Offers made through TISC are usually unconditional, but read your offer letter carefully in case.</a:t>
            </a:r>
          </a:p>
          <a:p>
            <a:endParaRPr lang="en-AU" baseline="0" dirty="0"/>
          </a:p>
          <a:p>
            <a:r>
              <a:rPr lang="en-AU" baseline="0" dirty="0"/>
              <a:t>Check the TISC Guide and website closer to the time for more information on responding to offers.</a:t>
            </a: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B03BB-25E4-46C7-8588-BBE2C429A2B7}" type="slidenum">
              <a:rPr kumimoji="0" lang="en-AU" sz="1200" b="0" i="0" u="none" strike="noStrike" kern="1200" cap="none" spc="0" normalizeH="0" baseline="0" noProof="0" smtClean="0">
                <a:ln>
                  <a:noFill/>
                </a:ln>
                <a:solidFill>
                  <a:srgbClr val="000000"/>
                </a:solidFill>
                <a:effectLst/>
                <a:uLnTx/>
                <a:uFillTx/>
                <a:latin typeface="Helvetica"/>
                <a:cs typeface="Helvetica"/>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srgbClr val="000000"/>
              </a:solidFill>
              <a:effectLst/>
              <a:uLnTx/>
              <a:uFillTx/>
              <a:latin typeface="Helvetica"/>
              <a:cs typeface="Helvetica"/>
            </a:endParaRPr>
          </a:p>
        </p:txBody>
      </p:sp>
    </p:spTree>
    <p:extLst>
      <p:ext uri="{BB962C8B-B14F-4D97-AF65-F5344CB8AC3E}">
        <p14:creationId xmlns:p14="http://schemas.microsoft.com/office/powerpoint/2010/main" val="20352863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If you are offered your first preference in the main round, you need to either accept, or change your preference order, otherwise you may lose that offer.</a:t>
            </a:r>
          </a:p>
          <a:p>
            <a:endParaRPr lang="en-AU" baseline="0" dirty="0"/>
          </a:p>
          <a:p>
            <a:r>
              <a:rPr lang="en-AU" baseline="0" dirty="0"/>
              <a:t>However, if you are offered a lower preference in the main round, you can use the automatic TISC Safety Net – don’t accept the offer, and in the second round you’ll either be re-offered the same course, or be offered a higher preference – you can’t lose!</a:t>
            </a:r>
          </a:p>
        </p:txBody>
      </p:sp>
      <p:sp>
        <p:nvSpPr>
          <p:cNvPr id="4" name="Slide Number Placeholder 3"/>
          <p:cNvSpPr>
            <a:spLocks noGrp="1"/>
          </p:cNvSpPr>
          <p:nvPr>
            <p:ph type="sldNum" sz="quarter" idx="5"/>
          </p:nvPr>
        </p:nvSpPr>
        <p:spPr/>
        <p:txBody>
          <a:bodyPr/>
          <a:lstStyle/>
          <a:p>
            <a:fld id="{93BB03BB-25E4-46C7-8588-BBE2C429A2B7}" type="slidenum">
              <a:rPr lang="en-AU" smtClean="0"/>
              <a:t>63</a:t>
            </a:fld>
            <a:endParaRPr lang="en-AU"/>
          </a:p>
        </p:txBody>
      </p:sp>
    </p:spTree>
    <p:extLst>
      <p:ext uri="{BB962C8B-B14F-4D97-AF65-F5344CB8AC3E}">
        <p14:creationId xmlns:p14="http://schemas.microsoft.com/office/powerpoint/2010/main" val="25774540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if you don’t get an offer in the main round? </a:t>
            </a:r>
          </a:p>
          <a:p>
            <a:endParaRPr lang="en-AU" dirty="0"/>
          </a:p>
          <a:p>
            <a:r>
              <a:rPr lang="en-AU" dirty="0"/>
              <a:t>You might know why – and the following slide will summarise some common reasons why – in which case, the best thing to do is to fix the problem, if possible, and then wait for second round. You may also need to consider changing preferences.</a:t>
            </a:r>
          </a:p>
          <a:p>
            <a:endParaRPr lang="en-AU" dirty="0"/>
          </a:p>
          <a:p>
            <a:r>
              <a:rPr lang="en-AU" dirty="0"/>
              <a:t>You can do nothing and hope for a second round offer, but in most cases, whatever stopped you from getting an offer in the main round, will continue to stop you from getting an offer in the second round, if nothing changes. </a:t>
            </a:r>
          </a:p>
          <a:p>
            <a:endParaRPr lang="en-AU" dirty="0"/>
          </a:p>
          <a:p>
            <a:r>
              <a:rPr lang="en-AU" dirty="0"/>
              <a:t>So if you have any doubt or questions about why you didn’t receive an offer or how to improve your chances of an offer for the second round, please contact TISC or the universities for advice. It’s much easier for us to help you work out the solution if you contact us as soon as possible after the main round. If you wait, especially if you wait until after the second round, it can be much more difficult to help you.</a:t>
            </a:r>
          </a:p>
        </p:txBody>
      </p:sp>
      <p:sp>
        <p:nvSpPr>
          <p:cNvPr id="4" name="Slide Number Placeholder 3"/>
          <p:cNvSpPr>
            <a:spLocks noGrp="1"/>
          </p:cNvSpPr>
          <p:nvPr>
            <p:ph type="sldNum" sz="quarter" idx="5"/>
          </p:nvPr>
        </p:nvSpPr>
        <p:spPr/>
        <p:txBody>
          <a:bodyPr/>
          <a:lstStyle/>
          <a:p>
            <a:fld id="{93BB03BB-25E4-46C7-8588-BBE2C429A2B7}" type="slidenum">
              <a:rPr lang="en-AU" smtClean="0"/>
              <a:t>64</a:t>
            </a:fld>
            <a:endParaRPr lang="en-AU"/>
          </a:p>
        </p:txBody>
      </p:sp>
    </p:spTree>
    <p:extLst>
      <p:ext uri="{BB962C8B-B14F-4D97-AF65-F5344CB8AC3E}">
        <p14:creationId xmlns:p14="http://schemas.microsoft.com/office/powerpoint/2010/main" val="4726012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some of the most common reasons for Year 12 students not receiving an offer through TISC.</a:t>
            </a:r>
          </a:p>
          <a:p>
            <a:endParaRPr lang="en-AU" dirty="0"/>
          </a:p>
          <a:p>
            <a:r>
              <a:rPr lang="en-AU" dirty="0"/>
              <a:t>English Language competence may not have been achieved, in which</a:t>
            </a:r>
            <a:r>
              <a:rPr lang="en-AU" baseline="0" dirty="0"/>
              <a:t> case you may be able to book for the STAT Written English, or another English test – check with the university where you want to study.</a:t>
            </a:r>
          </a:p>
          <a:p>
            <a:endParaRPr lang="en-AU" baseline="0" dirty="0"/>
          </a:p>
          <a:p>
            <a:r>
              <a:rPr lang="en-AU" baseline="0" dirty="0"/>
              <a:t>All courses have a minimum selection rank, and if you didn’t quite achieve that, you won’t be offered a place. You may wish to consider alternative entry pathways.</a:t>
            </a:r>
          </a:p>
          <a:p>
            <a:endParaRPr lang="en-AU" baseline="0" dirty="0"/>
          </a:p>
          <a:p>
            <a:r>
              <a:rPr lang="en-AU" baseline="0" dirty="0"/>
              <a:t>Some courses, for example Nursing, can only offer a certain number of places, so some applicants who have a selection rank above the minimum, may still miss out if their rank is not competitive. Again, you may wish to consider pathway courses that have Guaranteed ATARs, like Health Sciences.</a:t>
            </a:r>
          </a:p>
          <a:p>
            <a:endParaRPr lang="en-AU" baseline="0" dirty="0"/>
          </a:p>
          <a:p>
            <a:r>
              <a:rPr lang="en-AU" baseline="0" dirty="0"/>
              <a:t>Some courses have prerequisites and if you didn’t get a scaled score of 50 in that pre-requisite you won’t be offered a place. Check with the university where you want to study, what you should do next.</a:t>
            </a:r>
          </a:p>
          <a:p>
            <a:r>
              <a:rPr lang="en-AU" baseline="0" dirty="0"/>
              <a:t>Earlier on, I mentioned additional submissions for some courses. Sometimes, not completing these correctly can mean you don’t get offered a place in a course even if you meet all other requirements. That’s why it’s really important to check your email.</a:t>
            </a:r>
            <a:endParaRPr lang="en-AU" dirty="0"/>
          </a:p>
          <a:p>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65</a:t>
            </a:fld>
            <a:endParaRPr lang="en-AU"/>
          </a:p>
        </p:txBody>
      </p:sp>
    </p:spTree>
    <p:extLst>
      <p:ext uri="{BB962C8B-B14F-4D97-AF65-F5344CB8AC3E}">
        <p14:creationId xmlns:p14="http://schemas.microsoft.com/office/powerpoint/2010/main" val="768283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scenarios that may occur for you to be looking at alternative pathways.</a:t>
            </a:r>
          </a:p>
          <a:p>
            <a:endParaRPr lang="en-US" dirty="0"/>
          </a:p>
          <a:p>
            <a:r>
              <a:rPr lang="en-US" dirty="0"/>
              <a:t>First, if you don’t meet minimum university entry (often 70, or 75 for UWA). You might look at enabling programs, portfolio or experience-based entry pathways, or other education providers like TISC Associate Members, university pathway colleges, TAFE or other  VET or higher education providers. These can all provide you with a pathway to a university degree.</a:t>
            </a:r>
          </a:p>
          <a:p>
            <a:endParaRPr lang="en-US" dirty="0"/>
          </a:p>
          <a:p>
            <a:r>
              <a:rPr lang="en-AU" dirty="0"/>
              <a:t>Some of you may meet minimum university entry, but not the requirements for your dream course. This is where your best option is to ask the university where you want to study for some advice. They can suggest “pathway” courses. For example, you might want to study Engineering but not quite achieve the required ATAR, or meet the maths pre-requisite. If you go to your preferred university and explain it to them, they may suggest you start off in a Technology or Science degree and pick up particular bridging units. Usually, after a year, you can apply to transfer internally and get credit for the units you have completed.</a:t>
            </a:r>
            <a:endParaRPr lang="en-US" dirty="0"/>
          </a:p>
        </p:txBody>
      </p:sp>
      <p:sp>
        <p:nvSpPr>
          <p:cNvPr id="4" name="Slide Number Placeholder 3">
            <a:extLst>
              <a:ext uri="{FF2B5EF4-FFF2-40B4-BE49-F238E27FC236}">
                <a16:creationId xmlns:a16="http://schemas.microsoft.com/office/drawing/2014/main" id="{35046721-4036-4019-9AD3-6020C17DD8F3}"/>
              </a:ext>
            </a:extLst>
          </p:cNvPr>
          <p:cNvSpPr>
            <a:spLocks noGrp="1"/>
          </p:cNvSpPr>
          <p:nvPr>
            <p:ph type="sldNum" sz="quarter" idx="5"/>
          </p:nvPr>
        </p:nvSpPr>
        <p:spPr/>
        <p:txBody>
          <a:bodyPr/>
          <a:lstStyle/>
          <a:p>
            <a:fld id="{93BB03BB-25E4-46C7-8588-BBE2C429A2B7}" type="slidenum">
              <a:rPr lang="en-AU" smtClean="0"/>
              <a:t>66</a:t>
            </a:fld>
            <a:endParaRPr lang="en-AU"/>
          </a:p>
        </p:txBody>
      </p:sp>
    </p:spTree>
    <p:extLst>
      <p:ext uri="{BB962C8B-B14F-4D97-AF65-F5344CB8AC3E}">
        <p14:creationId xmlns:p14="http://schemas.microsoft.com/office/powerpoint/2010/main" val="33012481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students choose to defer their course offer. Most courses can be deferred – if yours is one of the small number which can’t, the university will advise you.</a:t>
            </a:r>
          </a:p>
          <a:p>
            <a:endParaRPr lang="en-US" dirty="0"/>
          </a:p>
          <a:p>
            <a:r>
              <a:rPr lang="en-US" dirty="0"/>
              <a:t>Remember, a deferral is an acceptance of your offer. You are saying you want this place, but don’t want to start for a period of time, usually 12 months but sometimes 6 months or even two years.</a:t>
            </a:r>
          </a:p>
          <a:p>
            <a:endParaRPr lang="en-US" dirty="0"/>
          </a:p>
          <a:p>
            <a:r>
              <a:rPr lang="en-US" dirty="0"/>
              <a:t>The university will then contact you about your deferred place in the second half of the following year to check if you still want the place. If you don’t, you still have the option to change your mind.</a:t>
            </a:r>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67</a:t>
            </a:fld>
            <a:endParaRPr lang="en-AU"/>
          </a:p>
        </p:txBody>
      </p:sp>
    </p:spTree>
    <p:extLst>
      <p:ext uri="{BB962C8B-B14F-4D97-AF65-F5344CB8AC3E}">
        <p14:creationId xmlns:p14="http://schemas.microsoft.com/office/powerpoint/2010/main" val="41587578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some of you will have questions as you go through the rest of this year, and luckily there are plenty of places to go for more information. The TISC Guide will be available electronically in July this year.</a:t>
            </a:r>
          </a:p>
          <a:p>
            <a:endParaRPr lang="en-US" dirty="0"/>
          </a:p>
          <a:p>
            <a:r>
              <a:rPr lang="en-US" dirty="0"/>
              <a:t>The Admission Requirements brochures on the TISC website go into detail about prerequisite and recommended subjects for all degree courses. As mentioned earlier, the TISC website is a great source of information, as well as the university websites and their prospectuses, which are also issued in hard copy.</a:t>
            </a:r>
          </a:p>
          <a:p>
            <a:endParaRPr lang="en-US" dirty="0"/>
          </a:p>
          <a:p>
            <a:r>
              <a:rPr lang="en-US" dirty="0"/>
              <a:t>All universities have open days coming up – check out their websites for more details.</a:t>
            </a:r>
            <a:endParaRPr lang="en-AU" dirty="0"/>
          </a:p>
        </p:txBody>
      </p:sp>
    </p:spTree>
    <p:extLst>
      <p:ext uri="{BB962C8B-B14F-4D97-AF65-F5344CB8AC3E}">
        <p14:creationId xmlns:p14="http://schemas.microsoft.com/office/powerpoint/2010/main" val="37462062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B3648-98F2-21DA-8383-7E15B60DE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A65911-801E-15EE-3D50-A59776F1A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32FDB-40A6-4B21-0540-32E61902EBD7}"/>
              </a:ext>
            </a:extLst>
          </p:cNvPr>
          <p:cNvSpPr>
            <a:spLocks noGrp="1"/>
          </p:cNvSpPr>
          <p:nvPr>
            <p:ph type="body" idx="1"/>
          </p:nvPr>
        </p:nvSpPr>
        <p:spPr/>
        <p:txBody>
          <a:bodyPr/>
          <a:lstStyle/>
          <a:p>
            <a:r>
              <a:rPr lang="en-AU" dirty="0"/>
              <a:t>Please, if you have any questions whatsoever during the year, never hesitate to make contact with TISC or with the universities directly.</a:t>
            </a:r>
          </a:p>
          <a:p>
            <a:endParaRPr lang="en-AU" dirty="0"/>
          </a:p>
          <a:p>
            <a:r>
              <a:rPr lang="en-AU" dirty="0"/>
              <a:t>There are many people at your school, at TISC, at SCSA and at the universities, who will be happy to clarify anything that’s confusing to you.</a:t>
            </a:r>
          </a:p>
          <a:p>
            <a:endParaRPr lang="en-AU" dirty="0"/>
          </a:p>
          <a:p>
            <a:r>
              <a:rPr lang="en-AU" dirty="0"/>
              <a:t>Our phone lines are open 9am to 4.30pm Monday to Friday, and you can email us at any time. We generally will respond quickly, as we know this is important to you. Please, don’t have your parents phone on your behalf, we can’t give them information about your application.</a:t>
            </a:r>
          </a:p>
        </p:txBody>
      </p:sp>
    </p:spTree>
    <p:extLst>
      <p:ext uri="{BB962C8B-B14F-4D97-AF65-F5344CB8AC3E}">
        <p14:creationId xmlns:p14="http://schemas.microsoft.com/office/powerpoint/2010/main" val="1478111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350838" y="676275"/>
            <a:ext cx="6010275" cy="3381375"/>
          </a:xfrm>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rPr lang="en-US" dirty="0"/>
              <a:t>As we said earlier, universities can set their own entry requirements, but generally you need to satisfy four basic requirements to get directly into degree-level studies at university.</a:t>
            </a:r>
          </a:p>
          <a:p>
            <a:endParaRPr lang="en-AU" dirty="0"/>
          </a:p>
          <a:p>
            <a:r>
              <a:rPr lang="en-US" dirty="0"/>
              <a:t>To </a:t>
            </a:r>
            <a:r>
              <a:rPr lang="en-US" dirty="0" err="1"/>
              <a:t>maximise</a:t>
            </a:r>
            <a:r>
              <a:rPr lang="en-US" dirty="0"/>
              <a:t> your options, you should achieve the WA Certificate of Education.  Your school will be helping you to do this.  For the majority of people, this isn’t a huge problem.  If you don’t achieve WACE, you should talk with the university you wish to attend, to see what course of action you need to take. Some universities have more flexibility on this requirement than others.</a:t>
            </a:r>
          </a:p>
          <a:p>
            <a:endParaRPr lang="en-AU" dirty="0"/>
          </a:p>
          <a:p>
            <a:r>
              <a:rPr lang="en-US" dirty="0"/>
              <a:t>Everyone needs a certain level of English proficiency to cope with university study, and each university sets an English Language requirement.  We will talk about this on the next slide.</a:t>
            </a:r>
          </a:p>
          <a:p>
            <a:endParaRPr lang="en-AU" dirty="0"/>
          </a:p>
          <a:p>
            <a:r>
              <a:rPr lang="en-US" dirty="0"/>
              <a:t>Prerequisites are courses you need to have passed in Year 12 in order to successfully complete certain courses at university.  Many university courses do not have any prerequisites. If you don’t meet the prerequisites for a course you want to do, talk with the university to seek their advice on possible bridging units you can take while you’re at university.</a:t>
            </a:r>
          </a:p>
          <a:p>
            <a:endParaRPr lang="en-AU" dirty="0"/>
          </a:p>
          <a:p>
            <a:r>
              <a:rPr lang="en-US" dirty="0"/>
              <a:t>Finally, of course, you need some kind of academic runs on the board, so that universities can be confident that you’ve got a good chance of completing the course.  As we said earlier, for most people this will be their ATAR, but other demonstrated academic performance may also be considered.</a:t>
            </a:r>
            <a:endParaRPr dirty="0"/>
          </a:p>
          <a:p>
            <a:pPr>
              <a:defRPr>
                <a:latin typeface="Arial"/>
                <a:ea typeface="Arial"/>
                <a:cs typeface="Arial"/>
                <a:sym typeface="Arial"/>
              </a:defRPr>
            </a:pPr>
            <a:endParaRPr dirty="0"/>
          </a:p>
          <a:p>
            <a:pPr>
              <a:defRPr>
                <a:latin typeface="Arial"/>
                <a:ea typeface="Arial"/>
                <a:cs typeface="Arial"/>
                <a:sym typeface="Arial"/>
              </a:defRPr>
            </a:pPr>
            <a:endParaRPr dirty="0"/>
          </a:p>
        </p:txBody>
      </p:sp>
    </p:spTree>
    <p:extLst>
      <p:ext uri="{BB962C8B-B14F-4D97-AF65-F5344CB8AC3E}">
        <p14:creationId xmlns:p14="http://schemas.microsoft.com/office/powerpoint/2010/main" val="21492178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305">
              <a:spcBef>
                <a:spcPts val="386"/>
              </a:spcBef>
              <a:defRPr/>
            </a:pPr>
            <a:r>
              <a:rPr lang="en-AU" dirty="0"/>
              <a:t>Everyone here at TISC wishes you every success in the rest of your Year 12 studies and your future plans.</a:t>
            </a:r>
          </a:p>
          <a:p>
            <a:endParaRPr lang="en-AU" dirty="0"/>
          </a:p>
        </p:txBody>
      </p:sp>
      <p:sp>
        <p:nvSpPr>
          <p:cNvPr id="4" name="Slide Number Placeholder 3"/>
          <p:cNvSpPr>
            <a:spLocks noGrp="1"/>
          </p:cNvSpPr>
          <p:nvPr>
            <p:ph type="sldNum" sz="quarter" idx="5"/>
          </p:nvPr>
        </p:nvSpPr>
        <p:spPr/>
        <p:txBody>
          <a:bodyPr/>
          <a:lstStyle/>
          <a:p>
            <a:fld id="{93BB03BB-25E4-46C7-8588-BBE2C429A2B7}" type="slidenum">
              <a:rPr lang="en-AU" smtClean="0"/>
              <a:t>70</a:t>
            </a:fld>
            <a:endParaRPr lang="en-AU"/>
          </a:p>
        </p:txBody>
      </p:sp>
    </p:spTree>
    <p:extLst>
      <p:ext uri="{BB962C8B-B14F-4D97-AF65-F5344CB8AC3E}">
        <p14:creationId xmlns:p14="http://schemas.microsoft.com/office/powerpoint/2010/main" val="536637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English Language competence can cause confusion for students, because each university has different rules.</a:t>
            </a:r>
          </a:p>
          <a:p>
            <a:endParaRPr lang="en-AU" dirty="0"/>
          </a:p>
          <a:p>
            <a:r>
              <a:rPr lang="en-AU" dirty="0"/>
              <a:t>The best way to achieve English competence is to get a scaled score of 50.00 or higher in an ATAR English subject (this includes Literature and English as an Additional Language/Dialect). This will give you an excellent preparation for the research, reading and writing requirements of your university degree.</a:t>
            </a:r>
          </a:p>
          <a:p>
            <a:endParaRPr lang="en-AU" dirty="0"/>
          </a:p>
          <a:p>
            <a:r>
              <a:rPr lang="en-AU" dirty="0"/>
              <a:t>If you take an ATAR English subject and don’t quite achieve a scaled score of 50, the TISC system may be able to concede English competence if you have come close, based on rules set by the universities. Curtin and ECU will also give you English competence if your final school grade is a C or higher. Murdoch and Notre Dame award English competence based on completion of Year 12 in Western Australia rather than specific subject results. If you want to go to Curtin, ECU or UWA and don’t get English competence based on your ATAR English results, you will be invited to sit the Special Tertiary Admissions Test (STAT) in January as a second chance.</a:t>
            </a:r>
          </a:p>
          <a:p>
            <a:endParaRPr lang="en-AU" dirty="0"/>
          </a:p>
          <a:p>
            <a:r>
              <a:rPr lang="en-AU" dirty="0"/>
              <a:t>If you are taking a General English subject, again, Murdoch and Notre Dame will award English competence if you complete Year 12 in WA. ECU will award English competence for their Experience Based Entry Scheme, if you get a final school grade of A in English </a:t>
            </a:r>
            <a:r>
              <a:rPr lang="en-AU" b="1" dirty="0"/>
              <a:t>and</a:t>
            </a:r>
            <a:r>
              <a:rPr lang="en-AU" b="0" dirty="0"/>
              <a:t> complete a Certificate IV. Curtin will award English competence for standard entry with an A grade in General English. For UWA, you may be allowed to sit STAT in November or January, but this isn’t automatic – you’ll need to check with the universities or TISC closer to the time to see if you need a special permission letter.</a:t>
            </a:r>
          </a:p>
          <a:p>
            <a:endParaRPr lang="en-AU" b="0" dirty="0"/>
          </a:p>
          <a:p>
            <a:r>
              <a:rPr lang="en-AU" b="0" dirty="0"/>
              <a:t>Successful completion of UniReady in Schools or </a:t>
            </a:r>
            <a:r>
              <a:rPr lang="en-AU" b="0" dirty="0" err="1"/>
              <a:t>UniPrep</a:t>
            </a:r>
            <a:r>
              <a:rPr lang="en-AU" b="0" dirty="0"/>
              <a:t> in Schools will also meet English language competence requirements for Curtin and ECU.</a:t>
            </a:r>
          </a:p>
          <a:p>
            <a:endParaRPr lang="en-AU" b="0" dirty="0"/>
          </a:p>
          <a:p>
            <a:r>
              <a:rPr lang="en-AU" b="0" dirty="0"/>
              <a:t>Portfolio and alternative entry pathways may have more flexible English competence requirements – check with the universities for more information.</a:t>
            </a: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B03BB-25E4-46C7-8588-BBE2C429A2B7}" type="slidenum">
              <a:rPr kumimoji="0" lang="en-AU" sz="1200" b="0" i="0" u="none" strike="noStrike" kern="1200" cap="none" spc="0" normalizeH="0" baseline="0" noProof="0" smtClean="0">
                <a:ln>
                  <a:noFill/>
                </a:ln>
                <a:solidFill>
                  <a:srgbClr val="000000"/>
                </a:solidFill>
                <a:effectLst/>
                <a:uLnTx/>
                <a:uFillTx/>
                <a:latin typeface="Helvetica"/>
                <a:cs typeface="Helvetica"/>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rgbClr val="000000"/>
              </a:solidFill>
              <a:effectLst/>
              <a:uLnTx/>
              <a:uFillTx/>
              <a:latin typeface="Helvetica"/>
              <a:cs typeface="Helvetica"/>
            </a:endParaRPr>
          </a:p>
        </p:txBody>
      </p:sp>
    </p:spTree>
    <p:extLst>
      <p:ext uri="{BB962C8B-B14F-4D97-AF65-F5344CB8AC3E}">
        <p14:creationId xmlns:p14="http://schemas.microsoft.com/office/powerpoint/2010/main" val="211109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this section only for presentations with a large cohort of VET students]</a:t>
            </a:r>
          </a:p>
          <a:p>
            <a:r>
              <a:rPr lang="en-AU" dirty="0"/>
              <a:t>For Year 12s who are taking a VET pathway to university, if you successfully complete an AQF Diploma, this will meet English competence for all universities.</a:t>
            </a:r>
          </a:p>
          <a:p>
            <a:endParaRPr lang="en-AU" dirty="0"/>
          </a:p>
          <a:p>
            <a:r>
              <a:rPr lang="en-AU" dirty="0"/>
              <a:t>If you complete a Certificate IV, achievement of English competence will depend on the university you wish to study at, and your results in either ATAR or General English. Bear in mind that you also need to meet the university’s minimum entry requirement.</a:t>
            </a:r>
          </a:p>
          <a:p>
            <a:endParaRPr lang="en-AU" dirty="0"/>
          </a:p>
        </p:txBody>
      </p:sp>
    </p:spTree>
    <p:extLst>
      <p:ext uri="{BB962C8B-B14F-4D97-AF65-F5344CB8AC3E}">
        <p14:creationId xmlns:p14="http://schemas.microsoft.com/office/powerpoint/2010/main" val="291035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514350"/>
            <a:ext cx="6000750" cy="2228851"/>
          </a:xfrm>
        </p:spPr>
        <p:txBody>
          <a:bodyPr anchor="b">
            <a:normAutofit/>
          </a:bodyPr>
          <a:lstStyle>
            <a:lvl1pPr algn="l">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513159" y="2882900"/>
            <a:ext cx="4800600" cy="1460500"/>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6171009" y="6350"/>
            <a:ext cx="2857500" cy="2857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68659"/>
            <a:ext cx="4560491" cy="456049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171450"/>
            <a:ext cx="3714750" cy="371475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24209"/>
            <a:ext cx="3639742" cy="363974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457201"/>
            <a:ext cx="3257549" cy="325754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264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514350" y="400050"/>
            <a:ext cx="8114109" cy="23431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16" name="Text Placeholder 9"/>
          <p:cNvSpPr>
            <a:spLocks noGrp="1"/>
          </p:cNvSpPr>
          <p:nvPr>
            <p:ph type="body" sz="quarter" idx="14"/>
          </p:nvPr>
        </p:nvSpPr>
        <p:spPr>
          <a:xfrm>
            <a:off x="685801" y="2882900"/>
            <a:ext cx="6228158" cy="3429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22185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9" y="3086100"/>
            <a:ext cx="6401991" cy="14097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896278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514350"/>
            <a:ext cx="6858001" cy="20574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84659" y="2571750"/>
            <a:ext cx="6400800"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13160" y="3225801"/>
            <a:ext cx="6400800" cy="1263649"/>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
        <p:nvSpPr>
          <p:cNvPr id="14" name="TextBox 13"/>
          <p:cNvSpPr txBox="1"/>
          <p:nvPr/>
        </p:nvSpPr>
        <p:spPr>
          <a:xfrm>
            <a:off x="398859" y="609167"/>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076451"/>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2533538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2571750"/>
            <a:ext cx="6400800" cy="127305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8" y="3849736"/>
            <a:ext cx="6401993" cy="645300"/>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404941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514350"/>
            <a:ext cx="6858000" cy="20574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3159" y="2946400"/>
            <a:ext cx="6400801" cy="7874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3159" y="3733800"/>
            <a:ext cx="6400801" cy="762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
        <p:nvSpPr>
          <p:cNvPr id="11" name="TextBox 10"/>
          <p:cNvSpPr txBox="1"/>
          <p:nvPr/>
        </p:nvSpPr>
        <p:spPr>
          <a:xfrm>
            <a:off x="398859" y="609167"/>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076451"/>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481328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3159" y="2946401"/>
            <a:ext cx="6400800" cy="62865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3159" y="3575049"/>
            <a:ext cx="6400801" cy="92075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365798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556618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514350"/>
            <a:ext cx="1543050" cy="3429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0" y="514350"/>
            <a:ext cx="5867400" cy="398145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3273003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Click to edit Master title style</a:t>
            </a:r>
          </a:p>
        </p:txBody>
      </p:sp>
      <p:sp>
        <p:nvSpPr>
          <p:cNvPr id="39" name="Shape 39"/>
          <p:cNvSpPr>
            <a:spLocks noGrp="1"/>
          </p:cNvSpPr>
          <p:nvPr>
            <p:ph type="body" sz="half" idx="1"/>
          </p:nvPr>
        </p:nvSpPr>
        <p:spPr>
          <a:xfrm>
            <a:off x="457200" y="1200151"/>
            <a:ext cx="4038600" cy="3394472"/>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Click to edit Master text styles</a:t>
            </a:r>
          </a:p>
          <a:p>
            <a:pPr lvl="1"/>
            <a:r>
              <a:t>Second level</a:t>
            </a:r>
          </a:p>
          <a:p>
            <a:pPr lvl="2"/>
            <a:r>
              <a:t>Third level</a:t>
            </a:r>
          </a:p>
          <a:p>
            <a:pPr lvl="3"/>
            <a:r>
              <a:t>Fourth level</a:t>
            </a:r>
          </a:p>
          <a:p>
            <a:pPr lvl="4"/>
            <a:r>
              <a:t>Fifth level</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5700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677749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1504950"/>
            <a:ext cx="6400801" cy="1711200"/>
          </a:xfrm>
        </p:spPr>
        <p:txBody>
          <a:bodyPr anchor="b">
            <a:normAutofit/>
          </a:bodyPr>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513160" y="3371850"/>
            <a:ext cx="6400800" cy="112395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1565180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3159" y="514351"/>
            <a:ext cx="3703241" cy="271145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6100" y="514351"/>
            <a:ext cx="3700859" cy="271145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2092905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29061" y="514350"/>
            <a:ext cx="3487340" cy="432197"/>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3159" y="952897"/>
            <a:ext cx="3703241" cy="227290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9299" y="514350"/>
            <a:ext cx="3498851" cy="432197"/>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354909" y="946546"/>
            <a:ext cx="3696891" cy="227290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2623442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1237849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1329100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514350"/>
            <a:ext cx="2743200" cy="10287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513159" y="514350"/>
            <a:ext cx="4457701" cy="398145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13759" y="1657350"/>
            <a:ext cx="2743200" cy="156845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196077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085850"/>
            <a:ext cx="4514850" cy="85725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1759" y="685800"/>
            <a:ext cx="2460731" cy="3429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3542109" y="2082800"/>
            <a:ext cx="4516041" cy="15367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AU" smtClean="0"/>
              <a:t>‹#›</a:t>
            </a:fld>
            <a:endParaRPr lang="en-AU"/>
          </a:p>
        </p:txBody>
      </p:sp>
    </p:spTree>
    <p:extLst>
      <p:ext uri="{BB962C8B-B14F-4D97-AF65-F5344CB8AC3E}">
        <p14:creationId xmlns:p14="http://schemas.microsoft.com/office/powerpoint/2010/main" val="3737501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222500"/>
            <a:ext cx="2236394" cy="2406650"/>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3365499"/>
            <a:ext cx="6400800" cy="11303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3159" y="514351"/>
            <a:ext cx="6400800" cy="271145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28309" y="4629150"/>
            <a:ext cx="1200150" cy="273844"/>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48A87A34-81AB-432B-8DAE-1953F412C126}" type="datetimeFigureOut">
              <a:rPr lang="en-US" smtClean="0"/>
              <a:pPr/>
              <a:t>4/17/2025</a:t>
            </a:fld>
            <a:endParaRPr lang="en-US" dirty="0"/>
          </a:p>
        </p:txBody>
      </p:sp>
      <p:sp>
        <p:nvSpPr>
          <p:cNvPr id="5" name="Footer Placeholder 4"/>
          <p:cNvSpPr>
            <a:spLocks noGrp="1"/>
          </p:cNvSpPr>
          <p:nvPr>
            <p:ph type="ftr" sz="quarter" idx="3"/>
          </p:nvPr>
        </p:nvSpPr>
        <p:spPr>
          <a:xfrm>
            <a:off x="513159" y="4629150"/>
            <a:ext cx="5657850" cy="273844"/>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2400" y="4183857"/>
            <a:ext cx="856684" cy="502444"/>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86CB4B4D-7CA3-9044-876B-883B54F8677D}" type="slidenum">
              <a:rPr lang="en-AU" smtClean="0"/>
              <a:t>‹#›</a:t>
            </a:fld>
            <a:endParaRPr lang="en-AU"/>
          </a:p>
        </p:txBody>
      </p:sp>
    </p:spTree>
    <p:extLst>
      <p:ext uri="{BB962C8B-B14F-4D97-AF65-F5344CB8AC3E}">
        <p14:creationId xmlns:p14="http://schemas.microsoft.com/office/powerpoint/2010/main" val="2863310123"/>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1.jpeg"/><Relationship Id="rId7" Type="http://schemas.openxmlformats.org/officeDocument/2006/relationships/diagramQuickStyle" Target="../diagrams/quickStyle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1.jpeg"/><Relationship Id="rId7" Type="http://schemas.openxmlformats.org/officeDocument/2006/relationships/diagramQuickStyle" Target="../diagrams/quickStyle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svg"/><Relationship Id="rId21" Type="http://schemas.openxmlformats.org/officeDocument/2006/relationships/image" Target="../media/image31.svg"/><Relationship Id="rId34" Type="http://schemas.openxmlformats.org/officeDocument/2006/relationships/image" Target="../media/image44.png"/><Relationship Id="rId42" Type="http://schemas.openxmlformats.org/officeDocument/2006/relationships/image" Target="../media/image52.png"/><Relationship Id="rId47" Type="http://schemas.openxmlformats.org/officeDocument/2006/relationships/image" Target="../media/image57.svg"/><Relationship Id="rId50" Type="http://schemas.openxmlformats.org/officeDocument/2006/relationships/image" Target="../media/image2.png"/><Relationship Id="rId7" Type="http://schemas.openxmlformats.org/officeDocument/2006/relationships/image" Target="../media/image17.svg"/><Relationship Id="rId2" Type="http://schemas.openxmlformats.org/officeDocument/2006/relationships/notesSlide" Target="../notesSlides/notesSlide23.xml"/><Relationship Id="rId16" Type="http://schemas.openxmlformats.org/officeDocument/2006/relationships/image" Target="../media/image26.png"/><Relationship Id="rId29" Type="http://schemas.openxmlformats.org/officeDocument/2006/relationships/image" Target="../media/image39.svg"/><Relationship Id="rId11" Type="http://schemas.openxmlformats.org/officeDocument/2006/relationships/image" Target="../media/image21.sv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svg"/><Relationship Id="rId40" Type="http://schemas.openxmlformats.org/officeDocument/2006/relationships/image" Target="../media/image50.png"/><Relationship Id="rId45" Type="http://schemas.openxmlformats.org/officeDocument/2006/relationships/image" Target="../media/image55.svg"/><Relationship Id="rId5" Type="http://schemas.openxmlformats.org/officeDocument/2006/relationships/image" Target="../media/image15.jpe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38.png"/><Relationship Id="rId36" Type="http://schemas.openxmlformats.org/officeDocument/2006/relationships/image" Target="../media/image46.png"/><Relationship Id="rId49" Type="http://schemas.openxmlformats.org/officeDocument/2006/relationships/image" Target="../media/image59.svg"/><Relationship Id="rId10" Type="http://schemas.openxmlformats.org/officeDocument/2006/relationships/image" Target="../media/image20.png"/><Relationship Id="rId19" Type="http://schemas.openxmlformats.org/officeDocument/2006/relationships/image" Target="../media/image29.svg"/><Relationship Id="rId31" Type="http://schemas.openxmlformats.org/officeDocument/2006/relationships/image" Target="../media/image41.svg"/><Relationship Id="rId44" Type="http://schemas.openxmlformats.org/officeDocument/2006/relationships/image" Target="../media/image54.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svg"/><Relationship Id="rId30" Type="http://schemas.openxmlformats.org/officeDocument/2006/relationships/image" Target="../media/image40.png"/><Relationship Id="rId35" Type="http://schemas.openxmlformats.org/officeDocument/2006/relationships/image" Target="../media/image45.svg"/><Relationship Id="rId43" Type="http://schemas.openxmlformats.org/officeDocument/2006/relationships/image" Target="../media/image53.svg"/><Relationship Id="rId48" Type="http://schemas.openxmlformats.org/officeDocument/2006/relationships/image" Target="../media/image58.png"/><Relationship Id="rId8" Type="http://schemas.openxmlformats.org/officeDocument/2006/relationships/image" Target="../media/image18.png"/><Relationship Id="rId3" Type="http://schemas.openxmlformats.org/officeDocument/2006/relationships/image" Target="../media/image13.pn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38" Type="http://schemas.openxmlformats.org/officeDocument/2006/relationships/image" Target="../media/image48.png"/><Relationship Id="rId46" Type="http://schemas.openxmlformats.org/officeDocument/2006/relationships/image" Target="../media/image56.png"/><Relationship Id="rId20" Type="http://schemas.openxmlformats.org/officeDocument/2006/relationships/image" Target="../media/image30.png"/><Relationship Id="rId41" Type="http://schemas.openxmlformats.org/officeDocument/2006/relationships/image" Target="../media/image51.svg"/><Relationship Id="rId1" Type="http://schemas.openxmlformats.org/officeDocument/2006/relationships/slideLayout" Target="../slideLayouts/slideLayout2.xml"/><Relationship Id="rId6"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diagramLayout" Target="../diagrams/layout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Data" Target="../diagrams/data2.xml"/><Relationship Id="rId5" Type="http://schemas.openxmlformats.org/officeDocument/2006/relationships/image" Target="../media/image2.png"/><Relationship Id="rId10" Type="http://schemas.microsoft.com/office/2007/relationships/diagramDrawing" Target="../diagrams/drawing2.xml"/><Relationship Id="rId4" Type="http://schemas.microsoft.com/office/2007/relationships/hdphoto" Target="../media/hdphoto1.wdp"/><Relationship Id="rId9" Type="http://schemas.openxmlformats.org/officeDocument/2006/relationships/diagramColors" Target="../diagrams/colors2.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notesSlide" Target="../notesSlides/notesSlide68.xml"/><Relationship Id="rId1" Type="http://schemas.openxmlformats.org/officeDocument/2006/relationships/slideLayout" Target="../slideLayouts/slideLayout1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8.xml"/><Relationship Id="rId5" Type="http://schemas.openxmlformats.org/officeDocument/2006/relationships/image" Target="../media/image114.png"/><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B99BA8-78AA-378E-1AF0-F4C9880AF8DA}"/>
              </a:ext>
            </a:extLst>
          </p:cNvPr>
          <p:cNvSpPr/>
          <p:nvPr/>
        </p:nvSpPr>
        <p:spPr>
          <a:xfrm>
            <a:off x="359532" y="303498"/>
            <a:ext cx="8424936" cy="4536504"/>
          </a:xfrm>
          <a:prstGeom prst="roundRect">
            <a:avLst/>
          </a:prstGeom>
          <a:solidFill>
            <a:schemeClr val="tx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hape 147"/>
          <p:cNvSpPr txBox="1">
            <a:spLocks/>
          </p:cNvSpPr>
          <p:nvPr/>
        </p:nvSpPr>
        <p:spPr>
          <a:xfrm>
            <a:off x="850900" y="3588868"/>
            <a:ext cx="7442200" cy="1080120"/>
          </a:xfrm>
          <a:prstGeom prst="rect">
            <a:avLst/>
          </a:prstGeom>
          <a:ln w="12700">
            <a:miter lim="400000"/>
          </a:ln>
          <a:effectLst/>
          <a:extLst>
            <a:ext uri="{C572A759-6A51-4108-AA02-DFA0A04FC94B}">
              <ma14:wrappingTextBoxFlag xmlns:ma14="http://schemas.microsoft.com/office/mac/drawingml/2011/main" xmlns="" val="1"/>
            </a:ext>
          </a:extLst>
        </p:spPr>
        <p:txBody>
          <a:bodyPr lIns="45719" rIns="45719">
            <a:noAutofit/>
          </a:bodyPr>
          <a:lstStyle>
            <a:lvl1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9pPr>
          </a:lstStyle>
          <a:p>
            <a:pPr algn="l" defTabSz="475487" hangingPunct="1">
              <a:lnSpc>
                <a:spcPct val="90000"/>
              </a:lnSpc>
              <a:spcBef>
                <a:spcPts val="200"/>
              </a:spcBef>
              <a:defRPr sz="1040">
                <a:solidFill>
                  <a:srgbClr val="FFFFFF"/>
                </a:solidFill>
                <a:effectLst>
                  <a:outerShdw blurRad="19812" dist="19812" dir="2700000" rotWithShape="0">
                    <a:srgbClr val="000000">
                      <a:alpha val="43137"/>
                    </a:srgbClr>
                  </a:outerShdw>
                </a:effectLst>
              </a:defRPr>
            </a:pPr>
            <a:r>
              <a:rPr lang="en-AU" sz="2800" b="1" dirty="0">
                <a:solidFill>
                  <a:srgbClr val="0070C0"/>
                </a:solidFill>
                <a:latin typeface="Arial" panose="020B0604020202020204" pitchFamily="34" charset="0"/>
                <a:ea typeface="Open Sans" panose="020B0606030504020204" pitchFamily="34" charset="0"/>
                <a:cs typeface="Arial" panose="020B0604020202020204" pitchFamily="34" charset="0"/>
              </a:rPr>
              <a:t>Information for</a:t>
            </a:r>
          </a:p>
          <a:p>
            <a:pPr algn="l" defTabSz="475487" hangingPunct="1">
              <a:lnSpc>
                <a:spcPct val="90000"/>
              </a:lnSpc>
              <a:spcBef>
                <a:spcPts val="200"/>
              </a:spcBef>
              <a:defRPr sz="1040">
                <a:solidFill>
                  <a:srgbClr val="FFFFFF"/>
                </a:solidFill>
                <a:effectLst>
                  <a:outerShdw blurRad="19812" dist="19812" dir="2700000" rotWithShape="0">
                    <a:srgbClr val="000000">
                      <a:alpha val="43137"/>
                    </a:srgbClr>
                  </a:outerShdw>
                </a:effectLst>
              </a:defRPr>
            </a:pPr>
            <a:r>
              <a:rPr lang="en-AU" sz="2800" b="1" dirty="0">
                <a:solidFill>
                  <a:srgbClr val="0070C0"/>
                </a:solidFill>
                <a:latin typeface="Arial" panose="020B0604020202020204" pitchFamily="34" charset="0"/>
                <a:ea typeface="Open Sans" panose="020B0606030504020204" pitchFamily="34" charset="0"/>
                <a:cs typeface="Arial" panose="020B0604020202020204" pitchFamily="34" charset="0"/>
              </a:rPr>
              <a:t>Year 12 students, 2025</a:t>
            </a:r>
          </a:p>
        </p:txBody>
      </p:sp>
      <p:pic>
        <p:nvPicPr>
          <p:cNvPr id="5" name="Picture 4" descr="A blue and white logo&#10;&#10;Description automatically generated">
            <a:extLst>
              <a:ext uri="{FF2B5EF4-FFF2-40B4-BE49-F238E27FC236}">
                <a16:creationId xmlns:a16="http://schemas.microsoft.com/office/drawing/2014/main" id="{18D1396A-E122-CE3C-6BEC-B2DC6BF9A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103" y="1203598"/>
            <a:ext cx="5569793" cy="19844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23478"/>
            <a:ext cx="7772401" cy="1021556"/>
          </a:xfrm>
        </p:spPr>
        <p:txBody>
          <a:bodyPr>
            <a:normAutofit fontScale="90000"/>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English Language Competence for VET students</a:t>
            </a:r>
          </a:p>
        </p:txBody>
      </p:sp>
      <p:sp>
        <p:nvSpPr>
          <p:cNvPr id="3" name="TextBox 2">
            <a:extLst>
              <a:ext uri="{FF2B5EF4-FFF2-40B4-BE49-F238E27FC236}">
                <a16:creationId xmlns:a16="http://schemas.microsoft.com/office/drawing/2014/main" id="{175F6614-931D-3D88-AB61-25F21504A7C5}"/>
              </a:ext>
            </a:extLst>
          </p:cNvPr>
          <p:cNvSpPr txBox="1"/>
          <p:nvPr/>
        </p:nvSpPr>
        <p:spPr>
          <a:xfrm>
            <a:off x="467544" y="1275606"/>
            <a:ext cx="8424936" cy="3539687"/>
          </a:xfrm>
          <a:prstGeom prst="rect">
            <a:avLst/>
          </a:prstGeom>
          <a:noFill/>
        </p:spPr>
        <p:txBody>
          <a:bodyPr wrap="square" rtlCol="0">
            <a:spAutoFit/>
          </a:bodyPr>
          <a:lstStyle/>
          <a:p>
            <a:pPr marL="285750"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AQF Certificate IV </a:t>
            </a:r>
            <a:r>
              <a:rPr lang="en-AU" b="1" dirty="0">
                <a:latin typeface="Arial" panose="020B0604020202020204" pitchFamily="34" charset="0"/>
                <a:cs typeface="Arial" panose="020B0604020202020204" pitchFamily="34" charset="0"/>
              </a:rPr>
              <a:t>plus</a:t>
            </a:r>
            <a:r>
              <a:rPr lang="en-AU" dirty="0">
                <a:latin typeface="Arial" panose="020B0604020202020204" pitchFamily="34" charset="0"/>
                <a:cs typeface="Arial" panose="020B0604020202020204" pitchFamily="34" charset="0"/>
              </a:rPr>
              <a:t> General English (or Literature or EALD)</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meet ELC for Murdoch and Notre Dame.</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meet ELC for ECU’s Experience Based Entry Scheme if your final school grade is A.</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meet ELC for Curtin if your final school grade is A (or B for Portfolio Entry).</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not meet ELC for UWA.</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You may be permitted to sit STAT Written English after the completion of WACE exams to meet ELC for Curtin and ECU.</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If you want to study at UWA, you will need </a:t>
            </a:r>
            <a:r>
              <a:rPr lang="en-AU" i="1" dirty="0">
                <a:latin typeface="Arial" panose="020B0604020202020204" pitchFamily="34" charset="0"/>
                <a:cs typeface="Arial" panose="020B0604020202020204" pitchFamily="34" charset="0"/>
              </a:rPr>
              <a:t>written permission</a:t>
            </a:r>
            <a:r>
              <a:rPr lang="en-AU" dirty="0">
                <a:latin typeface="Arial" panose="020B0604020202020204" pitchFamily="34" charset="0"/>
                <a:cs typeface="Arial" panose="020B0604020202020204" pitchFamily="34" charset="0"/>
              </a:rPr>
              <a:t> from UWA to sit the full STAT.</a:t>
            </a:r>
          </a:p>
        </p:txBody>
      </p:sp>
      <p:pic>
        <p:nvPicPr>
          <p:cNvPr id="4" name="Picture 3" descr="Logo&#10;&#10;Description automatically generated">
            <a:extLst>
              <a:ext uri="{FF2B5EF4-FFF2-40B4-BE49-F238E27FC236}">
                <a16:creationId xmlns:a16="http://schemas.microsoft.com/office/drawing/2014/main" id="{072E87E2-2E47-A14C-9367-2B1A4EBC5A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837361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F19FB-C26B-520B-7C0C-C33FDF8300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7D5C0C-217B-12FA-CE5C-846D3CF69AC9}"/>
              </a:ext>
            </a:extLst>
          </p:cNvPr>
          <p:cNvSpPr>
            <a:spLocks noGrp="1"/>
          </p:cNvSpPr>
          <p:nvPr>
            <p:ph type="title"/>
          </p:nvPr>
        </p:nvSpPr>
        <p:spPr>
          <a:xfrm>
            <a:off x="971600" y="123478"/>
            <a:ext cx="7772401" cy="1021556"/>
          </a:xfrm>
        </p:spPr>
        <p:txBody>
          <a:bodyPr>
            <a:normAutofit fontScale="90000"/>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English Language Competence – Enabling Programs</a:t>
            </a:r>
          </a:p>
        </p:txBody>
      </p:sp>
      <p:sp>
        <p:nvSpPr>
          <p:cNvPr id="3" name="TextBox 2">
            <a:extLst>
              <a:ext uri="{FF2B5EF4-FFF2-40B4-BE49-F238E27FC236}">
                <a16:creationId xmlns:a16="http://schemas.microsoft.com/office/drawing/2014/main" id="{AA6F1E4D-2786-9479-1414-06E9A46D3F09}"/>
              </a:ext>
            </a:extLst>
          </p:cNvPr>
          <p:cNvSpPr txBox="1"/>
          <p:nvPr/>
        </p:nvSpPr>
        <p:spPr>
          <a:xfrm>
            <a:off x="467544" y="1275606"/>
            <a:ext cx="8424936" cy="2276521"/>
          </a:xfrm>
          <a:prstGeom prst="rect">
            <a:avLst/>
          </a:prstGeom>
          <a:noFill/>
        </p:spPr>
        <p:txBody>
          <a:bodyPr wrap="square" rtlCol="0">
            <a:spAutoFit/>
          </a:bodyPr>
          <a:lstStyle/>
          <a:p>
            <a:pPr marL="285750"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In most cases, successful completion of a university enabling program (eg UniReady, </a:t>
            </a:r>
            <a:r>
              <a:rPr lang="en-AU" dirty="0" err="1">
                <a:latin typeface="Arial" panose="020B0604020202020204" pitchFamily="34" charset="0"/>
                <a:cs typeface="Arial" panose="020B0604020202020204" pitchFamily="34" charset="0"/>
              </a:rPr>
              <a:t>UniPrep</a:t>
            </a:r>
            <a:r>
              <a:rPr lang="en-AU" dirty="0">
                <a:latin typeface="Arial" panose="020B0604020202020204" pitchFamily="34" charset="0"/>
                <a:cs typeface="Arial" panose="020B0604020202020204" pitchFamily="34" charset="0"/>
              </a:rPr>
              <a:t> Schools, </a:t>
            </a:r>
            <a:r>
              <a:rPr lang="en-AU" dirty="0" err="1">
                <a:latin typeface="Arial" panose="020B0604020202020204" pitchFamily="34" charset="0"/>
                <a:cs typeface="Arial" panose="020B0604020202020204" pitchFamily="34" charset="0"/>
              </a:rPr>
              <a:t>UniPath</a:t>
            </a:r>
            <a:r>
              <a:rPr lang="en-AU" dirty="0">
                <a:latin typeface="Arial" panose="020B0604020202020204" pitchFamily="34" charset="0"/>
                <a:cs typeface="Arial" panose="020B0604020202020204" pitchFamily="34" charset="0"/>
              </a:rPr>
              <a:t>, TLC Learning for Tomorrow or FlexiTrack High) will also satisfy university English competence requirements.</a:t>
            </a:r>
          </a:p>
          <a:p>
            <a:pPr marL="285750"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There may be some exceptions – TISC recommends checking with the university where you wish to study for confirmation.</a:t>
            </a:r>
          </a:p>
          <a:p>
            <a:pPr marL="285750"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If you don’t meet ELC via your enabling program, the requirements for ATAR/General English will still apply.</a:t>
            </a:r>
          </a:p>
        </p:txBody>
      </p:sp>
      <p:pic>
        <p:nvPicPr>
          <p:cNvPr id="4" name="Picture 3" descr="Logo&#10;&#10;Description automatically generated">
            <a:extLst>
              <a:ext uri="{FF2B5EF4-FFF2-40B4-BE49-F238E27FC236}">
                <a16:creationId xmlns:a16="http://schemas.microsoft.com/office/drawing/2014/main" id="{386C3FF8-A917-0515-6335-520E0036D8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157698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990" y="195486"/>
            <a:ext cx="8134673" cy="628261"/>
          </a:xfrm>
        </p:spPr>
        <p:txBody>
          <a:bodyPr>
            <a:noAutofit/>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International Baccalaureate (IB)</a:t>
            </a:r>
          </a:p>
        </p:txBody>
      </p:sp>
      <p:sp>
        <p:nvSpPr>
          <p:cNvPr id="3" name="TextBox 2">
            <a:extLst>
              <a:ext uri="{FF2B5EF4-FFF2-40B4-BE49-F238E27FC236}">
                <a16:creationId xmlns:a16="http://schemas.microsoft.com/office/drawing/2014/main" id="{D551B3A6-EFF5-B445-CEB5-321E40AF651D}"/>
              </a:ext>
            </a:extLst>
          </p:cNvPr>
          <p:cNvSpPr txBox="1"/>
          <p:nvPr/>
        </p:nvSpPr>
        <p:spPr>
          <a:xfrm>
            <a:off x="611560" y="823747"/>
            <a:ext cx="8353535" cy="3477875"/>
          </a:xfrm>
          <a:prstGeom prst="rect">
            <a:avLst/>
          </a:prstGeom>
          <a:noFill/>
        </p:spPr>
        <p:txBody>
          <a:bodyPr wrap="square" rtlCol="0">
            <a:spAutoFit/>
          </a:bodyPr>
          <a:lstStyle/>
          <a:p>
            <a:pPr marL="342900" indent="-342900">
              <a:buClr>
                <a:srgbClr val="0070C0"/>
              </a:buClr>
              <a:buFont typeface="Arial" panose="020B0604020202020204" pitchFamily="34" charset="0"/>
              <a:buChar char="•"/>
            </a:pPr>
            <a:r>
              <a:rPr lang="en-US" sz="2200" dirty="0">
                <a:latin typeface="Arial" panose="020B0604020202020204" pitchFamily="34" charset="0"/>
                <a:cs typeface="Arial" panose="020B0604020202020204" pitchFamily="34" charset="0"/>
              </a:rPr>
              <a:t>T</a:t>
            </a:r>
            <a:r>
              <a:rPr lang="en-AU" sz="2200" dirty="0">
                <a:latin typeface="Arial" panose="020B0604020202020204" pitchFamily="34" charset="0"/>
                <a:cs typeface="Arial" panose="020B0604020202020204" pitchFamily="34" charset="0"/>
              </a:rPr>
              <a:t>o apply for university in WA, register as a new user on TISCOnline.</a:t>
            </a:r>
          </a:p>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Declare your IB studies under the Secondary Studies question (choose “IB” as your location, not “WA”)</a:t>
            </a:r>
          </a:p>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It’s important to give us your correct IB personal code (format abc123)</a:t>
            </a:r>
          </a:p>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Check with your school IB DP Co-Ordinator that your results will be released to TISC. </a:t>
            </a:r>
          </a:p>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We expect IB students to be included in Main Round offers again this year.</a:t>
            </a:r>
          </a:p>
        </p:txBody>
      </p:sp>
      <p:pic>
        <p:nvPicPr>
          <p:cNvPr id="4" name="Picture 3" descr="Logo&#10;&#10;Description automatically generated">
            <a:extLst>
              <a:ext uri="{FF2B5EF4-FFF2-40B4-BE49-F238E27FC236}">
                <a16:creationId xmlns:a16="http://schemas.microsoft.com/office/drawing/2014/main" id="{92315FA4-6202-A14C-EC11-84E404DDA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994116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3C42F-E32E-BCFD-8568-31FB6A96BB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F7B8F-B6D1-0BB8-27A3-4AD1FD517E90}"/>
              </a:ext>
            </a:extLst>
          </p:cNvPr>
          <p:cNvSpPr>
            <a:spLocks noGrp="1"/>
          </p:cNvSpPr>
          <p:nvPr>
            <p:ph type="title"/>
          </p:nvPr>
        </p:nvSpPr>
        <p:spPr>
          <a:xfrm>
            <a:off x="974439" y="195486"/>
            <a:ext cx="8134673" cy="628261"/>
          </a:xfrm>
        </p:spPr>
        <p:txBody>
          <a:bodyPr>
            <a:noAutofit/>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What’s an IB Admissions Score?</a:t>
            </a:r>
          </a:p>
        </p:txBody>
      </p:sp>
      <p:sp>
        <p:nvSpPr>
          <p:cNvPr id="3" name="TextBox 2">
            <a:extLst>
              <a:ext uri="{FF2B5EF4-FFF2-40B4-BE49-F238E27FC236}">
                <a16:creationId xmlns:a16="http://schemas.microsoft.com/office/drawing/2014/main" id="{21A79183-B1D8-4D7A-0D2E-D3DC9ED9A514}"/>
              </a:ext>
            </a:extLst>
          </p:cNvPr>
          <p:cNvSpPr txBox="1"/>
          <p:nvPr/>
        </p:nvSpPr>
        <p:spPr>
          <a:xfrm>
            <a:off x="611560" y="823747"/>
            <a:ext cx="8353535" cy="3816429"/>
          </a:xfrm>
          <a:prstGeom prst="rect">
            <a:avLst/>
          </a:prstGeom>
          <a:noFill/>
        </p:spPr>
        <p:txBody>
          <a:bodyPr wrap="square" rtlCol="0">
            <a:spAutoFit/>
          </a:bodyPr>
          <a:lstStyle/>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Your IB score is reported as a whole number (max. 45).</a:t>
            </a:r>
          </a:p>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However, you will also receive a </a:t>
            </a:r>
            <a:r>
              <a:rPr lang="en-AU" sz="2200" i="1" dirty="0">
                <a:latin typeface="Arial" panose="020B0604020202020204" pitchFamily="34" charset="0"/>
                <a:cs typeface="Arial" panose="020B0604020202020204" pitchFamily="34" charset="0"/>
              </a:rPr>
              <a:t>finer-grained conversion</a:t>
            </a:r>
            <a:r>
              <a:rPr lang="en-AU" sz="2200" dirty="0">
                <a:latin typeface="Arial" panose="020B0604020202020204" pitchFamily="34" charset="0"/>
                <a:cs typeface="Arial" panose="020B0604020202020204" pitchFamily="34" charset="0"/>
              </a:rPr>
              <a:t> to an </a:t>
            </a:r>
            <a:r>
              <a:rPr lang="en-AU" sz="2200" b="1" dirty="0">
                <a:latin typeface="Arial" panose="020B0604020202020204" pitchFamily="34" charset="0"/>
                <a:cs typeface="Arial" panose="020B0604020202020204" pitchFamily="34" charset="0"/>
              </a:rPr>
              <a:t>IB Admissions Score (IBAS)</a:t>
            </a:r>
            <a:r>
              <a:rPr lang="en-AU" sz="2200" dirty="0">
                <a:latin typeface="Arial" panose="020B0604020202020204" pitchFamily="34" charset="0"/>
                <a:cs typeface="Arial" panose="020B0604020202020204" pitchFamily="34" charset="0"/>
              </a:rPr>
              <a:t>. This utilises more data points to give a more accurate picture of your performance within the IB score band.</a:t>
            </a:r>
          </a:p>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Tertiary Admission Centres (TACs) like TISC will then convert these to a </a:t>
            </a:r>
            <a:r>
              <a:rPr lang="en-AU" sz="2200" b="1" dirty="0">
                <a:latin typeface="Arial" panose="020B0604020202020204" pitchFamily="34" charset="0"/>
                <a:cs typeface="Arial" panose="020B0604020202020204" pitchFamily="34" charset="0"/>
              </a:rPr>
              <a:t>Combined Rank</a:t>
            </a:r>
            <a:r>
              <a:rPr lang="en-AU" sz="2200" dirty="0">
                <a:latin typeface="Arial" panose="020B0604020202020204" pitchFamily="34" charset="0"/>
                <a:cs typeface="Arial" panose="020B0604020202020204" pitchFamily="34" charset="0"/>
              </a:rPr>
              <a:t> according to an agreed national schedule.</a:t>
            </a:r>
          </a:p>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The Admissions Requirements brochure for IB students gives more information.</a:t>
            </a:r>
          </a:p>
          <a:p>
            <a:pPr marL="342900" indent="-342900">
              <a:buClr>
                <a:srgbClr val="0070C0"/>
              </a:buClr>
              <a:buFont typeface="Arial" panose="020B0604020202020204" pitchFamily="34" charset="0"/>
              <a:buChar char="•"/>
            </a:pPr>
            <a:r>
              <a:rPr lang="en-AU" sz="2200" dirty="0">
                <a:latin typeface="Arial" panose="020B0604020202020204" pitchFamily="34" charset="0"/>
                <a:cs typeface="Arial" panose="020B0604020202020204" pitchFamily="34" charset="0"/>
              </a:rPr>
              <a:t>If you </a:t>
            </a:r>
            <a:r>
              <a:rPr lang="en-AU" sz="2200" b="1" dirty="0">
                <a:latin typeface="Arial" panose="020B0604020202020204" pitchFamily="34" charset="0"/>
                <a:cs typeface="Arial" panose="020B0604020202020204" pitchFamily="34" charset="0"/>
              </a:rPr>
              <a:t>apply through TISC</a:t>
            </a:r>
            <a:r>
              <a:rPr lang="en-AU" sz="2200" dirty="0">
                <a:latin typeface="Arial" panose="020B0604020202020204" pitchFamily="34" charset="0"/>
                <a:cs typeface="Arial" panose="020B0604020202020204" pitchFamily="34" charset="0"/>
              </a:rPr>
              <a:t>, TISC will inform you of your IBAS.</a:t>
            </a:r>
          </a:p>
        </p:txBody>
      </p:sp>
      <p:pic>
        <p:nvPicPr>
          <p:cNvPr id="4" name="Picture 3" descr="Logo&#10;&#10;Description automatically generated">
            <a:extLst>
              <a:ext uri="{FF2B5EF4-FFF2-40B4-BE49-F238E27FC236}">
                <a16:creationId xmlns:a16="http://schemas.microsoft.com/office/drawing/2014/main" id="{DA4F30C2-57F7-87F5-83C8-50ED4A9D9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208933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583" y="0"/>
            <a:ext cx="8134673" cy="1021556"/>
          </a:xfrm>
        </p:spPr>
        <p:txBody>
          <a:bodyPr>
            <a:noAutofit/>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What’s an IB Admissions Score?</a:t>
            </a:r>
          </a:p>
        </p:txBody>
      </p:sp>
      <p:pic>
        <p:nvPicPr>
          <p:cNvPr id="5" name="Picture 4">
            <a:extLst>
              <a:ext uri="{FF2B5EF4-FFF2-40B4-BE49-F238E27FC236}">
                <a16:creationId xmlns:a16="http://schemas.microsoft.com/office/drawing/2014/main" id="{201E94CD-F468-2DEE-B632-DCF506737AF1}"/>
              </a:ext>
            </a:extLst>
          </p:cNvPr>
          <p:cNvPicPr>
            <a:picLocks noChangeAspect="1"/>
          </p:cNvPicPr>
          <p:nvPr/>
        </p:nvPicPr>
        <p:blipFill>
          <a:blip r:embed="rId3"/>
          <a:stretch>
            <a:fillRect/>
          </a:stretch>
        </p:blipFill>
        <p:spPr>
          <a:xfrm>
            <a:off x="1115616" y="2067694"/>
            <a:ext cx="7191672" cy="2238090"/>
          </a:xfrm>
          <a:prstGeom prst="rect">
            <a:avLst/>
          </a:prstGeom>
        </p:spPr>
      </p:pic>
      <p:sp>
        <p:nvSpPr>
          <p:cNvPr id="4" name="TextBox 3">
            <a:extLst>
              <a:ext uri="{FF2B5EF4-FFF2-40B4-BE49-F238E27FC236}">
                <a16:creationId xmlns:a16="http://schemas.microsoft.com/office/drawing/2014/main" id="{7BAE48AC-D2D7-C162-27F4-F691876CBBDD}"/>
              </a:ext>
            </a:extLst>
          </p:cNvPr>
          <p:cNvSpPr txBox="1"/>
          <p:nvPr/>
        </p:nvSpPr>
        <p:spPr>
          <a:xfrm>
            <a:off x="1115616" y="1175293"/>
            <a:ext cx="4752528" cy="369332"/>
          </a:xfrm>
          <a:prstGeom prst="rect">
            <a:avLst/>
          </a:prstGeom>
          <a:noFill/>
        </p:spPr>
        <p:txBody>
          <a:bodyPr wrap="square" rtlCol="0">
            <a:spAutoFit/>
          </a:bodyPr>
          <a:lstStyle/>
          <a:p>
            <a:r>
              <a:rPr lang="en-AU" b="1" dirty="0">
                <a:latin typeface="Arial" panose="020B0604020202020204" pitchFamily="34" charset="0"/>
                <a:cs typeface="Arial" panose="020B0604020202020204" pitchFamily="34" charset="0"/>
              </a:rPr>
              <a:t>Conversions are examples only.</a:t>
            </a:r>
          </a:p>
        </p:txBody>
      </p:sp>
      <p:pic>
        <p:nvPicPr>
          <p:cNvPr id="3" name="Picture 2" descr="Logo&#10;&#10;Description automatically generated">
            <a:extLst>
              <a:ext uri="{FF2B5EF4-FFF2-40B4-BE49-F238E27FC236}">
                <a16:creationId xmlns:a16="http://schemas.microsoft.com/office/drawing/2014/main" id="{A68EF87A-FAE6-41C7-A7AF-9E14B6F841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6" name="TextBox 5">
            <a:extLst>
              <a:ext uri="{FF2B5EF4-FFF2-40B4-BE49-F238E27FC236}">
                <a16:creationId xmlns:a16="http://schemas.microsoft.com/office/drawing/2014/main" id="{9D4DF51C-83E8-458A-1509-0C8B8EB56F67}"/>
              </a:ext>
            </a:extLst>
          </p:cNvPr>
          <p:cNvSpPr txBox="1"/>
          <p:nvPr/>
        </p:nvSpPr>
        <p:spPr>
          <a:xfrm>
            <a:off x="1115616" y="1635646"/>
            <a:ext cx="1872208" cy="369332"/>
          </a:xfrm>
          <a:prstGeom prst="rect">
            <a:avLst/>
          </a:prstGeom>
          <a:noFill/>
        </p:spPr>
        <p:txBody>
          <a:bodyPr wrap="square" rtlCol="0">
            <a:spAutoFit/>
          </a:bodyPr>
          <a:lstStyle/>
          <a:p>
            <a:r>
              <a:rPr lang="en-AU" i="1" dirty="0">
                <a:latin typeface="Arial" panose="020B0604020202020204" pitchFamily="34" charset="0"/>
                <a:cs typeface="Arial" panose="020B0604020202020204" pitchFamily="34" charset="0"/>
              </a:rPr>
              <a:t>Old system</a:t>
            </a:r>
          </a:p>
        </p:txBody>
      </p:sp>
      <p:sp>
        <p:nvSpPr>
          <p:cNvPr id="8" name="TextBox 7">
            <a:extLst>
              <a:ext uri="{FF2B5EF4-FFF2-40B4-BE49-F238E27FC236}">
                <a16:creationId xmlns:a16="http://schemas.microsoft.com/office/drawing/2014/main" id="{250F37BC-0DF2-46CE-01D8-E2D946DE39E7}"/>
              </a:ext>
            </a:extLst>
          </p:cNvPr>
          <p:cNvSpPr txBox="1"/>
          <p:nvPr/>
        </p:nvSpPr>
        <p:spPr>
          <a:xfrm>
            <a:off x="4788024" y="1635646"/>
            <a:ext cx="1701216" cy="369332"/>
          </a:xfrm>
          <a:prstGeom prst="rect">
            <a:avLst/>
          </a:prstGeom>
          <a:noFill/>
        </p:spPr>
        <p:txBody>
          <a:bodyPr wrap="square">
            <a:spAutoFit/>
          </a:bodyPr>
          <a:lstStyle/>
          <a:p>
            <a:r>
              <a:rPr lang="en-AU" i="1" dirty="0">
                <a:latin typeface="Arial" panose="020B0604020202020204" pitchFamily="34" charset="0"/>
                <a:cs typeface="Arial" panose="020B0604020202020204" pitchFamily="34" charset="0"/>
              </a:rPr>
              <a:t>Using IBAS</a:t>
            </a:r>
          </a:p>
        </p:txBody>
      </p:sp>
    </p:spTree>
    <p:extLst>
      <p:ext uri="{BB962C8B-B14F-4D97-AF65-F5344CB8AC3E}">
        <p14:creationId xmlns:p14="http://schemas.microsoft.com/office/powerpoint/2010/main" val="3855523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2060972"/>
            <a:ext cx="7772401" cy="1021556"/>
          </a:xfrm>
        </p:spPr>
        <p:txBody>
          <a:bodyPr>
            <a:normAutofit/>
          </a:bodyPr>
          <a:lstStyle/>
          <a:p>
            <a:pPr algn="ctr"/>
            <a:r>
              <a:rPr lang="en-AU" sz="6000" b="1" cap="none" dirty="0">
                <a:latin typeface="Arial" panose="020B0604020202020204" pitchFamily="34" charset="0"/>
                <a:ea typeface="Open Sans" panose="020B0606030504020204" pitchFamily="34" charset="0"/>
                <a:cs typeface="Arial" panose="020B0604020202020204" pitchFamily="34" charset="0"/>
              </a:rPr>
              <a:t>The ATAR</a:t>
            </a:r>
          </a:p>
        </p:txBody>
      </p:sp>
      <p:pic>
        <p:nvPicPr>
          <p:cNvPr id="3" name="Picture 2" descr="Logo&#10;&#10;Description automatically generated">
            <a:extLst>
              <a:ext uri="{FF2B5EF4-FFF2-40B4-BE49-F238E27FC236}">
                <a16:creationId xmlns:a16="http://schemas.microsoft.com/office/drawing/2014/main" id="{F0E51B66-EF24-82CF-6479-97F90E51FB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795636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7996" y="1738837"/>
            <a:ext cx="3960440"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9600" b="1" i="0" u="none" strike="noStrike" cap="none" spc="0" normalizeH="0" baseline="0" dirty="0">
                <a:ln>
                  <a:noFill/>
                </a:ln>
                <a:uFillTx/>
                <a:latin typeface="Arial" panose="020B0604020202020204" pitchFamily="34" charset="0"/>
                <a:cs typeface="Arial" panose="020B0604020202020204" pitchFamily="34" charset="0"/>
                <a:sym typeface="Arial"/>
              </a:rPr>
              <a:t>75</a:t>
            </a:r>
          </a:p>
        </p:txBody>
      </p:sp>
      <p:pic>
        <p:nvPicPr>
          <p:cNvPr id="2" name="Picture 1" descr="Logo&#10;&#10;Description automatically generated">
            <a:extLst>
              <a:ext uri="{FF2B5EF4-FFF2-40B4-BE49-F238E27FC236}">
                <a16:creationId xmlns:a16="http://schemas.microsoft.com/office/drawing/2014/main" id="{0ED83F81-34AE-1723-2536-340AED81D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797020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0479066"/>
              </p:ext>
            </p:extLst>
          </p:nvPr>
        </p:nvGraphicFramePr>
        <p:xfrm>
          <a:off x="892438" y="1079012"/>
          <a:ext cx="7632850" cy="370840"/>
        </p:xfrm>
        <a:graphic>
          <a:graphicData uri="http://schemas.openxmlformats.org/drawingml/2006/table">
            <a:tbl>
              <a:tblPr firstRow="1" bandRow="1">
                <a:effectLst/>
                <a:tableStyleId>{5940675A-B579-460E-94D1-54222C63F5DA}</a:tableStyleId>
              </a:tblPr>
              <a:tblGrid>
                <a:gridCol w="763285">
                  <a:extLst>
                    <a:ext uri="{9D8B030D-6E8A-4147-A177-3AD203B41FA5}">
                      <a16:colId xmlns:a16="http://schemas.microsoft.com/office/drawing/2014/main" val="20000"/>
                    </a:ext>
                  </a:extLst>
                </a:gridCol>
                <a:gridCol w="763285">
                  <a:extLst>
                    <a:ext uri="{9D8B030D-6E8A-4147-A177-3AD203B41FA5}">
                      <a16:colId xmlns:a16="http://schemas.microsoft.com/office/drawing/2014/main" val="20001"/>
                    </a:ext>
                  </a:extLst>
                </a:gridCol>
                <a:gridCol w="763285">
                  <a:extLst>
                    <a:ext uri="{9D8B030D-6E8A-4147-A177-3AD203B41FA5}">
                      <a16:colId xmlns:a16="http://schemas.microsoft.com/office/drawing/2014/main" val="20002"/>
                    </a:ext>
                  </a:extLst>
                </a:gridCol>
                <a:gridCol w="763285">
                  <a:extLst>
                    <a:ext uri="{9D8B030D-6E8A-4147-A177-3AD203B41FA5}">
                      <a16:colId xmlns:a16="http://schemas.microsoft.com/office/drawing/2014/main" val="20003"/>
                    </a:ext>
                  </a:extLst>
                </a:gridCol>
                <a:gridCol w="763285">
                  <a:extLst>
                    <a:ext uri="{9D8B030D-6E8A-4147-A177-3AD203B41FA5}">
                      <a16:colId xmlns:a16="http://schemas.microsoft.com/office/drawing/2014/main" val="20004"/>
                    </a:ext>
                  </a:extLst>
                </a:gridCol>
                <a:gridCol w="763285">
                  <a:extLst>
                    <a:ext uri="{9D8B030D-6E8A-4147-A177-3AD203B41FA5}">
                      <a16:colId xmlns:a16="http://schemas.microsoft.com/office/drawing/2014/main" val="20005"/>
                    </a:ext>
                  </a:extLst>
                </a:gridCol>
                <a:gridCol w="763285">
                  <a:extLst>
                    <a:ext uri="{9D8B030D-6E8A-4147-A177-3AD203B41FA5}">
                      <a16:colId xmlns:a16="http://schemas.microsoft.com/office/drawing/2014/main" val="20006"/>
                    </a:ext>
                  </a:extLst>
                </a:gridCol>
                <a:gridCol w="763285">
                  <a:extLst>
                    <a:ext uri="{9D8B030D-6E8A-4147-A177-3AD203B41FA5}">
                      <a16:colId xmlns:a16="http://schemas.microsoft.com/office/drawing/2014/main" val="20007"/>
                    </a:ext>
                  </a:extLst>
                </a:gridCol>
                <a:gridCol w="763285">
                  <a:extLst>
                    <a:ext uri="{9D8B030D-6E8A-4147-A177-3AD203B41FA5}">
                      <a16:colId xmlns:a16="http://schemas.microsoft.com/office/drawing/2014/main" val="20008"/>
                    </a:ext>
                  </a:extLst>
                </a:gridCol>
                <a:gridCol w="763285">
                  <a:extLst>
                    <a:ext uri="{9D8B030D-6E8A-4147-A177-3AD203B41FA5}">
                      <a16:colId xmlns:a16="http://schemas.microsoft.com/office/drawing/2014/main" val="20009"/>
                    </a:ext>
                  </a:extLst>
                </a:gridCol>
              </a:tblGrid>
              <a:tr h="370840">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8" name="TextBox 7"/>
          <p:cNvSpPr txBox="1"/>
          <p:nvPr/>
        </p:nvSpPr>
        <p:spPr>
          <a:xfrm>
            <a:off x="676414" y="1483628"/>
            <a:ext cx="4320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chemeClr val="tx2"/>
                </a:solidFill>
                <a:uFillTx/>
                <a:latin typeface="Arial"/>
                <a:ea typeface="Arial"/>
                <a:cs typeface="Arial"/>
                <a:sym typeface="Arial"/>
              </a:rPr>
              <a:t>0</a:t>
            </a:r>
          </a:p>
        </p:txBody>
      </p:sp>
      <p:sp>
        <p:nvSpPr>
          <p:cNvPr id="10" name="TextBox 9"/>
          <p:cNvSpPr txBox="1"/>
          <p:nvPr/>
        </p:nvSpPr>
        <p:spPr>
          <a:xfrm>
            <a:off x="8316416" y="1505316"/>
            <a:ext cx="4320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effectLst>
                  <a:outerShdw blurRad="50800" dist="38100" dir="2700000" algn="tl" rotWithShape="0">
                    <a:prstClr val="black">
                      <a:alpha val="40000"/>
                    </a:prstClr>
                  </a:outerShdw>
                </a:effectLst>
              </a:defRPr>
            </a:lvl1pPr>
          </a:lstStyle>
          <a:p>
            <a:r>
              <a:rPr lang="en-AU" sz="1200" b="1" dirty="0">
                <a:solidFill>
                  <a:schemeClr val="tx2"/>
                </a:solidFill>
                <a:effectLst/>
                <a:latin typeface="Arial" panose="020B0604020202020204" pitchFamily="34" charset="0"/>
                <a:cs typeface="Arial" panose="020B0604020202020204" pitchFamily="34" charset="0"/>
              </a:rPr>
              <a:t>100</a:t>
            </a:r>
          </a:p>
        </p:txBody>
      </p:sp>
      <p:graphicFrame>
        <p:nvGraphicFramePr>
          <p:cNvPr id="11" name="Table 10"/>
          <p:cNvGraphicFramePr>
            <a:graphicFrameLocks noGrp="1"/>
          </p:cNvGraphicFramePr>
          <p:nvPr>
            <p:extLst>
              <p:ext uri="{D42A27DB-BD31-4B8C-83A1-F6EECF244321}">
                <p14:modId xmlns:p14="http://schemas.microsoft.com/office/powerpoint/2010/main" val="4239216223"/>
              </p:ext>
            </p:extLst>
          </p:nvPr>
        </p:nvGraphicFramePr>
        <p:xfrm>
          <a:off x="899590" y="2143923"/>
          <a:ext cx="7632850" cy="370840"/>
        </p:xfrm>
        <a:graphic>
          <a:graphicData uri="http://schemas.openxmlformats.org/drawingml/2006/table">
            <a:tbl>
              <a:tblPr firstRow="1" bandRow="1">
                <a:effectLst/>
                <a:tableStyleId>{5940675A-B579-460E-94D1-54222C63F5DA}</a:tableStyleId>
              </a:tblPr>
              <a:tblGrid>
                <a:gridCol w="763285">
                  <a:extLst>
                    <a:ext uri="{9D8B030D-6E8A-4147-A177-3AD203B41FA5}">
                      <a16:colId xmlns:a16="http://schemas.microsoft.com/office/drawing/2014/main" val="20000"/>
                    </a:ext>
                  </a:extLst>
                </a:gridCol>
                <a:gridCol w="763285">
                  <a:extLst>
                    <a:ext uri="{9D8B030D-6E8A-4147-A177-3AD203B41FA5}">
                      <a16:colId xmlns:a16="http://schemas.microsoft.com/office/drawing/2014/main" val="20001"/>
                    </a:ext>
                  </a:extLst>
                </a:gridCol>
                <a:gridCol w="763285">
                  <a:extLst>
                    <a:ext uri="{9D8B030D-6E8A-4147-A177-3AD203B41FA5}">
                      <a16:colId xmlns:a16="http://schemas.microsoft.com/office/drawing/2014/main" val="20002"/>
                    </a:ext>
                  </a:extLst>
                </a:gridCol>
                <a:gridCol w="763285">
                  <a:extLst>
                    <a:ext uri="{9D8B030D-6E8A-4147-A177-3AD203B41FA5}">
                      <a16:colId xmlns:a16="http://schemas.microsoft.com/office/drawing/2014/main" val="20003"/>
                    </a:ext>
                  </a:extLst>
                </a:gridCol>
                <a:gridCol w="763285">
                  <a:extLst>
                    <a:ext uri="{9D8B030D-6E8A-4147-A177-3AD203B41FA5}">
                      <a16:colId xmlns:a16="http://schemas.microsoft.com/office/drawing/2014/main" val="20004"/>
                    </a:ext>
                  </a:extLst>
                </a:gridCol>
                <a:gridCol w="763285">
                  <a:extLst>
                    <a:ext uri="{9D8B030D-6E8A-4147-A177-3AD203B41FA5}">
                      <a16:colId xmlns:a16="http://schemas.microsoft.com/office/drawing/2014/main" val="20005"/>
                    </a:ext>
                  </a:extLst>
                </a:gridCol>
                <a:gridCol w="763285">
                  <a:extLst>
                    <a:ext uri="{9D8B030D-6E8A-4147-A177-3AD203B41FA5}">
                      <a16:colId xmlns:a16="http://schemas.microsoft.com/office/drawing/2014/main" val="20006"/>
                    </a:ext>
                  </a:extLst>
                </a:gridCol>
                <a:gridCol w="763285">
                  <a:extLst>
                    <a:ext uri="{9D8B030D-6E8A-4147-A177-3AD203B41FA5}">
                      <a16:colId xmlns:a16="http://schemas.microsoft.com/office/drawing/2014/main" val="20007"/>
                    </a:ext>
                  </a:extLst>
                </a:gridCol>
                <a:gridCol w="763285">
                  <a:extLst>
                    <a:ext uri="{9D8B030D-6E8A-4147-A177-3AD203B41FA5}">
                      <a16:colId xmlns:a16="http://schemas.microsoft.com/office/drawing/2014/main" val="20008"/>
                    </a:ext>
                  </a:extLst>
                </a:gridCol>
                <a:gridCol w="763285">
                  <a:extLst>
                    <a:ext uri="{9D8B030D-6E8A-4147-A177-3AD203B41FA5}">
                      <a16:colId xmlns:a16="http://schemas.microsoft.com/office/drawing/2014/main" val="20009"/>
                    </a:ext>
                  </a:extLst>
                </a:gridCol>
              </a:tblGrid>
              <a:tr h="370840">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3" name="TextBox 12"/>
          <p:cNvSpPr txBox="1"/>
          <p:nvPr/>
        </p:nvSpPr>
        <p:spPr>
          <a:xfrm>
            <a:off x="2195736" y="2508439"/>
            <a:ext cx="4320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chemeClr val="tx2"/>
                </a:solidFill>
                <a:uFillTx/>
                <a:latin typeface="Arial"/>
                <a:ea typeface="Arial"/>
                <a:cs typeface="Arial"/>
                <a:sym typeface="Arial"/>
              </a:rPr>
              <a:t>20</a:t>
            </a:r>
          </a:p>
        </p:txBody>
      </p:sp>
      <p:sp>
        <p:nvSpPr>
          <p:cNvPr id="14" name="TextBox 13"/>
          <p:cNvSpPr txBox="1"/>
          <p:nvPr/>
        </p:nvSpPr>
        <p:spPr>
          <a:xfrm>
            <a:off x="6899144" y="2508439"/>
            <a:ext cx="4320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effectLst>
                  <a:outerShdw blurRad="50800" dist="38100" dir="2700000" algn="tl" rotWithShape="0">
                    <a:prstClr val="black">
                      <a:alpha val="40000"/>
                    </a:prstClr>
                  </a:outerShdw>
                </a:effectLst>
              </a:defRPr>
            </a:lvl1pPr>
          </a:lstStyle>
          <a:p>
            <a:r>
              <a:rPr lang="en-AU" sz="1200" b="1" dirty="0">
                <a:solidFill>
                  <a:schemeClr val="tx2"/>
                </a:solidFill>
                <a:effectLst/>
                <a:latin typeface="Arial" panose="020B0604020202020204" pitchFamily="34" charset="0"/>
                <a:cs typeface="Arial" panose="020B0604020202020204" pitchFamily="34" charset="0"/>
              </a:rPr>
              <a:t>80</a:t>
            </a:r>
          </a:p>
        </p:txBody>
      </p:sp>
      <p:graphicFrame>
        <p:nvGraphicFramePr>
          <p:cNvPr id="15" name="Table 14"/>
          <p:cNvGraphicFramePr>
            <a:graphicFrameLocks noGrp="1"/>
          </p:cNvGraphicFramePr>
          <p:nvPr>
            <p:extLst>
              <p:ext uri="{D42A27DB-BD31-4B8C-83A1-F6EECF244321}">
                <p14:modId xmlns:p14="http://schemas.microsoft.com/office/powerpoint/2010/main" val="239099634"/>
              </p:ext>
            </p:extLst>
          </p:nvPr>
        </p:nvGraphicFramePr>
        <p:xfrm>
          <a:off x="892438" y="3333106"/>
          <a:ext cx="7632850" cy="370840"/>
        </p:xfrm>
        <a:graphic>
          <a:graphicData uri="http://schemas.openxmlformats.org/drawingml/2006/table">
            <a:tbl>
              <a:tblPr firstRow="1" bandRow="1">
                <a:effectLst/>
                <a:tableStyleId>{5940675A-B579-460E-94D1-54222C63F5DA}</a:tableStyleId>
              </a:tblPr>
              <a:tblGrid>
                <a:gridCol w="763285">
                  <a:extLst>
                    <a:ext uri="{9D8B030D-6E8A-4147-A177-3AD203B41FA5}">
                      <a16:colId xmlns:a16="http://schemas.microsoft.com/office/drawing/2014/main" val="20000"/>
                    </a:ext>
                  </a:extLst>
                </a:gridCol>
                <a:gridCol w="763285">
                  <a:extLst>
                    <a:ext uri="{9D8B030D-6E8A-4147-A177-3AD203B41FA5}">
                      <a16:colId xmlns:a16="http://schemas.microsoft.com/office/drawing/2014/main" val="20001"/>
                    </a:ext>
                  </a:extLst>
                </a:gridCol>
                <a:gridCol w="763285">
                  <a:extLst>
                    <a:ext uri="{9D8B030D-6E8A-4147-A177-3AD203B41FA5}">
                      <a16:colId xmlns:a16="http://schemas.microsoft.com/office/drawing/2014/main" val="20002"/>
                    </a:ext>
                  </a:extLst>
                </a:gridCol>
                <a:gridCol w="763285">
                  <a:extLst>
                    <a:ext uri="{9D8B030D-6E8A-4147-A177-3AD203B41FA5}">
                      <a16:colId xmlns:a16="http://schemas.microsoft.com/office/drawing/2014/main" val="20003"/>
                    </a:ext>
                  </a:extLst>
                </a:gridCol>
                <a:gridCol w="763285">
                  <a:extLst>
                    <a:ext uri="{9D8B030D-6E8A-4147-A177-3AD203B41FA5}">
                      <a16:colId xmlns:a16="http://schemas.microsoft.com/office/drawing/2014/main" val="20004"/>
                    </a:ext>
                  </a:extLst>
                </a:gridCol>
                <a:gridCol w="763285">
                  <a:extLst>
                    <a:ext uri="{9D8B030D-6E8A-4147-A177-3AD203B41FA5}">
                      <a16:colId xmlns:a16="http://schemas.microsoft.com/office/drawing/2014/main" val="20005"/>
                    </a:ext>
                  </a:extLst>
                </a:gridCol>
                <a:gridCol w="763285">
                  <a:extLst>
                    <a:ext uri="{9D8B030D-6E8A-4147-A177-3AD203B41FA5}">
                      <a16:colId xmlns:a16="http://schemas.microsoft.com/office/drawing/2014/main" val="20006"/>
                    </a:ext>
                  </a:extLst>
                </a:gridCol>
                <a:gridCol w="763285">
                  <a:extLst>
                    <a:ext uri="{9D8B030D-6E8A-4147-A177-3AD203B41FA5}">
                      <a16:colId xmlns:a16="http://schemas.microsoft.com/office/drawing/2014/main" val="20007"/>
                    </a:ext>
                  </a:extLst>
                </a:gridCol>
                <a:gridCol w="763285">
                  <a:extLst>
                    <a:ext uri="{9D8B030D-6E8A-4147-A177-3AD203B41FA5}">
                      <a16:colId xmlns:a16="http://schemas.microsoft.com/office/drawing/2014/main" val="20008"/>
                    </a:ext>
                  </a:extLst>
                </a:gridCol>
                <a:gridCol w="763285">
                  <a:extLst>
                    <a:ext uri="{9D8B030D-6E8A-4147-A177-3AD203B41FA5}">
                      <a16:colId xmlns:a16="http://schemas.microsoft.com/office/drawing/2014/main" val="20009"/>
                    </a:ext>
                  </a:extLst>
                </a:gridCol>
              </a:tblGrid>
              <a:tr h="370840">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16" name="TextBox 15"/>
          <p:cNvSpPr txBox="1"/>
          <p:nvPr/>
        </p:nvSpPr>
        <p:spPr>
          <a:xfrm>
            <a:off x="5982061" y="3787491"/>
            <a:ext cx="4320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chemeClr val="tx2"/>
                </a:solidFill>
                <a:uFillTx/>
                <a:latin typeface="Arial"/>
                <a:ea typeface="Arial"/>
                <a:cs typeface="Arial"/>
                <a:sym typeface="Arial"/>
              </a:rPr>
              <a:t>70</a:t>
            </a:r>
          </a:p>
        </p:txBody>
      </p:sp>
      <p:sp>
        <p:nvSpPr>
          <p:cNvPr id="17" name="TextBox 16"/>
          <p:cNvSpPr txBox="1"/>
          <p:nvPr/>
        </p:nvSpPr>
        <p:spPr>
          <a:xfrm>
            <a:off x="8284580" y="3773382"/>
            <a:ext cx="4320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chemeClr val="tx2"/>
                </a:solidFill>
                <a:uFillTx/>
                <a:latin typeface="Arial"/>
                <a:ea typeface="Arial"/>
                <a:cs typeface="Arial"/>
                <a:sym typeface="Arial"/>
              </a:rPr>
              <a:t>100</a:t>
            </a:r>
          </a:p>
        </p:txBody>
      </p:sp>
      <p:sp>
        <p:nvSpPr>
          <p:cNvPr id="2" name="Oval 1">
            <a:extLst>
              <a:ext uri="{FF2B5EF4-FFF2-40B4-BE49-F238E27FC236}">
                <a16:creationId xmlns:a16="http://schemas.microsoft.com/office/drawing/2014/main" id="{1CEC7A38-5D12-475C-AFEF-93318892FAD4}"/>
              </a:ext>
            </a:extLst>
          </p:cNvPr>
          <p:cNvSpPr/>
          <p:nvPr/>
        </p:nvSpPr>
        <p:spPr>
          <a:xfrm>
            <a:off x="6414109" y="311429"/>
            <a:ext cx="390103" cy="390103"/>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19" name="TextBox 18"/>
          <p:cNvSpPr txBox="1"/>
          <p:nvPr/>
        </p:nvSpPr>
        <p:spPr>
          <a:xfrm>
            <a:off x="6452456" y="352594"/>
            <a:ext cx="43204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effectLst>
                  <a:outerShdw blurRad="50800" dist="38100" dir="2700000" algn="tl" rotWithShape="0">
                    <a:prstClr val="black">
                      <a:alpha val="40000"/>
                    </a:prstClr>
                  </a:outerShdw>
                </a:effectLst>
              </a:defRPr>
            </a:lvl1pPr>
          </a:lstStyle>
          <a:p>
            <a:r>
              <a:rPr lang="en-AU" sz="1400" b="1" dirty="0">
                <a:solidFill>
                  <a:schemeClr val="tx1"/>
                </a:solidFill>
                <a:effectLst/>
                <a:latin typeface="Arial" panose="020B0604020202020204" pitchFamily="34" charset="0"/>
                <a:cs typeface="Arial" panose="020B0604020202020204" pitchFamily="34" charset="0"/>
              </a:rPr>
              <a:t>75</a:t>
            </a:r>
          </a:p>
        </p:txBody>
      </p:sp>
      <p:cxnSp>
        <p:nvCxnSpPr>
          <p:cNvPr id="7" name="Straight Connector 6"/>
          <p:cNvCxnSpPr>
            <a:cxnSpLocks/>
          </p:cNvCxnSpPr>
          <p:nvPr/>
        </p:nvCxnSpPr>
        <p:spPr>
          <a:xfrm>
            <a:off x="6609596" y="701533"/>
            <a:ext cx="0" cy="3002413"/>
          </a:xfrm>
          <a:prstGeom prst="lin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cxnSp>
      <p:pic>
        <p:nvPicPr>
          <p:cNvPr id="3" name="Picture 2" descr="Logo&#10;&#10;Description automatically generated">
            <a:extLst>
              <a:ext uri="{FF2B5EF4-FFF2-40B4-BE49-F238E27FC236}">
                <a16:creationId xmlns:a16="http://schemas.microsoft.com/office/drawing/2014/main" id="{46055B3A-429E-3E46-1BBE-8F505B742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157399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C6DBEF-258A-6546-A9EE-C418482E7F21}"/>
              </a:ext>
            </a:extLst>
          </p:cNvPr>
          <p:cNvSpPr/>
          <p:nvPr/>
        </p:nvSpPr>
        <p:spPr>
          <a:xfrm>
            <a:off x="0" y="0"/>
            <a:ext cx="9252520" cy="5236046"/>
          </a:xfrm>
          <a:prstGeom prst="rect">
            <a:avLst/>
          </a:pr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000000"/>
              </a:solidFill>
              <a:effectLst/>
              <a:uFillTx/>
              <a:latin typeface="Arial"/>
              <a:ea typeface="Arial"/>
              <a:cs typeface="Arial"/>
              <a:sym typeface="Arial"/>
            </a:endParaRPr>
          </a:p>
        </p:txBody>
      </p:sp>
      <p:sp>
        <p:nvSpPr>
          <p:cNvPr id="6" name="Rectangle 5"/>
          <p:cNvSpPr/>
          <p:nvPr/>
        </p:nvSpPr>
        <p:spPr>
          <a:xfrm>
            <a:off x="1619901" y="195486"/>
            <a:ext cx="5806205" cy="2646878"/>
          </a:xfrm>
          <a:prstGeom prst="rect">
            <a:avLst/>
          </a:prstGeom>
          <a:noFill/>
        </p:spPr>
        <p:txBody>
          <a:bodyPr wrap="none" lIns="91440" tIns="45720" rIns="91440" bIns="45720">
            <a:spAutoFit/>
            <a:scene3d>
              <a:camera prst="obliqueTopRight"/>
              <a:lightRig rig="threePt" dir="t"/>
            </a:scene3d>
          </a:bodyPr>
          <a:lstStyle/>
          <a:p>
            <a:pPr algn="ctr"/>
            <a:r>
              <a:rPr lang="en-AU" sz="16600" b="1" spc="50" dirty="0">
                <a:ln w="0"/>
                <a:solidFill>
                  <a:srgbClr val="276EC3"/>
                </a:solidFill>
                <a:latin typeface="Arial" panose="020B0604020202020204" pitchFamily="34" charset="0"/>
                <a:ea typeface="Open Sans Semibold" panose="020B0706030804020204" pitchFamily="34" charset="0"/>
                <a:cs typeface="Arial" panose="020B0604020202020204" pitchFamily="34" charset="0"/>
              </a:rPr>
              <a:t>ATAR</a:t>
            </a:r>
          </a:p>
        </p:txBody>
      </p:sp>
      <p:sp>
        <p:nvSpPr>
          <p:cNvPr id="7" name="Text Placeholder 2"/>
          <p:cNvSpPr>
            <a:spLocks noGrp="1"/>
          </p:cNvSpPr>
          <p:nvPr>
            <p:ph idx="1"/>
          </p:nvPr>
        </p:nvSpPr>
        <p:spPr>
          <a:xfrm>
            <a:off x="2573707" y="2853183"/>
            <a:ext cx="4288289" cy="369332"/>
          </a:xfrm>
          <a:noFill/>
        </p:spPr>
        <p:txBody>
          <a:bodyPr wrap="none" lIns="91440" tIns="45720" rIns="91440" bIns="45720">
            <a:spAutoFit/>
          </a:bodyPr>
          <a:lstStyle/>
          <a:p>
            <a:pPr marL="0" indent="0" algn="ctr" hangingPunct="0">
              <a:spcBef>
                <a:spcPts val="0"/>
              </a:spcBef>
              <a:buSzTx/>
              <a:buFontTx/>
              <a:buNone/>
            </a:pPr>
            <a:r>
              <a:rPr lang="en-US" b="1" spc="50" dirty="0">
                <a:ln w="0"/>
                <a:solidFill>
                  <a:srgbClr val="276EC3"/>
                </a:solidFill>
                <a:latin typeface="Arial" panose="020B0604020202020204" pitchFamily="34" charset="0"/>
                <a:ea typeface="Open Sans Semibold" panose="020B0706030804020204" pitchFamily="34" charset="0"/>
                <a:cs typeface="Arial" panose="020B0604020202020204" pitchFamily="34" charset="0"/>
              </a:rPr>
              <a:t>Australian Tertiary Admission Rank</a:t>
            </a:r>
          </a:p>
        </p:txBody>
      </p:sp>
      <p:pic>
        <p:nvPicPr>
          <p:cNvPr id="4" name="Picture 3" descr="A picture containing toy, bedroom, drawing&#10;&#10;Description automatically generated">
            <a:extLst>
              <a:ext uri="{FF2B5EF4-FFF2-40B4-BE49-F238E27FC236}">
                <a16:creationId xmlns:a16="http://schemas.microsoft.com/office/drawing/2014/main" id="{68E460EA-5EFA-42F6-9AB0-225C8A323E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3579863"/>
            <a:ext cx="9252520" cy="1656183"/>
          </a:xfrm>
          <a:prstGeom prst="rect">
            <a:avLst/>
          </a:prstGeom>
        </p:spPr>
      </p:pic>
      <p:pic>
        <p:nvPicPr>
          <p:cNvPr id="2" name="Picture 1" descr="Logo&#10;&#10;Description automatically generated">
            <a:extLst>
              <a:ext uri="{FF2B5EF4-FFF2-40B4-BE49-F238E27FC236}">
                <a16:creationId xmlns:a16="http://schemas.microsoft.com/office/drawing/2014/main" id="{3DBBDAA1-0A07-04A9-9B38-347B65C7D6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custDataLst>
      <p:tags r:id="rId1"/>
    </p:custDataLst>
    <p:extLst>
      <p:ext uri="{BB962C8B-B14F-4D97-AF65-F5344CB8AC3E}">
        <p14:creationId xmlns:p14="http://schemas.microsoft.com/office/powerpoint/2010/main" val="1619372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DBC38D-5C34-5948-BD37-BB8B0AC5747F}"/>
              </a:ext>
            </a:extLst>
          </p:cNvPr>
          <p:cNvSpPr/>
          <p:nvPr/>
        </p:nvSpPr>
        <p:spPr>
          <a:xfrm>
            <a:off x="0" y="0"/>
            <a:ext cx="9252520" cy="5236046"/>
          </a:xfrm>
          <a:prstGeom prst="rect">
            <a:avLst/>
          </a:pr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000000"/>
              </a:solidFill>
              <a:effectLst/>
              <a:uFillTx/>
              <a:latin typeface="Arial"/>
              <a:ea typeface="Arial"/>
              <a:cs typeface="Arial"/>
              <a:sym typeface="Arial"/>
            </a:endParaRPr>
          </a:p>
        </p:txBody>
      </p:sp>
      <p:pic>
        <p:nvPicPr>
          <p:cNvPr id="18" name="Picture 17" descr="A picture containing toy, bedroom, drawing&#10;&#10;Description automatically generated">
            <a:extLst>
              <a:ext uri="{FF2B5EF4-FFF2-40B4-BE49-F238E27FC236}">
                <a16:creationId xmlns:a16="http://schemas.microsoft.com/office/drawing/2014/main" id="{A7FFAE55-7744-42D9-887C-C3B839E476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579863"/>
            <a:ext cx="9252520" cy="1656183"/>
          </a:xfrm>
          <a:prstGeom prst="rect">
            <a:avLst/>
          </a:prstGeom>
        </p:spPr>
      </p:pic>
      <p:sp>
        <p:nvSpPr>
          <p:cNvPr id="8" name="Rectangular Callout 7"/>
          <p:cNvSpPr/>
          <p:nvPr/>
        </p:nvSpPr>
        <p:spPr>
          <a:xfrm>
            <a:off x="1331640" y="3844341"/>
            <a:ext cx="432048" cy="253914"/>
          </a:xfrm>
          <a:prstGeom prst="wedgeRectCallout">
            <a:avLst>
              <a:gd name="adj1" fmla="val -22424"/>
              <a:gd name="adj2" fmla="val 105823"/>
            </a:avLst>
          </a:prstGeom>
          <a:ln w="12700">
            <a:solidFill>
              <a:srgbClr val="DB250F"/>
            </a:solidFill>
          </a:ln>
          <a:effectLst/>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65.75</a:t>
            </a:r>
          </a:p>
        </p:txBody>
      </p:sp>
      <p:sp>
        <p:nvSpPr>
          <p:cNvPr id="9" name="Rectangular Callout 8"/>
          <p:cNvSpPr/>
          <p:nvPr/>
        </p:nvSpPr>
        <p:spPr>
          <a:xfrm>
            <a:off x="3826823" y="3704568"/>
            <a:ext cx="432048" cy="253914"/>
          </a:xfrm>
          <a:prstGeom prst="wedgeRectCallout">
            <a:avLst>
              <a:gd name="adj1" fmla="val -22424"/>
              <a:gd name="adj2" fmla="val 105823"/>
            </a:avLst>
          </a:prstGeom>
          <a:solidFill>
            <a:srgbClr val="FFFFFF"/>
          </a:solidFill>
          <a:ln w="12700" cap="flat">
            <a:solidFill>
              <a:srgbClr val="B7429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73.50</a:t>
            </a:r>
          </a:p>
        </p:txBody>
      </p:sp>
      <p:sp>
        <p:nvSpPr>
          <p:cNvPr id="11" name="Rectangular Callout 10"/>
          <p:cNvSpPr/>
          <p:nvPr/>
        </p:nvSpPr>
        <p:spPr>
          <a:xfrm>
            <a:off x="5862504" y="3627929"/>
            <a:ext cx="432048" cy="253914"/>
          </a:xfrm>
          <a:prstGeom prst="wedgeRectCallout">
            <a:avLst>
              <a:gd name="adj1" fmla="val -378"/>
              <a:gd name="adj2" fmla="val 111450"/>
            </a:avLst>
          </a:prstGeom>
          <a:solidFill>
            <a:srgbClr val="FFFFFF"/>
          </a:solidFill>
          <a:ln w="12700" cap="flat">
            <a:solidFill>
              <a:srgbClr val="0A359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80.05</a:t>
            </a:r>
          </a:p>
        </p:txBody>
      </p:sp>
      <p:sp>
        <p:nvSpPr>
          <p:cNvPr id="12" name="Rectangular Callout 11"/>
          <p:cNvSpPr/>
          <p:nvPr/>
        </p:nvSpPr>
        <p:spPr>
          <a:xfrm>
            <a:off x="8244408" y="3450654"/>
            <a:ext cx="432048" cy="253914"/>
          </a:xfrm>
          <a:prstGeom prst="wedgeRectCallout">
            <a:avLst>
              <a:gd name="adj1" fmla="val -37121"/>
              <a:gd name="adj2" fmla="val 120828"/>
            </a:avLst>
          </a:prstGeom>
          <a:solidFill>
            <a:srgbClr val="FFFFFF"/>
          </a:solidFill>
          <a:ln w="12700" cap="flat">
            <a:solidFill>
              <a:srgbClr val="3EAAC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97.30</a:t>
            </a:r>
          </a:p>
        </p:txBody>
      </p:sp>
      <p:sp>
        <p:nvSpPr>
          <p:cNvPr id="13" name="Rectangular Callout 12"/>
          <p:cNvSpPr/>
          <p:nvPr/>
        </p:nvSpPr>
        <p:spPr>
          <a:xfrm>
            <a:off x="7344663" y="3494117"/>
            <a:ext cx="432048" cy="253914"/>
          </a:xfrm>
          <a:prstGeom prst="wedgeRectCallout">
            <a:avLst>
              <a:gd name="adj1" fmla="val -34550"/>
              <a:gd name="adj2" fmla="val 102072"/>
            </a:avLst>
          </a:prstGeom>
          <a:solidFill>
            <a:srgbClr val="FFFFFF"/>
          </a:solidFill>
          <a:ln w="12700" cap="flat">
            <a:solidFill>
              <a:srgbClr val="FDAB2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87.30</a:t>
            </a:r>
          </a:p>
        </p:txBody>
      </p:sp>
      <p:sp>
        <p:nvSpPr>
          <p:cNvPr id="14" name="Rectangular Callout 13"/>
          <p:cNvSpPr/>
          <p:nvPr/>
        </p:nvSpPr>
        <p:spPr>
          <a:xfrm>
            <a:off x="6651245" y="3757477"/>
            <a:ext cx="432048" cy="253914"/>
          </a:xfrm>
          <a:prstGeom prst="wedgeRectCallout">
            <a:avLst>
              <a:gd name="adj1" fmla="val -20219"/>
              <a:gd name="adj2" fmla="val 117077"/>
            </a:avLst>
          </a:prstGeom>
          <a:solidFill>
            <a:srgbClr val="FFFFFF"/>
          </a:solidFill>
          <a:ln w="12700" cap="flat">
            <a:solidFill>
              <a:srgbClr val="99228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79.25</a:t>
            </a:r>
          </a:p>
        </p:txBody>
      </p:sp>
      <p:sp>
        <p:nvSpPr>
          <p:cNvPr id="15" name="Rectangular Callout 14"/>
          <p:cNvSpPr/>
          <p:nvPr/>
        </p:nvSpPr>
        <p:spPr>
          <a:xfrm>
            <a:off x="5252110" y="3812737"/>
            <a:ext cx="432048" cy="253914"/>
          </a:xfrm>
          <a:prstGeom prst="wedgeRectCallout">
            <a:avLst>
              <a:gd name="adj1" fmla="val -38591"/>
              <a:gd name="adj2" fmla="val 105823"/>
            </a:avLst>
          </a:prstGeom>
          <a:solidFill>
            <a:srgbClr val="FFFFFF"/>
          </a:solidFill>
          <a:ln w="12700" cap="flat">
            <a:solidFill>
              <a:srgbClr val="FFA8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050" b="1" dirty="0">
                <a:solidFill>
                  <a:schemeClr val="accent1">
                    <a:lumMod val="75000"/>
                  </a:schemeClr>
                </a:solidFill>
                <a:latin typeface="Arial" panose="020B0604020202020204" pitchFamily="34" charset="0"/>
                <a:cs typeface="Arial" panose="020B0604020202020204" pitchFamily="34" charset="0"/>
              </a:rPr>
              <a:t>64.80</a:t>
            </a:r>
            <a:endParaRPr kumimoji="0" lang="en-AU" sz="1050" b="1" i="0" u="none" strike="noStrike" cap="none" spc="0" normalizeH="0" baseline="0" dirty="0">
              <a:ln>
                <a:noFill/>
              </a:ln>
              <a:solidFill>
                <a:schemeClr val="accent1">
                  <a:lumMod val="75000"/>
                </a:schemeClr>
              </a:solidFill>
              <a:effectLst/>
              <a:uFillTx/>
              <a:latin typeface="Arial" panose="020B0604020202020204" pitchFamily="34" charset="0"/>
              <a:ea typeface="Arial"/>
              <a:cs typeface="Arial" panose="020B0604020202020204" pitchFamily="34" charset="0"/>
              <a:sym typeface="Arial"/>
            </a:endParaRPr>
          </a:p>
        </p:txBody>
      </p:sp>
      <p:sp>
        <p:nvSpPr>
          <p:cNvPr id="16" name="Rectangular Callout 15"/>
          <p:cNvSpPr/>
          <p:nvPr/>
        </p:nvSpPr>
        <p:spPr>
          <a:xfrm>
            <a:off x="3145945" y="3847033"/>
            <a:ext cx="432048" cy="253914"/>
          </a:xfrm>
          <a:prstGeom prst="wedgeRectCallout">
            <a:avLst>
              <a:gd name="adj1" fmla="val -6992"/>
              <a:gd name="adj2" fmla="val 130206"/>
            </a:avLst>
          </a:prstGeom>
          <a:solidFill>
            <a:srgbClr val="FFFFFF"/>
          </a:solidFill>
          <a:ln w="12700" cap="flat">
            <a:solidFill>
              <a:srgbClr val="D5220C"/>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59.70</a:t>
            </a:r>
          </a:p>
        </p:txBody>
      </p:sp>
      <p:sp>
        <p:nvSpPr>
          <p:cNvPr id="17" name="Rectangular Callout 16"/>
          <p:cNvSpPr/>
          <p:nvPr/>
        </p:nvSpPr>
        <p:spPr>
          <a:xfrm>
            <a:off x="4564637" y="3603316"/>
            <a:ext cx="432048" cy="253914"/>
          </a:xfrm>
          <a:prstGeom prst="wedgeRectCallout">
            <a:avLst>
              <a:gd name="adj1" fmla="val -39694"/>
              <a:gd name="adj2" fmla="val 105198"/>
            </a:avLst>
          </a:prstGeom>
          <a:solidFill>
            <a:srgbClr val="FFFFFF"/>
          </a:solidFill>
          <a:ln w="12700" cap="flat">
            <a:solidFill>
              <a:srgbClr val="43ABC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76.95</a:t>
            </a:r>
          </a:p>
        </p:txBody>
      </p:sp>
      <p:sp>
        <p:nvSpPr>
          <p:cNvPr id="20" name="Rectangular Callout 19"/>
          <p:cNvSpPr/>
          <p:nvPr/>
        </p:nvSpPr>
        <p:spPr>
          <a:xfrm>
            <a:off x="2267744" y="3607587"/>
            <a:ext cx="432048" cy="253914"/>
          </a:xfrm>
          <a:prstGeom prst="wedgeRectCallout">
            <a:avLst>
              <a:gd name="adj1" fmla="val -36533"/>
              <a:gd name="adj2" fmla="val 99821"/>
            </a:avLst>
          </a:prstGeom>
          <a:solidFill>
            <a:srgbClr val="FFFFFF"/>
          </a:solidFill>
          <a:ln w="12700" cap="flat">
            <a:solidFill>
              <a:srgbClr val="085C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86.90</a:t>
            </a:r>
          </a:p>
        </p:txBody>
      </p:sp>
      <p:sp>
        <p:nvSpPr>
          <p:cNvPr id="21" name="Rectangular Callout 20"/>
          <p:cNvSpPr/>
          <p:nvPr/>
        </p:nvSpPr>
        <p:spPr>
          <a:xfrm>
            <a:off x="395536" y="3723878"/>
            <a:ext cx="432048" cy="253914"/>
          </a:xfrm>
          <a:prstGeom prst="wedgeRectCallout">
            <a:avLst>
              <a:gd name="adj1" fmla="val -29038"/>
              <a:gd name="adj2" fmla="val 73937"/>
            </a:avLst>
          </a:prstGeom>
          <a:solidFill>
            <a:srgbClr val="FFFFFF"/>
          </a:solidFill>
          <a:ln w="12700" cap="flat">
            <a:solidFill>
              <a:srgbClr val="D31F8C"/>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79.00</a:t>
            </a:r>
          </a:p>
        </p:txBody>
      </p:sp>
      <p:pic>
        <p:nvPicPr>
          <p:cNvPr id="2" name="Picture 1" descr="Logo&#10;&#10;Description automatically generated">
            <a:extLst>
              <a:ext uri="{FF2B5EF4-FFF2-40B4-BE49-F238E27FC236}">
                <a16:creationId xmlns:a16="http://schemas.microsoft.com/office/drawing/2014/main" id="{CDEDFA73-DF61-E6C7-74CB-3B4CE31DEB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23" name="TextBox 9">
            <a:extLst>
              <a:ext uri="{FF2B5EF4-FFF2-40B4-BE49-F238E27FC236}">
                <a16:creationId xmlns:a16="http://schemas.microsoft.com/office/drawing/2014/main" id="{12CEBF62-FD85-A7FE-877A-3301EEEB7C18}"/>
              </a:ext>
            </a:extLst>
          </p:cNvPr>
          <p:cNvGraphicFramePr/>
          <p:nvPr>
            <p:extLst>
              <p:ext uri="{D42A27DB-BD31-4B8C-83A1-F6EECF244321}">
                <p14:modId xmlns:p14="http://schemas.microsoft.com/office/powerpoint/2010/main" val="3064265154"/>
              </p:ext>
            </p:extLst>
          </p:nvPr>
        </p:nvGraphicFramePr>
        <p:xfrm>
          <a:off x="179512" y="85138"/>
          <a:ext cx="8640961" cy="34706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14988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lumMod val="60000"/>
                <a:lumOff val="4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D967865A-FECA-75FB-AFF1-9F7D21E455A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39592DB-F62D-23AF-96E7-92D0F7D98CE3}"/>
              </a:ext>
            </a:extLst>
          </p:cNvPr>
          <p:cNvSpPr/>
          <p:nvPr/>
        </p:nvSpPr>
        <p:spPr>
          <a:xfrm>
            <a:off x="359532" y="303498"/>
            <a:ext cx="8424936" cy="4536504"/>
          </a:xfrm>
          <a:prstGeom prst="roundRect">
            <a:avLst/>
          </a:prstGeom>
          <a:solidFill>
            <a:schemeClr val="tx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70F5CB9-F87E-E4ED-01D3-BD1637182EBC}"/>
              </a:ext>
            </a:extLst>
          </p:cNvPr>
          <p:cNvSpPr>
            <a:spLocks noGrp="1"/>
          </p:cNvSpPr>
          <p:nvPr>
            <p:ph type="title"/>
          </p:nvPr>
        </p:nvSpPr>
        <p:spPr>
          <a:xfrm>
            <a:off x="1187624" y="19878"/>
            <a:ext cx="7772401" cy="1021556"/>
          </a:xfrm>
          <a:effectLst/>
        </p:spPr>
        <p:txBody>
          <a:bodyPr>
            <a:normAutofit/>
          </a:bodyPr>
          <a:lstStyle/>
          <a:p>
            <a:pPr algn="l"/>
            <a:r>
              <a:rPr lang="en-AU" sz="44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In this presentation</a:t>
            </a:r>
          </a:p>
        </p:txBody>
      </p:sp>
      <p:sp>
        <p:nvSpPr>
          <p:cNvPr id="4" name="TextBox 3">
            <a:extLst>
              <a:ext uri="{FF2B5EF4-FFF2-40B4-BE49-F238E27FC236}">
                <a16:creationId xmlns:a16="http://schemas.microsoft.com/office/drawing/2014/main" id="{BD59C30A-2B6E-6514-CBDB-57A5BE2CC893}"/>
              </a:ext>
            </a:extLst>
          </p:cNvPr>
          <p:cNvSpPr txBox="1"/>
          <p:nvPr/>
        </p:nvSpPr>
        <p:spPr>
          <a:xfrm>
            <a:off x="1187624" y="1041434"/>
            <a:ext cx="6120680" cy="3153940"/>
          </a:xfrm>
          <a:prstGeom prst="rect">
            <a:avLst/>
          </a:prstGeom>
          <a:noFill/>
        </p:spPr>
        <p:txBody>
          <a:bodyPr wrap="square" rtlCol="0">
            <a:spAutoFit/>
          </a:bodyPr>
          <a:lstStyle/>
          <a:p>
            <a:pPr marL="342900" indent="-342900">
              <a:lnSpc>
                <a:spcPct val="120000"/>
              </a:lnSpc>
              <a:buFont typeface="+mj-lt"/>
              <a:buAutoNum type="arabicPeriod"/>
            </a:pPr>
            <a:r>
              <a:rPr lang="en-AU" sz="2400" dirty="0">
                <a:solidFill>
                  <a:schemeClr val="bg1"/>
                </a:solidFill>
                <a:latin typeface="Arial" panose="020B0604020202020204" pitchFamily="34" charset="0"/>
                <a:cs typeface="Arial" panose="020B0604020202020204" pitchFamily="34" charset="0"/>
              </a:rPr>
              <a:t>About TISC</a:t>
            </a:r>
          </a:p>
          <a:p>
            <a:pPr marL="342900" indent="-342900">
              <a:lnSpc>
                <a:spcPct val="120000"/>
              </a:lnSpc>
              <a:buFont typeface="+mj-lt"/>
              <a:buAutoNum type="arabicPeriod"/>
            </a:pPr>
            <a:r>
              <a:rPr lang="en-AU" sz="2400" dirty="0">
                <a:solidFill>
                  <a:schemeClr val="bg1"/>
                </a:solidFill>
                <a:latin typeface="Arial" panose="020B0604020202020204" pitchFamily="34" charset="0"/>
                <a:cs typeface="Arial" panose="020B0604020202020204" pitchFamily="34" charset="0"/>
              </a:rPr>
              <a:t>Entry requirements</a:t>
            </a:r>
          </a:p>
          <a:p>
            <a:pPr marL="342900" indent="-342900">
              <a:lnSpc>
                <a:spcPct val="120000"/>
              </a:lnSpc>
              <a:buFont typeface="+mj-lt"/>
              <a:buAutoNum type="arabicPeriod"/>
            </a:pPr>
            <a:r>
              <a:rPr lang="en-AU" sz="2400" dirty="0">
                <a:solidFill>
                  <a:schemeClr val="bg1"/>
                </a:solidFill>
                <a:latin typeface="Arial" panose="020B0604020202020204" pitchFamily="34" charset="0"/>
                <a:cs typeface="Arial" panose="020B0604020202020204" pitchFamily="34" charset="0"/>
              </a:rPr>
              <a:t>About the ATAR and how it’s calculated</a:t>
            </a:r>
          </a:p>
          <a:p>
            <a:pPr marL="342900" indent="-342900">
              <a:lnSpc>
                <a:spcPct val="120000"/>
              </a:lnSpc>
              <a:buFont typeface="+mj-lt"/>
              <a:buAutoNum type="arabicPeriod"/>
            </a:pPr>
            <a:r>
              <a:rPr lang="en-AU" sz="2400" dirty="0">
                <a:solidFill>
                  <a:schemeClr val="bg1"/>
                </a:solidFill>
                <a:latin typeface="Arial" panose="020B0604020202020204" pitchFamily="34" charset="0"/>
                <a:cs typeface="Arial" panose="020B0604020202020204" pitchFamily="34" charset="0"/>
              </a:rPr>
              <a:t>Marks adjustment processes</a:t>
            </a:r>
          </a:p>
          <a:p>
            <a:pPr marL="342900" indent="-342900">
              <a:lnSpc>
                <a:spcPct val="120000"/>
              </a:lnSpc>
              <a:buFont typeface="+mj-lt"/>
              <a:buAutoNum type="arabicPeriod"/>
            </a:pPr>
            <a:r>
              <a:rPr lang="en-AU" sz="2400" dirty="0">
                <a:solidFill>
                  <a:schemeClr val="bg1"/>
                </a:solidFill>
                <a:latin typeface="Arial" panose="020B0604020202020204" pitchFamily="34" charset="0"/>
                <a:cs typeface="Arial" panose="020B0604020202020204" pitchFamily="34" charset="0"/>
              </a:rPr>
              <a:t>Application process</a:t>
            </a:r>
          </a:p>
          <a:p>
            <a:pPr marL="342900" indent="-342900">
              <a:lnSpc>
                <a:spcPct val="120000"/>
              </a:lnSpc>
              <a:buFont typeface="+mj-lt"/>
              <a:buAutoNum type="arabicPeriod"/>
            </a:pPr>
            <a:r>
              <a:rPr lang="en-AU" sz="2400" dirty="0">
                <a:solidFill>
                  <a:schemeClr val="bg1"/>
                </a:solidFill>
                <a:latin typeface="Arial" panose="020B0604020202020204" pitchFamily="34" charset="0"/>
                <a:cs typeface="Arial" panose="020B0604020202020204" pitchFamily="34" charset="0"/>
              </a:rPr>
              <a:t>Results</a:t>
            </a:r>
          </a:p>
          <a:p>
            <a:pPr marL="342900" indent="-342900">
              <a:lnSpc>
                <a:spcPct val="120000"/>
              </a:lnSpc>
              <a:buFont typeface="+mj-lt"/>
              <a:buAutoNum type="arabicPeriod"/>
            </a:pPr>
            <a:r>
              <a:rPr lang="en-AU" sz="2400" dirty="0">
                <a:solidFill>
                  <a:schemeClr val="bg1"/>
                </a:solidFill>
                <a:latin typeface="Arial" panose="020B0604020202020204" pitchFamily="34" charset="0"/>
                <a:cs typeface="Arial" panose="020B0604020202020204" pitchFamily="34" charset="0"/>
              </a:rPr>
              <a:t>Offers</a:t>
            </a:r>
          </a:p>
        </p:txBody>
      </p:sp>
      <p:pic>
        <p:nvPicPr>
          <p:cNvPr id="5" name="Picture 4" descr="Logo&#10;&#10;Description automatically generated">
            <a:extLst>
              <a:ext uri="{FF2B5EF4-FFF2-40B4-BE49-F238E27FC236}">
                <a16:creationId xmlns:a16="http://schemas.microsoft.com/office/drawing/2014/main" id="{21D25CBA-9E69-60DD-5C60-DF6F8465C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4337668"/>
            <a:ext cx="1076030" cy="360040"/>
          </a:xfrm>
          <a:prstGeom prst="rect">
            <a:avLst/>
          </a:prstGeom>
        </p:spPr>
      </p:pic>
    </p:spTree>
    <p:extLst>
      <p:ext uri="{BB962C8B-B14F-4D97-AF65-F5344CB8AC3E}">
        <p14:creationId xmlns:p14="http://schemas.microsoft.com/office/powerpoint/2010/main" val="3956095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12D3046-B3CF-F341-9B99-97665A0585B9}"/>
              </a:ext>
            </a:extLst>
          </p:cNvPr>
          <p:cNvSpPr/>
          <p:nvPr/>
        </p:nvSpPr>
        <p:spPr>
          <a:xfrm>
            <a:off x="0" y="0"/>
            <a:ext cx="9252520" cy="5236046"/>
          </a:xfrm>
          <a:prstGeom prst="rect">
            <a:avLst/>
          </a:pr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dirty="0">
              <a:ln>
                <a:noFill/>
              </a:ln>
              <a:solidFill>
                <a:srgbClr val="000000"/>
              </a:solidFill>
              <a:effectLst/>
              <a:uFillTx/>
              <a:latin typeface="Arial"/>
              <a:ea typeface="Arial"/>
              <a:cs typeface="Arial"/>
              <a:sym typeface="Arial"/>
            </a:endParaRPr>
          </a:p>
        </p:txBody>
      </p:sp>
      <p:pic>
        <p:nvPicPr>
          <p:cNvPr id="21" name="Picture 20" descr="A picture containing toy, bedroom, drawing&#10;&#10;Description automatically generated">
            <a:extLst>
              <a:ext uri="{FF2B5EF4-FFF2-40B4-BE49-F238E27FC236}">
                <a16:creationId xmlns:a16="http://schemas.microsoft.com/office/drawing/2014/main" id="{3EAE22D3-D354-49E4-8447-DC135CF69E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579863"/>
            <a:ext cx="9252520" cy="1656183"/>
          </a:xfrm>
          <a:prstGeom prst="rect">
            <a:avLst/>
          </a:prstGeom>
        </p:spPr>
      </p:pic>
      <p:sp>
        <p:nvSpPr>
          <p:cNvPr id="25" name="Rectangular Callout 7">
            <a:extLst>
              <a:ext uri="{FF2B5EF4-FFF2-40B4-BE49-F238E27FC236}">
                <a16:creationId xmlns:a16="http://schemas.microsoft.com/office/drawing/2014/main" id="{AC1CF9FF-F6DA-442B-B41E-E0C2CD103BD9}"/>
              </a:ext>
            </a:extLst>
          </p:cNvPr>
          <p:cNvSpPr/>
          <p:nvPr/>
        </p:nvSpPr>
        <p:spPr>
          <a:xfrm>
            <a:off x="1331640" y="3844341"/>
            <a:ext cx="432048" cy="253914"/>
          </a:xfrm>
          <a:prstGeom prst="wedgeRectCallout">
            <a:avLst>
              <a:gd name="adj1" fmla="val -22424"/>
              <a:gd name="adj2" fmla="val 105823"/>
            </a:avLst>
          </a:prstGeom>
          <a:ln w="12700">
            <a:solidFill>
              <a:srgbClr val="DB250F"/>
            </a:solidFill>
          </a:ln>
          <a:effectLst/>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65.75</a:t>
            </a:r>
          </a:p>
        </p:txBody>
      </p:sp>
      <p:sp>
        <p:nvSpPr>
          <p:cNvPr id="38" name="Rectangular Callout 8">
            <a:extLst>
              <a:ext uri="{FF2B5EF4-FFF2-40B4-BE49-F238E27FC236}">
                <a16:creationId xmlns:a16="http://schemas.microsoft.com/office/drawing/2014/main" id="{9AD0E33F-780A-4279-8C59-8C0DE16F6D17}"/>
              </a:ext>
            </a:extLst>
          </p:cNvPr>
          <p:cNvSpPr/>
          <p:nvPr/>
        </p:nvSpPr>
        <p:spPr>
          <a:xfrm>
            <a:off x="3826823" y="3704568"/>
            <a:ext cx="432048" cy="253914"/>
          </a:xfrm>
          <a:prstGeom prst="wedgeRectCallout">
            <a:avLst>
              <a:gd name="adj1" fmla="val -22424"/>
              <a:gd name="adj2" fmla="val 105823"/>
            </a:avLst>
          </a:prstGeom>
          <a:solidFill>
            <a:srgbClr val="FFFFFF"/>
          </a:solidFill>
          <a:ln w="12700" cap="flat">
            <a:solidFill>
              <a:srgbClr val="B7429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73.50</a:t>
            </a:r>
          </a:p>
        </p:txBody>
      </p:sp>
      <p:sp>
        <p:nvSpPr>
          <p:cNvPr id="39" name="Rectangular Callout 10">
            <a:extLst>
              <a:ext uri="{FF2B5EF4-FFF2-40B4-BE49-F238E27FC236}">
                <a16:creationId xmlns:a16="http://schemas.microsoft.com/office/drawing/2014/main" id="{94E9A2D4-966F-43FE-84D8-C65F3D04D316}"/>
              </a:ext>
            </a:extLst>
          </p:cNvPr>
          <p:cNvSpPr/>
          <p:nvPr/>
        </p:nvSpPr>
        <p:spPr>
          <a:xfrm>
            <a:off x="5862504" y="3627929"/>
            <a:ext cx="432048" cy="253914"/>
          </a:xfrm>
          <a:prstGeom prst="wedgeRectCallout">
            <a:avLst>
              <a:gd name="adj1" fmla="val -378"/>
              <a:gd name="adj2" fmla="val 111450"/>
            </a:avLst>
          </a:prstGeom>
          <a:solidFill>
            <a:srgbClr val="FFFFFF"/>
          </a:solidFill>
          <a:ln w="12700" cap="flat">
            <a:solidFill>
              <a:srgbClr val="0A359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80.05</a:t>
            </a:r>
          </a:p>
        </p:txBody>
      </p:sp>
      <p:sp>
        <p:nvSpPr>
          <p:cNvPr id="40" name="Rectangular Callout 11">
            <a:extLst>
              <a:ext uri="{FF2B5EF4-FFF2-40B4-BE49-F238E27FC236}">
                <a16:creationId xmlns:a16="http://schemas.microsoft.com/office/drawing/2014/main" id="{2B263FE5-6C21-45F5-A58D-D135FE2CC653}"/>
              </a:ext>
            </a:extLst>
          </p:cNvPr>
          <p:cNvSpPr/>
          <p:nvPr/>
        </p:nvSpPr>
        <p:spPr>
          <a:xfrm>
            <a:off x="8244408" y="3450654"/>
            <a:ext cx="432048" cy="253914"/>
          </a:xfrm>
          <a:prstGeom prst="wedgeRectCallout">
            <a:avLst>
              <a:gd name="adj1" fmla="val -37121"/>
              <a:gd name="adj2" fmla="val 120828"/>
            </a:avLst>
          </a:prstGeom>
          <a:solidFill>
            <a:srgbClr val="FFFFFF"/>
          </a:solidFill>
          <a:ln w="12700" cap="flat">
            <a:solidFill>
              <a:srgbClr val="3EAAC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97.30</a:t>
            </a:r>
          </a:p>
        </p:txBody>
      </p:sp>
      <p:sp>
        <p:nvSpPr>
          <p:cNvPr id="41" name="Rectangular Callout 12">
            <a:extLst>
              <a:ext uri="{FF2B5EF4-FFF2-40B4-BE49-F238E27FC236}">
                <a16:creationId xmlns:a16="http://schemas.microsoft.com/office/drawing/2014/main" id="{38FC6E1D-EA06-4FCE-AB5C-C58C45D1EFC7}"/>
              </a:ext>
            </a:extLst>
          </p:cNvPr>
          <p:cNvSpPr/>
          <p:nvPr/>
        </p:nvSpPr>
        <p:spPr>
          <a:xfrm>
            <a:off x="7344663" y="3494117"/>
            <a:ext cx="432048" cy="253914"/>
          </a:xfrm>
          <a:prstGeom prst="wedgeRectCallout">
            <a:avLst>
              <a:gd name="adj1" fmla="val -34550"/>
              <a:gd name="adj2" fmla="val 102072"/>
            </a:avLst>
          </a:prstGeom>
          <a:solidFill>
            <a:srgbClr val="FFFFFF"/>
          </a:solidFill>
          <a:ln w="12700" cap="flat">
            <a:solidFill>
              <a:srgbClr val="FDAB2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87.30</a:t>
            </a:r>
          </a:p>
        </p:txBody>
      </p:sp>
      <p:sp>
        <p:nvSpPr>
          <p:cNvPr id="42" name="Rectangular Callout 13">
            <a:extLst>
              <a:ext uri="{FF2B5EF4-FFF2-40B4-BE49-F238E27FC236}">
                <a16:creationId xmlns:a16="http://schemas.microsoft.com/office/drawing/2014/main" id="{FF6BE542-611A-43F5-BED0-15D9F00EFC5C}"/>
              </a:ext>
            </a:extLst>
          </p:cNvPr>
          <p:cNvSpPr/>
          <p:nvPr/>
        </p:nvSpPr>
        <p:spPr>
          <a:xfrm>
            <a:off x="6651245" y="3757477"/>
            <a:ext cx="432048" cy="253914"/>
          </a:xfrm>
          <a:prstGeom prst="wedgeRectCallout">
            <a:avLst>
              <a:gd name="adj1" fmla="val -20219"/>
              <a:gd name="adj2" fmla="val 117077"/>
            </a:avLst>
          </a:prstGeom>
          <a:solidFill>
            <a:srgbClr val="FFFFFF"/>
          </a:solidFill>
          <a:ln w="12700" cap="flat">
            <a:solidFill>
              <a:srgbClr val="99228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79.25</a:t>
            </a:r>
          </a:p>
        </p:txBody>
      </p:sp>
      <p:sp>
        <p:nvSpPr>
          <p:cNvPr id="43" name="Rectangular Callout 14">
            <a:extLst>
              <a:ext uri="{FF2B5EF4-FFF2-40B4-BE49-F238E27FC236}">
                <a16:creationId xmlns:a16="http://schemas.microsoft.com/office/drawing/2014/main" id="{8A21E1AC-7358-4150-A91A-AB1FA41D301C}"/>
              </a:ext>
            </a:extLst>
          </p:cNvPr>
          <p:cNvSpPr/>
          <p:nvPr/>
        </p:nvSpPr>
        <p:spPr>
          <a:xfrm>
            <a:off x="5252110" y="3812737"/>
            <a:ext cx="432048" cy="253914"/>
          </a:xfrm>
          <a:prstGeom prst="wedgeRectCallout">
            <a:avLst>
              <a:gd name="adj1" fmla="val -38591"/>
              <a:gd name="adj2" fmla="val 105823"/>
            </a:avLst>
          </a:prstGeom>
          <a:solidFill>
            <a:srgbClr val="FFFFFF"/>
          </a:solidFill>
          <a:ln w="12700" cap="flat">
            <a:solidFill>
              <a:srgbClr val="FFA8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050" b="1" dirty="0">
                <a:solidFill>
                  <a:schemeClr val="accent1">
                    <a:lumMod val="75000"/>
                  </a:schemeClr>
                </a:solidFill>
                <a:latin typeface="Arial" panose="020B0604020202020204" pitchFamily="34" charset="0"/>
                <a:cs typeface="Arial" panose="020B0604020202020204" pitchFamily="34" charset="0"/>
              </a:rPr>
              <a:t>64.80</a:t>
            </a:r>
            <a:endParaRPr kumimoji="0" lang="en-AU" sz="1050" b="1" i="0" u="none" strike="noStrike" cap="none" spc="0" normalizeH="0" baseline="0" dirty="0">
              <a:ln>
                <a:noFill/>
              </a:ln>
              <a:solidFill>
                <a:schemeClr val="accent1">
                  <a:lumMod val="75000"/>
                </a:schemeClr>
              </a:solidFill>
              <a:effectLst/>
              <a:uFillTx/>
              <a:latin typeface="Arial" panose="020B0604020202020204" pitchFamily="34" charset="0"/>
              <a:ea typeface="Arial"/>
              <a:cs typeface="Arial" panose="020B0604020202020204" pitchFamily="34" charset="0"/>
              <a:sym typeface="Arial"/>
            </a:endParaRPr>
          </a:p>
        </p:txBody>
      </p:sp>
      <p:sp>
        <p:nvSpPr>
          <p:cNvPr id="44" name="Rectangular Callout 15">
            <a:extLst>
              <a:ext uri="{FF2B5EF4-FFF2-40B4-BE49-F238E27FC236}">
                <a16:creationId xmlns:a16="http://schemas.microsoft.com/office/drawing/2014/main" id="{F435A07D-E91C-4E95-9D0B-6200D341A617}"/>
              </a:ext>
            </a:extLst>
          </p:cNvPr>
          <p:cNvSpPr/>
          <p:nvPr/>
        </p:nvSpPr>
        <p:spPr>
          <a:xfrm>
            <a:off x="3145945" y="3847033"/>
            <a:ext cx="432048" cy="253914"/>
          </a:xfrm>
          <a:prstGeom prst="wedgeRectCallout">
            <a:avLst>
              <a:gd name="adj1" fmla="val -6992"/>
              <a:gd name="adj2" fmla="val 130206"/>
            </a:avLst>
          </a:prstGeom>
          <a:solidFill>
            <a:srgbClr val="FFFFFF"/>
          </a:solidFill>
          <a:ln w="12700" cap="flat">
            <a:solidFill>
              <a:srgbClr val="D5220C"/>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59.70</a:t>
            </a:r>
          </a:p>
        </p:txBody>
      </p:sp>
      <p:sp>
        <p:nvSpPr>
          <p:cNvPr id="45" name="Rectangular Callout 16">
            <a:extLst>
              <a:ext uri="{FF2B5EF4-FFF2-40B4-BE49-F238E27FC236}">
                <a16:creationId xmlns:a16="http://schemas.microsoft.com/office/drawing/2014/main" id="{A25D10D1-A62D-4E79-B5CB-F6E348AB3BA3}"/>
              </a:ext>
            </a:extLst>
          </p:cNvPr>
          <p:cNvSpPr/>
          <p:nvPr/>
        </p:nvSpPr>
        <p:spPr>
          <a:xfrm>
            <a:off x="4564637" y="3603316"/>
            <a:ext cx="432048" cy="253914"/>
          </a:xfrm>
          <a:prstGeom prst="wedgeRectCallout">
            <a:avLst>
              <a:gd name="adj1" fmla="val -39694"/>
              <a:gd name="adj2" fmla="val 105198"/>
            </a:avLst>
          </a:prstGeom>
          <a:solidFill>
            <a:srgbClr val="FFFFFF"/>
          </a:solidFill>
          <a:ln w="12700" cap="flat">
            <a:solidFill>
              <a:srgbClr val="43ABC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76.95</a:t>
            </a:r>
          </a:p>
        </p:txBody>
      </p:sp>
      <p:sp>
        <p:nvSpPr>
          <p:cNvPr id="46" name="Rectangular Callout 19">
            <a:extLst>
              <a:ext uri="{FF2B5EF4-FFF2-40B4-BE49-F238E27FC236}">
                <a16:creationId xmlns:a16="http://schemas.microsoft.com/office/drawing/2014/main" id="{9412E6ED-3B64-4CE6-A2C0-2F5360004DA7}"/>
              </a:ext>
            </a:extLst>
          </p:cNvPr>
          <p:cNvSpPr/>
          <p:nvPr/>
        </p:nvSpPr>
        <p:spPr>
          <a:xfrm>
            <a:off x="2267744" y="3607587"/>
            <a:ext cx="432048" cy="253914"/>
          </a:xfrm>
          <a:prstGeom prst="wedgeRectCallout">
            <a:avLst>
              <a:gd name="adj1" fmla="val -36533"/>
              <a:gd name="adj2" fmla="val 99821"/>
            </a:avLst>
          </a:prstGeom>
          <a:solidFill>
            <a:srgbClr val="FFFFFF"/>
          </a:solidFill>
          <a:ln w="12700" cap="flat">
            <a:solidFill>
              <a:srgbClr val="085C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86.90</a:t>
            </a:r>
          </a:p>
        </p:txBody>
      </p:sp>
      <p:sp>
        <p:nvSpPr>
          <p:cNvPr id="47" name="Rectangular Callout 20">
            <a:extLst>
              <a:ext uri="{FF2B5EF4-FFF2-40B4-BE49-F238E27FC236}">
                <a16:creationId xmlns:a16="http://schemas.microsoft.com/office/drawing/2014/main" id="{35AC8182-7298-4E9A-8E7D-2B992574C50A}"/>
              </a:ext>
            </a:extLst>
          </p:cNvPr>
          <p:cNvSpPr/>
          <p:nvPr/>
        </p:nvSpPr>
        <p:spPr>
          <a:xfrm>
            <a:off x="395536" y="3723878"/>
            <a:ext cx="432048" cy="253914"/>
          </a:xfrm>
          <a:prstGeom prst="wedgeRectCallout">
            <a:avLst>
              <a:gd name="adj1" fmla="val -29038"/>
              <a:gd name="adj2" fmla="val 73937"/>
            </a:avLst>
          </a:prstGeom>
          <a:solidFill>
            <a:srgbClr val="FFFFFF"/>
          </a:solidFill>
          <a:ln w="12700" cap="flat">
            <a:solidFill>
              <a:srgbClr val="D31F8C"/>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solidFill>
                  <a:schemeClr val="accent1">
                    <a:lumMod val="75000"/>
                  </a:schemeClr>
                </a:solidFill>
                <a:effectLst/>
                <a:uFillTx/>
                <a:latin typeface="Arial"/>
                <a:ea typeface="Arial"/>
                <a:cs typeface="Arial"/>
                <a:sym typeface="Arial"/>
              </a:rPr>
              <a:t>79.00</a:t>
            </a:r>
          </a:p>
        </p:txBody>
      </p:sp>
      <p:pic>
        <p:nvPicPr>
          <p:cNvPr id="3" name="Picture 2" descr="Logo&#10;&#10;Description automatically generated">
            <a:extLst>
              <a:ext uri="{FF2B5EF4-FFF2-40B4-BE49-F238E27FC236}">
                <a16:creationId xmlns:a16="http://schemas.microsoft.com/office/drawing/2014/main" id="{44E993B1-084E-CBC0-3EBC-3F6324F9E8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49" name="TextBox 9">
            <a:extLst>
              <a:ext uri="{FF2B5EF4-FFF2-40B4-BE49-F238E27FC236}">
                <a16:creationId xmlns:a16="http://schemas.microsoft.com/office/drawing/2014/main" id="{5B1DC15A-6A08-250F-2CAB-34D9928A53FD}"/>
              </a:ext>
            </a:extLst>
          </p:cNvPr>
          <p:cNvGraphicFramePr/>
          <p:nvPr>
            <p:extLst>
              <p:ext uri="{D42A27DB-BD31-4B8C-83A1-F6EECF244321}">
                <p14:modId xmlns:p14="http://schemas.microsoft.com/office/powerpoint/2010/main" val="2858562900"/>
              </p:ext>
            </p:extLst>
          </p:nvPr>
        </p:nvGraphicFramePr>
        <p:xfrm>
          <a:off x="665820" y="396419"/>
          <a:ext cx="7920880" cy="34163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7878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Text Placeholder 2"/>
          <p:cNvSpPr>
            <a:spLocks noGrp="1"/>
          </p:cNvSpPr>
          <p:nvPr>
            <p:ph idx="1"/>
          </p:nvPr>
        </p:nvSpPr>
        <p:spPr/>
        <p:txBody>
          <a:bodyPr/>
          <a:lstStyle/>
          <a:p>
            <a:endParaRPr lang="en-AU"/>
          </a:p>
        </p:txBody>
      </p:sp>
      <p:sp>
        <p:nvSpPr>
          <p:cNvPr id="4" name="Rectangle 3"/>
          <p:cNvSpPr/>
          <p:nvPr/>
        </p:nvSpPr>
        <p:spPr>
          <a:xfrm>
            <a:off x="0" y="0"/>
            <a:ext cx="9144000" cy="5184000"/>
          </a:xfrm>
          <a:prstGeom prst="rect">
            <a:avLst/>
          </a:prstGeom>
          <a:solidFill>
            <a:srgbClr val="74B3D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000000"/>
              </a:solidFill>
              <a:effectLst/>
              <a:uFillTx/>
              <a:latin typeface="Arial"/>
              <a:ea typeface="Arial"/>
              <a:cs typeface="Arial"/>
              <a:sym typeface="Aria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8075" y="-141751"/>
            <a:ext cx="5767754" cy="5377797"/>
          </a:xfrm>
          <a:prstGeom prst="rect">
            <a:avLst/>
          </a:prstGeom>
          <a:ln>
            <a:noFill/>
          </a:ln>
        </p:spPr>
      </p:pic>
      <p:sp>
        <p:nvSpPr>
          <p:cNvPr id="6" name="24-Point Star 5"/>
          <p:cNvSpPr/>
          <p:nvPr/>
        </p:nvSpPr>
        <p:spPr>
          <a:xfrm>
            <a:off x="2051720" y="3219822"/>
            <a:ext cx="216024" cy="216024"/>
          </a:xfrm>
          <a:prstGeom prst="star24">
            <a:avLst/>
          </a:prstGeom>
          <a:solidFill>
            <a:srgbClr val="0070C0"/>
          </a:solidFill>
          <a:ln w="3175"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000000"/>
              </a:solidFill>
              <a:effectLst/>
              <a:uFillTx/>
              <a:latin typeface="Arial"/>
              <a:ea typeface="Arial"/>
              <a:cs typeface="Arial"/>
              <a:sym typeface="Arial"/>
            </a:endParaRPr>
          </a:p>
        </p:txBody>
      </p:sp>
      <p:cxnSp>
        <p:nvCxnSpPr>
          <p:cNvPr id="8" name="Curved Connector 7"/>
          <p:cNvCxnSpPr>
            <a:stCxn id="6" idx="0"/>
          </p:cNvCxnSpPr>
          <p:nvPr/>
        </p:nvCxnSpPr>
        <p:spPr>
          <a:xfrm rot="5400000" flipH="1" flipV="1">
            <a:off x="3581890" y="645536"/>
            <a:ext cx="1152128" cy="3996444"/>
          </a:xfrm>
          <a:prstGeom prst="curvedConnector2">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cxnSp>
        <p:nvCxnSpPr>
          <p:cNvPr id="16" name="Curved Connector 15"/>
          <p:cNvCxnSpPr>
            <a:stCxn id="6" idx="2"/>
          </p:cNvCxnSpPr>
          <p:nvPr/>
        </p:nvCxnSpPr>
        <p:spPr>
          <a:xfrm rot="16200000" flipH="1">
            <a:off x="3794182" y="1801396"/>
            <a:ext cx="648072" cy="3916972"/>
          </a:xfrm>
          <a:prstGeom prst="curvedConnector2">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cxnSp>
        <p:nvCxnSpPr>
          <p:cNvPr id="22" name="Curved Connector 21"/>
          <p:cNvCxnSpPr>
            <a:stCxn id="6" idx="2"/>
          </p:cNvCxnSpPr>
          <p:nvPr/>
        </p:nvCxnSpPr>
        <p:spPr>
          <a:xfrm rot="16200000" flipH="1">
            <a:off x="3545886" y="2049692"/>
            <a:ext cx="1440160" cy="4212468"/>
          </a:xfrm>
          <a:prstGeom prst="curvedConnector2">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cxnSp>
        <p:nvCxnSpPr>
          <p:cNvPr id="29" name="Curved Connector 28"/>
          <p:cNvCxnSpPr>
            <a:stCxn id="6" idx="0"/>
          </p:cNvCxnSpPr>
          <p:nvPr/>
        </p:nvCxnSpPr>
        <p:spPr>
          <a:xfrm rot="5400000" flipH="1" flipV="1">
            <a:off x="3374867" y="1752659"/>
            <a:ext cx="252028" cy="2682298"/>
          </a:xfrm>
          <a:prstGeom prst="curvedConnector2">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cxnSp>
        <p:nvCxnSpPr>
          <p:cNvPr id="33" name="Curved Connector 32"/>
          <p:cNvCxnSpPr>
            <a:stCxn id="6" idx="0"/>
          </p:cNvCxnSpPr>
          <p:nvPr/>
        </p:nvCxnSpPr>
        <p:spPr>
          <a:xfrm rot="5400000" flipH="1" flipV="1">
            <a:off x="2537774" y="1185596"/>
            <a:ext cx="1656184" cy="2412268"/>
          </a:xfrm>
          <a:prstGeom prst="curvedConnector2">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cxnSp>
        <p:nvCxnSpPr>
          <p:cNvPr id="41" name="Curved Connector 40"/>
          <p:cNvCxnSpPr>
            <a:stCxn id="6" idx="3"/>
          </p:cNvCxnSpPr>
          <p:nvPr/>
        </p:nvCxnSpPr>
        <p:spPr>
          <a:xfrm>
            <a:off x="2267744" y="3327834"/>
            <a:ext cx="4176464" cy="12700"/>
          </a:xfrm>
          <a:prstGeom prst="curvedConnector3">
            <a:avLst>
              <a:gd name="adj1" fmla="val 50000"/>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cxnSp>
        <p:nvCxnSpPr>
          <p:cNvPr id="45" name="Curved Connector 44"/>
          <p:cNvCxnSpPr>
            <a:stCxn id="6" idx="2"/>
          </p:cNvCxnSpPr>
          <p:nvPr/>
        </p:nvCxnSpPr>
        <p:spPr>
          <a:xfrm rot="16200000" flipH="1">
            <a:off x="4226230" y="1369348"/>
            <a:ext cx="440432" cy="4573428"/>
          </a:xfrm>
          <a:prstGeom prst="curvedConnector2">
            <a:avLst/>
          </a:prstGeom>
          <a:noFill/>
          <a:ln w="25400" cap="flat">
            <a:solidFill>
              <a:srgbClr val="002060"/>
            </a:solidFill>
            <a:prstDash val="solid"/>
            <a:round/>
            <a:tailEnd type="arrow"/>
          </a:ln>
          <a:effectLst/>
          <a:sp3d/>
        </p:spPr>
        <p:style>
          <a:lnRef idx="0">
            <a:scrgbClr r="0" g="0" b="0"/>
          </a:lnRef>
          <a:fillRef idx="0">
            <a:scrgbClr r="0" g="0" b="0"/>
          </a:fillRef>
          <a:effectRef idx="0">
            <a:scrgbClr r="0" g="0" b="0"/>
          </a:effectRef>
          <a:fontRef idx="none"/>
        </p:style>
      </p:cxnSp>
      <p:sp>
        <p:nvSpPr>
          <p:cNvPr id="48" name="Shape 167"/>
          <p:cNvSpPr txBox="1">
            <a:spLocks/>
          </p:cNvSpPr>
          <p:nvPr/>
        </p:nvSpPr>
        <p:spPr>
          <a:xfrm>
            <a:off x="323528" y="411510"/>
            <a:ext cx="4287875" cy="18002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9pPr>
          </a:lstStyle>
          <a:p>
            <a:pPr marL="0" indent="0" hangingPunct="1">
              <a:lnSpc>
                <a:spcPct val="120000"/>
              </a:lnSpc>
              <a:spcBef>
                <a:spcPts val="500"/>
              </a:spcBef>
              <a:buClr>
                <a:schemeClr val="bg1"/>
              </a:buClr>
              <a:buFont typeface="Arial"/>
              <a:buNone/>
              <a:defRPr sz="2400">
                <a:latin typeface="Arial Unicode MS"/>
                <a:ea typeface="Arial Unicode MS"/>
                <a:cs typeface="Arial Unicode MS"/>
                <a:sym typeface="Arial Unicode MS"/>
              </a:defRPr>
            </a:pPr>
            <a:r>
              <a:rPr lang="en-AU" sz="2600" dirty="0">
                <a:solidFill>
                  <a:schemeClr val="bg1"/>
                </a:solidFill>
                <a:latin typeface="Arial" panose="020B0604020202020204" pitchFamily="34" charset="0"/>
                <a:ea typeface="Open Sans Semibold" panose="020B0706030804020204" pitchFamily="34" charset="0"/>
                <a:cs typeface="Arial" panose="020B0604020202020204" pitchFamily="34" charset="0"/>
                <a:sym typeface="Arial Unicode MS"/>
              </a:rPr>
              <a:t>Your ATAR is valid </a:t>
            </a:r>
          </a:p>
          <a:p>
            <a:pPr marL="0" indent="0" hangingPunct="1">
              <a:lnSpc>
                <a:spcPct val="120000"/>
              </a:lnSpc>
              <a:spcBef>
                <a:spcPts val="500"/>
              </a:spcBef>
              <a:buClr>
                <a:schemeClr val="bg1"/>
              </a:buClr>
              <a:buFont typeface="Arial"/>
              <a:buNone/>
              <a:defRPr sz="2400">
                <a:latin typeface="Arial Unicode MS"/>
                <a:ea typeface="Arial Unicode MS"/>
                <a:cs typeface="Arial Unicode MS"/>
                <a:sym typeface="Arial Unicode MS"/>
              </a:defRPr>
            </a:pPr>
            <a:r>
              <a:rPr lang="en-AU" sz="2600" dirty="0">
                <a:solidFill>
                  <a:schemeClr val="bg1"/>
                </a:solidFill>
                <a:latin typeface="Arial" panose="020B0604020202020204" pitchFamily="34" charset="0"/>
                <a:ea typeface="Open Sans Semibold" panose="020B0706030804020204" pitchFamily="34" charset="0"/>
                <a:cs typeface="Arial" panose="020B0604020202020204" pitchFamily="34" charset="0"/>
                <a:sym typeface="Arial Unicode MS"/>
              </a:rPr>
              <a:t>across the </a:t>
            </a:r>
          </a:p>
          <a:p>
            <a:pPr marL="0" indent="0" hangingPunct="1">
              <a:lnSpc>
                <a:spcPct val="120000"/>
              </a:lnSpc>
              <a:spcBef>
                <a:spcPts val="500"/>
              </a:spcBef>
              <a:buClr>
                <a:schemeClr val="bg1"/>
              </a:buClr>
              <a:buFont typeface="Arial"/>
              <a:buNone/>
              <a:defRPr sz="2400">
                <a:latin typeface="Arial Unicode MS"/>
                <a:ea typeface="Arial Unicode MS"/>
                <a:cs typeface="Arial Unicode MS"/>
                <a:sym typeface="Arial Unicode MS"/>
              </a:defRPr>
            </a:pPr>
            <a:r>
              <a:rPr lang="en-AU" sz="2600" dirty="0">
                <a:solidFill>
                  <a:schemeClr val="bg1"/>
                </a:solidFill>
                <a:latin typeface="Arial" panose="020B0604020202020204" pitchFamily="34" charset="0"/>
                <a:ea typeface="Open Sans Semibold" panose="020B0706030804020204" pitchFamily="34" charset="0"/>
                <a:cs typeface="Arial" panose="020B0604020202020204" pitchFamily="34" charset="0"/>
                <a:sym typeface="Arial Unicode MS"/>
              </a:rPr>
              <a:t>country.</a:t>
            </a:r>
          </a:p>
        </p:txBody>
      </p:sp>
      <p:pic>
        <p:nvPicPr>
          <p:cNvPr id="7" name="Picture 6" descr="Logo&#10;&#10;Description automatically generated">
            <a:extLst>
              <a:ext uri="{FF2B5EF4-FFF2-40B4-BE49-F238E27FC236}">
                <a16:creationId xmlns:a16="http://schemas.microsoft.com/office/drawing/2014/main" id="{DC65F955-2C79-28B7-DA6A-2138943C60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894859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635646"/>
            <a:ext cx="7772401" cy="1021556"/>
          </a:xfrm>
        </p:spPr>
        <p:txBody>
          <a:bodyPr>
            <a:normAutofit/>
          </a:bodyPr>
          <a:lstStyle/>
          <a:p>
            <a:pPr algn="ctr"/>
            <a:r>
              <a:rPr lang="en-AU" sz="3600" b="1" cap="none" dirty="0">
                <a:latin typeface="Arial" panose="020B0604020202020204" pitchFamily="34" charset="0"/>
                <a:ea typeface="Open Sans" panose="020B0606030504020204" pitchFamily="34" charset="0"/>
                <a:cs typeface="Arial" panose="020B0604020202020204" pitchFamily="34" charset="0"/>
              </a:rPr>
              <a:t>From raw marks to scaled scores</a:t>
            </a:r>
          </a:p>
        </p:txBody>
      </p:sp>
      <p:pic>
        <p:nvPicPr>
          <p:cNvPr id="3" name="Picture 2" descr="Logo&#10;&#10;Description automatically generated">
            <a:extLst>
              <a:ext uri="{FF2B5EF4-FFF2-40B4-BE49-F238E27FC236}">
                <a16:creationId xmlns:a16="http://schemas.microsoft.com/office/drawing/2014/main" id="{16300613-F015-2090-4114-2985808949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470806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36512" y="-38090"/>
            <a:ext cx="9577064" cy="518400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pic>
        <p:nvPicPr>
          <p:cNvPr id="18" name="Picture 17"/>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06961">
            <a:off x="2881802" y="2980207"/>
            <a:ext cx="446505" cy="367710"/>
          </a:xfrm>
          <a:prstGeom prst="rect">
            <a:avLst/>
          </a:prstGeom>
        </p:spPr>
      </p:pic>
      <p:pic>
        <p:nvPicPr>
          <p:cNvPr id="20" name="Picture 19"/>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21074699">
            <a:off x="8467239" y="1752270"/>
            <a:ext cx="605092" cy="498311"/>
          </a:xfrm>
          <a:prstGeom prst="rect">
            <a:avLst/>
          </a:prstGeom>
        </p:spPr>
      </p:pic>
      <p:sp>
        <p:nvSpPr>
          <p:cNvPr id="31" name="TextBox 30"/>
          <p:cNvSpPr txBox="1"/>
          <p:nvPr/>
        </p:nvSpPr>
        <p:spPr>
          <a:xfrm rot="698797">
            <a:off x="798561" y="2659973"/>
            <a:ext cx="10709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000" b="1" i="0" u="none" strike="noStrike" cap="none" spc="0" normalizeH="0" baseline="0" dirty="0">
                <a:ln>
                  <a:noFill/>
                </a:ln>
                <a:solidFill>
                  <a:schemeClr val="tx2">
                    <a:lumMod val="40000"/>
                    <a:lumOff val="60000"/>
                  </a:schemeClr>
                </a:solidFill>
                <a:effectLst/>
                <a:uFillTx/>
                <a:latin typeface="Open Sans" panose="020B0606030504020204" pitchFamily="34" charset="0"/>
                <a:ea typeface="Open Sans" panose="020B0606030504020204" pitchFamily="34" charset="0"/>
                <a:cs typeface="Open Sans" panose="020B0606030504020204" pitchFamily="34" charset="0"/>
                <a:sym typeface="Arial"/>
              </a:rPr>
              <a:t>47.6</a:t>
            </a:r>
          </a:p>
        </p:txBody>
      </p:sp>
      <p:sp>
        <p:nvSpPr>
          <p:cNvPr id="32" name="TextBox 31"/>
          <p:cNvSpPr txBox="1"/>
          <p:nvPr/>
        </p:nvSpPr>
        <p:spPr>
          <a:xfrm rot="20916282">
            <a:off x="3104122" y="1311034"/>
            <a:ext cx="161551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800" b="1" i="0" u="none" strike="noStrike" cap="none" spc="0" normalizeH="0" baseline="0" dirty="0">
                <a:ln>
                  <a:noFill/>
                </a:ln>
                <a:solidFill>
                  <a:schemeClr val="accent5"/>
                </a:solidFill>
                <a:effectLst/>
                <a:uFillTx/>
                <a:latin typeface="Open Sans" panose="020B0606030504020204" pitchFamily="34" charset="0"/>
                <a:ea typeface="Open Sans" panose="020B0606030504020204" pitchFamily="34" charset="0"/>
                <a:cs typeface="Open Sans" panose="020B0606030504020204" pitchFamily="34" charset="0"/>
                <a:sym typeface="Arial"/>
              </a:rPr>
              <a:t>99.2</a:t>
            </a:r>
          </a:p>
        </p:txBody>
      </p:sp>
      <p:sp>
        <p:nvSpPr>
          <p:cNvPr id="33" name="TextBox 32"/>
          <p:cNvSpPr txBox="1"/>
          <p:nvPr/>
        </p:nvSpPr>
        <p:spPr>
          <a:xfrm>
            <a:off x="6440516" y="1671706"/>
            <a:ext cx="54104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a:ln>
                  <a:noFill/>
                </a:ln>
                <a:solidFill>
                  <a:schemeClr val="tx2"/>
                </a:solidFill>
                <a:effectLst/>
                <a:uFillTx/>
                <a:latin typeface="Open Sans" panose="020B0606030504020204" pitchFamily="34" charset="0"/>
                <a:ea typeface="Open Sans" panose="020B0606030504020204" pitchFamily="34" charset="0"/>
                <a:cs typeface="Open Sans" panose="020B0606030504020204" pitchFamily="34" charset="0"/>
                <a:sym typeface="Arial"/>
              </a:rPr>
              <a:t>65</a:t>
            </a:r>
            <a:endParaRPr kumimoji="0" lang="en-AU" sz="1800" b="1" i="0" u="none" strike="noStrike" cap="none" spc="0" normalizeH="0" baseline="0" dirty="0">
              <a:ln>
                <a:noFill/>
              </a:ln>
              <a:solidFill>
                <a:schemeClr val="tx2"/>
              </a:solidFill>
              <a:effectLst/>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 name="TextBox 33"/>
          <p:cNvSpPr txBox="1"/>
          <p:nvPr/>
        </p:nvSpPr>
        <p:spPr>
          <a:xfrm>
            <a:off x="4593974" y="635019"/>
            <a:ext cx="79707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a:ln>
                  <a:noFill/>
                </a:ln>
                <a:solidFill>
                  <a:schemeClr val="accent4"/>
                </a:solidFill>
                <a:effectLst/>
                <a:uFillTx/>
                <a:latin typeface="Open Sans" panose="020B0606030504020204" pitchFamily="34" charset="0"/>
                <a:ea typeface="Open Sans" panose="020B0606030504020204" pitchFamily="34" charset="0"/>
                <a:cs typeface="Open Sans" panose="020B0606030504020204" pitchFamily="34" charset="0"/>
                <a:sym typeface="Arial"/>
              </a:rPr>
              <a:t>84.7</a:t>
            </a:r>
          </a:p>
        </p:txBody>
      </p:sp>
      <p:sp>
        <p:nvSpPr>
          <p:cNvPr id="36" name="TextBox 35"/>
          <p:cNvSpPr txBox="1"/>
          <p:nvPr/>
        </p:nvSpPr>
        <p:spPr>
          <a:xfrm rot="20997048">
            <a:off x="6346272" y="2440357"/>
            <a:ext cx="90843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a:ln>
                  <a:noFill/>
                </a:ln>
                <a:solidFill>
                  <a:schemeClr val="accent2"/>
                </a:solidFill>
                <a:effectLst/>
                <a:uFillTx/>
                <a:latin typeface="Open Sans" panose="020B0606030504020204" pitchFamily="34" charset="0"/>
                <a:ea typeface="Open Sans" panose="020B0606030504020204" pitchFamily="34" charset="0"/>
                <a:cs typeface="Open Sans" panose="020B0606030504020204" pitchFamily="34" charset="0"/>
                <a:sym typeface="Arial"/>
              </a:rPr>
              <a:t>17.9</a:t>
            </a:r>
          </a:p>
        </p:txBody>
      </p:sp>
      <p:sp>
        <p:nvSpPr>
          <p:cNvPr id="37" name="TextBox 36"/>
          <p:cNvSpPr txBox="1"/>
          <p:nvPr/>
        </p:nvSpPr>
        <p:spPr>
          <a:xfrm>
            <a:off x="1674042" y="1080895"/>
            <a:ext cx="103321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800" b="1" i="0" u="none" strike="noStrike" cap="none" spc="0" normalizeH="0" baseline="0" dirty="0">
                <a:ln>
                  <a:noFill/>
                </a:ln>
                <a:solidFill>
                  <a:schemeClr val="accent5"/>
                </a:solidFill>
                <a:effectLst/>
                <a:uFillTx/>
                <a:latin typeface="Open Sans" panose="020B0606030504020204" pitchFamily="34" charset="0"/>
                <a:ea typeface="Open Sans" panose="020B0606030504020204" pitchFamily="34" charset="0"/>
                <a:cs typeface="Open Sans" panose="020B0606030504020204" pitchFamily="34" charset="0"/>
                <a:sym typeface="Arial"/>
              </a:rPr>
              <a:t>76</a:t>
            </a:r>
          </a:p>
        </p:txBody>
      </p:sp>
      <p:pic>
        <p:nvPicPr>
          <p:cNvPr id="44" name="Picture 43" descr="A picture containing toy, bedroom, drawing&#10;&#10;Description automatically generated">
            <a:extLst>
              <a:ext uri="{FF2B5EF4-FFF2-40B4-BE49-F238E27FC236}">
                <a16:creationId xmlns:a16="http://schemas.microsoft.com/office/drawing/2014/main" id="{525DDAF8-23F6-45D4-89D3-2344F257318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 y="3579863"/>
            <a:ext cx="9252520" cy="1656183"/>
          </a:xfrm>
          <a:prstGeom prst="rect">
            <a:avLst/>
          </a:prstGeom>
        </p:spPr>
      </p:pic>
      <p:sp>
        <p:nvSpPr>
          <p:cNvPr id="38" name="TextBox 37"/>
          <p:cNvSpPr txBox="1"/>
          <p:nvPr/>
        </p:nvSpPr>
        <p:spPr>
          <a:xfrm rot="21087682">
            <a:off x="7695730" y="1164135"/>
            <a:ext cx="46898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400" b="1" i="0" u="none" strike="noStrike" cap="none" spc="0" normalizeH="0" baseline="0" dirty="0">
                <a:ln>
                  <a:noFill/>
                </a:ln>
                <a:solidFill>
                  <a:schemeClr val="accent1"/>
                </a:solidFill>
                <a:effectLst/>
                <a:uFillTx/>
                <a:latin typeface="Open Sans" panose="020B0606030504020204" pitchFamily="34" charset="0"/>
                <a:ea typeface="Open Sans" panose="020B0606030504020204" pitchFamily="34" charset="0"/>
                <a:cs typeface="Open Sans" panose="020B0606030504020204" pitchFamily="34" charset="0"/>
                <a:sym typeface="Arial"/>
              </a:rPr>
              <a:t>58</a:t>
            </a:r>
          </a:p>
        </p:txBody>
      </p:sp>
      <p:pic>
        <p:nvPicPr>
          <p:cNvPr id="3" name="Graphic 2" descr="Atom">
            <a:extLst>
              <a:ext uri="{FF2B5EF4-FFF2-40B4-BE49-F238E27FC236}">
                <a16:creationId xmlns:a16="http://schemas.microsoft.com/office/drawing/2014/main" id="{8F85F9F1-E16B-4FEC-A5F4-DF3FDD76B3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22310">
            <a:off x="1222217" y="928768"/>
            <a:ext cx="623537" cy="623537"/>
          </a:xfrm>
          <a:prstGeom prst="rect">
            <a:avLst/>
          </a:prstGeom>
        </p:spPr>
      </p:pic>
      <p:pic>
        <p:nvPicPr>
          <p:cNvPr id="39" name="Graphic 38" descr="Treble clef">
            <a:extLst>
              <a:ext uri="{FF2B5EF4-FFF2-40B4-BE49-F238E27FC236}">
                <a16:creationId xmlns:a16="http://schemas.microsoft.com/office/drawing/2014/main" id="{8C91D928-12D2-45FD-8847-AE3389F604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86089" y="2927733"/>
            <a:ext cx="914400" cy="914400"/>
          </a:xfrm>
          <a:prstGeom prst="rect">
            <a:avLst/>
          </a:prstGeom>
        </p:spPr>
      </p:pic>
      <p:pic>
        <p:nvPicPr>
          <p:cNvPr id="41" name="Graphic 40" descr="Schoolhouse">
            <a:extLst>
              <a:ext uri="{FF2B5EF4-FFF2-40B4-BE49-F238E27FC236}">
                <a16:creationId xmlns:a16="http://schemas.microsoft.com/office/drawing/2014/main" id="{1313CC6E-18C5-4E9E-A6DB-BA54CBF976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1075141">
            <a:off x="1430016" y="1594542"/>
            <a:ext cx="1078014" cy="1078014"/>
          </a:xfrm>
          <a:prstGeom prst="rect">
            <a:avLst/>
          </a:prstGeom>
        </p:spPr>
      </p:pic>
      <p:pic>
        <p:nvPicPr>
          <p:cNvPr id="47" name="Graphic 46" descr="Schoolhouse">
            <a:extLst>
              <a:ext uri="{FF2B5EF4-FFF2-40B4-BE49-F238E27FC236}">
                <a16:creationId xmlns:a16="http://schemas.microsoft.com/office/drawing/2014/main" id="{6B45184C-5D3F-4F9A-BA60-7BCDE4BFFC8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637376">
            <a:off x="5436246" y="364285"/>
            <a:ext cx="1078014" cy="1078014"/>
          </a:xfrm>
          <a:prstGeom prst="rect">
            <a:avLst/>
          </a:prstGeom>
        </p:spPr>
      </p:pic>
      <p:pic>
        <p:nvPicPr>
          <p:cNvPr id="48" name="Graphic 47" descr="Schoolhouse">
            <a:extLst>
              <a:ext uri="{FF2B5EF4-FFF2-40B4-BE49-F238E27FC236}">
                <a16:creationId xmlns:a16="http://schemas.microsoft.com/office/drawing/2014/main" id="{9DD93D7A-15A9-49E4-A6BA-6D9D9CBEC2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1075141">
            <a:off x="342246" y="39054"/>
            <a:ext cx="1078014" cy="1078014"/>
          </a:xfrm>
          <a:prstGeom prst="rect">
            <a:avLst/>
          </a:prstGeom>
        </p:spPr>
      </p:pic>
      <p:pic>
        <p:nvPicPr>
          <p:cNvPr id="49" name="Graphic 48" descr="Schoolhouse">
            <a:extLst>
              <a:ext uri="{FF2B5EF4-FFF2-40B4-BE49-F238E27FC236}">
                <a16:creationId xmlns:a16="http://schemas.microsoft.com/office/drawing/2014/main" id="{0C1C107E-B806-451B-B053-8257930BE94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415380" y="2074304"/>
            <a:ext cx="914401" cy="914401"/>
          </a:xfrm>
          <a:prstGeom prst="rect">
            <a:avLst/>
          </a:prstGeom>
        </p:spPr>
      </p:pic>
      <p:pic>
        <p:nvPicPr>
          <p:cNvPr id="50" name="Graphic 49" descr="Schoolhouse">
            <a:extLst>
              <a:ext uri="{FF2B5EF4-FFF2-40B4-BE49-F238E27FC236}">
                <a16:creationId xmlns:a16="http://schemas.microsoft.com/office/drawing/2014/main" id="{CCDB06A3-6678-4C9A-A51A-E08EAC2E266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469149">
            <a:off x="3289830" y="1910762"/>
            <a:ext cx="940891" cy="940891"/>
          </a:xfrm>
          <a:prstGeom prst="rect">
            <a:avLst/>
          </a:prstGeom>
        </p:spPr>
      </p:pic>
      <p:pic>
        <p:nvPicPr>
          <p:cNvPr id="52" name="Graphic 51" descr="Mathematics">
            <a:extLst>
              <a:ext uri="{FF2B5EF4-FFF2-40B4-BE49-F238E27FC236}">
                <a16:creationId xmlns:a16="http://schemas.microsoft.com/office/drawing/2014/main" id="{EE5F5FD4-4CD4-4BC4-AFBC-6FE5CFFBC65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393740">
            <a:off x="3814602" y="3063998"/>
            <a:ext cx="831625" cy="831625"/>
          </a:xfrm>
          <a:prstGeom prst="rect">
            <a:avLst/>
          </a:prstGeom>
        </p:spPr>
      </p:pic>
      <p:pic>
        <p:nvPicPr>
          <p:cNvPr id="54" name="Graphic 53" descr="Mathematics">
            <a:extLst>
              <a:ext uri="{FF2B5EF4-FFF2-40B4-BE49-F238E27FC236}">
                <a16:creationId xmlns:a16="http://schemas.microsoft.com/office/drawing/2014/main" id="{18468FFA-E652-4986-BF36-8BAC1BBB614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736081">
            <a:off x="373368" y="1563637"/>
            <a:ext cx="914400" cy="914400"/>
          </a:xfrm>
          <a:prstGeom prst="rect">
            <a:avLst/>
          </a:prstGeom>
        </p:spPr>
      </p:pic>
      <p:pic>
        <p:nvPicPr>
          <p:cNvPr id="56" name="Graphic 55" descr="Books on shelf">
            <a:extLst>
              <a:ext uri="{FF2B5EF4-FFF2-40B4-BE49-F238E27FC236}">
                <a16:creationId xmlns:a16="http://schemas.microsoft.com/office/drawing/2014/main" id="{70100F8F-F313-4367-B97B-C16545C0BFC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894348" y="233603"/>
            <a:ext cx="751354" cy="751354"/>
          </a:xfrm>
          <a:prstGeom prst="rect">
            <a:avLst/>
          </a:prstGeom>
        </p:spPr>
      </p:pic>
      <p:pic>
        <p:nvPicPr>
          <p:cNvPr id="60" name="Graphic 59" descr="Books">
            <a:extLst>
              <a:ext uri="{FF2B5EF4-FFF2-40B4-BE49-F238E27FC236}">
                <a16:creationId xmlns:a16="http://schemas.microsoft.com/office/drawing/2014/main" id="{057F3F71-C69D-4A3A-908B-A258730D4A1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438711" y="1641135"/>
            <a:ext cx="779039" cy="779039"/>
          </a:xfrm>
          <a:prstGeom prst="rect">
            <a:avLst/>
          </a:prstGeom>
        </p:spPr>
      </p:pic>
      <p:pic>
        <p:nvPicPr>
          <p:cNvPr id="62" name="Graphic 61" descr="Globe">
            <a:extLst>
              <a:ext uri="{FF2B5EF4-FFF2-40B4-BE49-F238E27FC236}">
                <a16:creationId xmlns:a16="http://schemas.microsoft.com/office/drawing/2014/main" id="{B85C7702-ACC6-4F6B-9451-04D6D0C6593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rot="21088514">
            <a:off x="583322" y="3115848"/>
            <a:ext cx="707952" cy="707952"/>
          </a:xfrm>
          <a:prstGeom prst="rect">
            <a:avLst/>
          </a:prstGeom>
        </p:spPr>
      </p:pic>
      <p:pic>
        <p:nvPicPr>
          <p:cNvPr id="63" name="Graphic 62" descr="Globe">
            <a:extLst>
              <a:ext uri="{FF2B5EF4-FFF2-40B4-BE49-F238E27FC236}">
                <a16:creationId xmlns:a16="http://schemas.microsoft.com/office/drawing/2014/main" id="{8C359A21-B5B7-40C3-9F25-A8DDD196EEFB}"/>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511486" flipH="1">
            <a:off x="8290603" y="2925853"/>
            <a:ext cx="707952" cy="707952"/>
          </a:xfrm>
          <a:prstGeom prst="rect">
            <a:avLst/>
          </a:prstGeom>
        </p:spPr>
      </p:pic>
      <p:pic>
        <p:nvPicPr>
          <p:cNvPr id="65" name="Graphic 64" descr="Paint brush">
            <a:extLst>
              <a:ext uri="{FF2B5EF4-FFF2-40B4-BE49-F238E27FC236}">
                <a16:creationId xmlns:a16="http://schemas.microsoft.com/office/drawing/2014/main" id="{CE49023D-EDE0-4983-BF88-133E7AA4F38A}"/>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827176" y="402591"/>
            <a:ext cx="698295" cy="698295"/>
          </a:xfrm>
          <a:prstGeom prst="rect">
            <a:avLst/>
          </a:prstGeom>
        </p:spPr>
      </p:pic>
      <p:pic>
        <p:nvPicPr>
          <p:cNvPr id="66" name="Graphic 65" descr="Globe">
            <a:extLst>
              <a:ext uri="{FF2B5EF4-FFF2-40B4-BE49-F238E27FC236}">
                <a16:creationId xmlns:a16="http://schemas.microsoft.com/office/drawing/2014/main" id="{1EBA7A1B-11FC-463A-9FA4-ED1A4D667074}"/>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rot="511486" flipH="1">
            <a:off x="4356018" y="1349682"/>
            <a:ext cx="849095" cy="849095"/>
          </a:xfrm>
          <a:prstGeom prst="rect">
            <a:avLst/>
          </a:prstGeom>
        </p:spPr>
      </p:pic>
      <p:pic>
        <p:nvPicPr>
          <p:cNvPr id="68" name="Graphic 67" descr="Drama">
            <a:extLst>
              <a:ext uri="{FF2B5EF4-FFF2-40B4-BE49-F238E27FC236}">
                <a16:creationId xmlns:a16="http://schemas.microsoft.com/office/drawing/2014/main" id="{3002A9D6-F2AB-466D-8044-4E1AFE90DD8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707598" y="3024118"/>
            <a:ext cx="658249" cy="658249"/>
          </a:xfrm>
          <a:prstGeom prst="rect">
            <a:avLst/>
          </a:prstGeom>
        </p:spPr>
      </p:pic>
      <p:pic>
        <p:nvPicPr>
          <p:cNvPr id="70" name="Graphic 69" descr="Artist">
            <a:extLst>
              <a:ext uri="{FF2B5EF4-FFF2-40B4-BE49-F238E27FC236}">
                <a16:creationId xmlns:a16="http://schemas.microsoft.com/office/drawing/2014/main" id="{50E313D6-B405-456F-A610-A781609DD8D5}"/>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160230" y="402590"/>
            <a:ext cx="806347" cy="806347"/>
          </a:xfrm>
          <a:prstGeom prst="rect">
            <a:avLst/>
          </a:prstGeom>
        </p:spPr>
      </p:pic>
      <p:pic>
        <p:nvPicPr>
          <p:cNvPr id="72" name="Graphic 71" descr="Test tubes">
            <a:extLst>
              <a:ext uri="{FF2B5EF4-FFF2-40B4-BE49-F238E27FC236}">
                <a16:creationId xmlns:a16="http://schemas.microsoft.com/office/drawing/2014/main" id="{626C2848-39A3-4CA9-9D4B-DFEBFACCC4B3}"/>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rot="20858647">
            <a:off x="4919975" y="2530607"/>
            <a:ext cx="635143" cy="635143"/>
          </a:xfrm>
          <a:prstGeom prst="rect">
            <a:avLst/>
          </a:prstGeom>
        </p:spPr>
      </p:pic>
      <p:pic>
        <p:nvPicPr>
          <p:cNvPr id="74" name="Graphic 73" descr="Balloon animal">
            <a:extLst>
              <a:ext uri="{FF2B5EF4-FFF2-40B4-BE49-F238E27FC236}">
                <a16:creationId xmlns:a16="http://schemas.microsoft.com/office/drawing/2014/main" id="{204A5743-C861-45BF-ABCA-8AD6962F3E15}"/>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rot="652630">
            <a:off x="2618116" y="1147151"/>
            <a:ext cx="747507" cy="747507"/>
          </a:xfrm>
          <a:prstGeom prst="rect">
            <a:avLst/>
          </a:prstGeom>
        </p:spPr>
      </p:pic>
      <p:pic>
        <p:nvPicPr>
          <p:cNvPr id="76" name="Graphic 75" descr="Basketball">
            <a:extLst>
              <a:ext uri="{FF2B5EF4-FFF2-40B4-BE49-F238E27FC236}">
                <a16:creationId xmlns:a16="http://schemas.microsoft.com/office/drawing/2014/main" id="{8D3CF9C3-EB70-465C-A6C7-B64DA00EFB84}"/>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7096112" y="1515070"/>
            <a:ext cx="581654" cy="581654"/>
          </a:xfrm>
          <a:prstGeom prst="rect">
            <a:avLst/>
          </a:prstGeom>
        </p:spPr>
      </p:pic>
      <p:pic>
        <p:nvPicPr>
          <p:cNvPr id="78" name="Graphic 77" descr="Hurdle">
            <a:extLst>
              <a:ext uri="{FF2B5EF4-FFF2-40B4-BE49-F238E27FC236}">
                <a16:creationId xmlns:a16="http://schemas.microsoft.com/office/drawing/2014/main" id="{CA6A3F83-3A56-4482-9097-98DC6982BE7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5148064" y="3430256"/>
            <a:ext cx="581654" cy="581654"/>
          </a:xfrm>
          <a:prstGeom prst="rect">
            <a:avLst/>
          </a:prstGeom>
        </p:spPr>
      </p:pic>
      <p:pic>
        <p:nvPicPr>
          <p:cNvPr id="80" name="Graphic 79" descr="Trigonometry">
            <a:extLst>
              <a:ext uri="{FF2B5EF4-FFF2-40B4-BE49-F238E27FC236}">
                <a16:creationId xmlns:a16="http://schemas.microsoft.com/office/drawing/2014/main" id="{353EB6DA-14D0-4EF4-841A-10C302E24E96}"/>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6899332" y="343244"/>
            <a:ext cx="806347" cy="806347"/>
          </a:xfrm>
          <a:prstGeom prst="rect">
            <a:avLst/>
          </a:prstGeom>
        </p:spPr>
      </p:pic>
      <p:sp>
        <p:nvSpPr>
          <p:cNvPr id="35" name="TextBox 34"/>
          <p:cNvSpPr txBox="1"/>
          <p:nvPr/>
        </p:nvSpPr>
        <p:spPr>
          <a:xfrm rot="1557419">
            <a:off x="7040913" y="3132269"/>
            <a:ext cx="944686"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800" b="1" i="0" u="none" strike="noStrike" cap="none" spc="0" normalizeH="0" baseline="0" dirty="0">
                <a:ln>
                  <a:noFill/>
                </a:ln>
                <a:solidFill>
                  <a:schemeClr val="accent6"/>
                </a:solidFill>
                <a:effectLst/>
                <a:uFillTx/>
                <a:latin typeface="Open Sans" panose="020B0606030504020204" pitchFamily="34" charset="0"/>
                <a:ea typeface="Open Sans" panose="020B0606030504020204" pitchFamily="34" charset="0"/>
                <a:cs typeface="Open Sans" panose="020B0606030504020204" pitchFamily="34" charset="0"/>
                <a:sym typeface="Arial"/>
              </a:rPr>
              <a:t>50.3</a:t>
            </a:r>
          </a:p>
        </p:txBody>
      </p:sp>
      <p:pic>
        <p:nvPicPr>
          <p:cNvPr id="2" name="Picture 1" descr="Logo&#10;&#10;Description automatically generated">
            <a:extLst>
              <a:ext uri="{FF2B5EF4-FFF2-40B4-BE49-F238E27FC236}">
                <a16:creationId xmlns:a16="http://schemas.microsoft.com/office/drawing/2014/main" id="{BA07167A-731F-5F3F-EE89-853B7495ADF8}"/>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073049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7329693"/>
              </p:ext>
            </p:extLst>
          </p:nvPr>
        </p:nvGraphicFramePr>
        <p:xfrm>
          <a:off x="1079612" y="1023577"/>
          <a:ext cx="6984776" cy="3096345"/>
        </p:xfrm>
        <a:graphic>
          <a:graphicData uri="http://schemas.openxmlformats.org/drawingml/2006/table">
            <a:tbl>
              <a:tblPr firstRow="1" bandRow="1">
                <a:tableStyleId>{3C2FFA5D-87B4-456A-9821-1D502468CF0F}</a:tableStyleId>
              </a:tblPr>
              <a:tblGrid>
                <a:gridCol w="3492388">
                  <a:extLst>
                    <a:ext uri="{9D8B030D-6E8A-4147-A177-3AD203B41FA5}">
                      <a16:colId xmlns:a16="http://schemas.microsoft.com/office/drawing/2014/main" val="20000"/>
                    </a:ext>
                  </a:extLst>
                </a:gridCol>
                <a:gridCol w="3492388">
                  <a:extLst>
                    <a:ext uri="{9D8B030D-6E8A-4147-A177-3AD203B41FA5}">
                      <a16:colId xmlns:a16="http://schemas.microsoft.com/office/drawing/2014/main" val="20001"/>
                    </a:ext>
                  </a:extLst>
                </a:gridCol>
              </a:tblGrid>
              <a:tr h="806001">
                <a:tc>
                  <a:txBody>
                    <a:bodyPr/>
                    <a:lstStyle/>
                    <a:p>
                      <a:pPr marL="714375" indent="0" algn="l"/>
                      <a:r>
                        <a:rPr lang="en-AU" sz="2000" dirty="0">
                          <a:latin typeface="Arial" panose="020B0604020202020204" pitchFamily="34" charset="0"/>
                          <a:cs typeface="Arial" panose="020B0604020202020204" pitchFamily="34" charset="0"/>
                        </a:rPr>
                        <a:t>Context</a:t>
                      </a:r>
                      <a:endParaRPr lang="en-AU" sz="2000" dirty="0">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tc>
                  <a:txBody>
                    <a:bodyPr/>
                    <a:lstStyle/>
                    <a:p>
                      <a:pPr marL="449263" indent="0" algn="l"/>
                      <a:r>
                        <a:rPr lang="en-AU" sz="2000" dirty="0">
                          <a:latin typeface="Arial" panose="020B0604020202020204" pitchFamily="34" charset="0"/>
                          <a:cs typeface="Arial" panose="020B0604020202020204" pitchFamily="34" charset="0"/>
                        </a:rPr>
                        <a:t>Comparison</a:t>
                      </a:r>
                      <a:endParaRPr lang="en-AU" sz="2000" dirty="0">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extLst>
                  <a:ext uri="{0D108BD9-81ED-4DB2-BD59-A6C34878D82A}">
                    <a16:rowId xmlns:a16="http://schemas.microsoft.com/office/drawing/2014/main" val="10000"/>
                  </a:ext>
                </a:extLst>
              </a:tr>
              <a:tr h="763448">
                <a:tc>
                  <a:txBody>
                    <a:bodyPr/>
                    <a:lstStyle/>
                    <a:p>
                      <a:pPr marL="715963" indent="0" algn="l"/>
                      <a:r>
                        <a:rPr lang="en-AU" sz="2000" b="0" dirty="0">
                          <a:solidFill>
                            <a:schemeClr val="tx1"/>
                          </a:solidFill>
                          <a:latin typeface="Arial" panose="020B0604020202020204" pitchFamily="34" charset="0"/>
                          <a:cs typeface="Arial" panose="020B0604020202020204" pitchFamily="34" charset="0"/>
                        </a:rPr>
                        <a:t>Schools</a:t>
                      </a:r>
                      <a:endParaRPr lang="en-AU" sz="20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tc>
                  <a:txBody>
                    <a:bodyPr/>
                    <a:lstStyle/>
                    <a:p>
                      <a:pPr marL="449263" indent="0" algn="l"/>
                      <a:r>
                        <a:rPr lang="en-AU" sz="2000" b="0" dirty="0">
                          <a:solidFill>
                            <a:schemeClr val="tx1"/>
                          </a:solidFill>
                          <a:latin typeface="Arial" panose="020B0604020202020204" pitchFamily="34" charset="0"/>
                          <a:cs typeface="Arial" panose="020B0604020202020204" pitchFamily="34" charset="0"/>
                        </a:rPr>
                        <a:t>Moderation</a:t>
                      </a:r>
                      <a:endParaRPr lang="en-AU" sz="20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extLst>
                  <a:ext uri="{0D108BD9-81ED-4DB2-BD59-A6C34878D82A}">
                    <a16:rowId xmlns:a16="http://schemas.microsoft.com/office/drawing/2014/main" val="10001"/>
                  </a:ext>
                </a:extLst>
              </a:tr>
              <a:tr h="763448">
                <a:tc>
                  <a:txBody>
                    <a:bodyPr/>
                    <a:lstStyle/>
                    <a:p>
                      <a:pPr marL="715963" indent="0" algn="l">
                        <a:tabLst>
                          <a:tab pos="715963" algn="l"/>
                        </a:tabLst>
                      </a:pPr>
                      <a:r>
                        <a:rPr lang="en-AU" sz="2000" b="0" dirty="0">
                          <a:solidFill>
                            <a:schemeClr val="tx1"/>
                          </a:solidFill>
                          <a:latin typeface="Arial" panose="020B0604020202020204" pitchFamily="34" charset="0"/>
                          <a:cs typeface="Arial" panose="020B0604020202020204" pitchFamily="34" charset="0"/>
                        </a:rPr>
                        <a:t>Exams</a:t>
                      </a:r>
                      <a:endParaRPr lang="en-AU" sz="20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tc>
                  <a:txBody>
                    <a:bodyPr/>
                    <a:lstStyle/>
                    <a:p>
                      <a:pPr marL="449263" indent="0" algn="l"/>
                      <a:r>
                        <a:rPr lang="en-AU" sz="2000" b="0" dirty="0">
                          <a:solidFill>
                            <a:schemeClr val="tx1"/>
                          </a:solidFill>
                          <a:latin typeface="Arial" panose="020B0604020202020204" pitchFamily="34" charset="0"/>
                          <a:cs typeface="Arial" panose="020B0604020202020204" pitchFamily="34" charset="0"/>
                        </a:rPr>
                        <a:t>Standardisation</a:t>
                      </a:r>
                      <a:endParaRPr lang="en-AU" sz="20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extLst>
                  <a:ext uri="{0D108BD9-81ED-4DB2-BD59-A6C34878D82A}">
                    <a16:rowId xmlns:a16="http://schemas.microsoft.com/office/drawing/2014/main" val="10002"/>
                  </a:ext>
                </a:extLst>
              </a:tr>
              <a:tr h="763448">
                <a:tc>
                  <a:txBody>
                    <a:bodyPr/>
                    <a:lstStyle/>
                    <a:p>
                      <a:pPr marL="715963" indent="0" algn="l"/>
                      <a:r>
                        <a:rPr lang="en-AU" sz="2000" b="0" dirty="0">
                          <a:solidFill>
                            <a:schemeClr val="tx1"/>
                          </a:solidFill>
                          <a:latin typeface="Arial" panose="020B0604020202020204" pitchFamily="34" charset="0"/>
                          <a:cs typeface="Arial" panose="020B0604020202020204" pitchFamily="34" charset="0"/>
                        </a:rPr>
                        <a:t>Courses</a:t>
                      </a:r>
                      <a:endParaRPr lang="en-AU" sz="20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tc>
                  <a:txBody>
                    <a:bodyPr/>
                    <a:lstStyle/>
                    <a:p>
                      <a:pPr marL="449263" indent="0" algn="l"/>
                      <a:r>
                        <a:rPr lang="en-AU" sz="2000" b="0" dirty="0">
                          <a:solidFill>
                            <a:schemeClr val="tx1"/>
                          </a:solidFill>
                          <a:latin typeface="Arial" panose="020B0604020202020204" pitchFamily="34" charset="0"/>
                          <a:cs typeface="Arial" panose="020B0604020202020204" pitchFamily="34" charset="0"/>
                        </a:rPr>
                        <a:t>Scaling</a:t>
                      </a:r>
                      <a:endParaRPr lang="en-AU" sz="20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marL="162000" marR="90000" marT="46800" marB="46800" anchor="ctr"/>
                </a:tc>
                <a:extLst>
                  <a:ext uri="{0D108BD9-81ED-4DB2-BD59-A6C34878D82A}">
                    <a16:rowId xmlns:a16="http://schemas.microsoft.com/office/drawing/2014/main" val="10003"/>
                  </a:ext>
                </a:extLst>
              </a:tr>
            </a:tbl>
          </a:graphicData>
        </a:graphic>
      </p:graphicFrame>
      <p:pic>
        <p:nvPicPr>
          <p:cNvPr id="2" name="Picture 1" descr="Logo&#10;&#10;Description automatically generated">
            <a:extLst>
              <a:ext uri="{FF2B5EF4-FFF2-40B4-BE49-F238E27FC236}">
                <a16:creationId xmlns:a16="http://schemas.microsoft.com/office/drawing/2014/main" id="{5FC9C6AC-CB6C-75DD-1D5E-8941F3D9B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4" name="TextBox 3">
            <a:extLst>
              <a:ext uri="{FF2B5EF4-FFF2-40B4-BE49-F238E27FC236}">
                <a16:creationId xmlns:a16="http://schemas.microsoft.com/office/drawing/2014/main" id="{DCC95F4D-CCB5-0D1E-E065-A26286AAB6DC}"/>
              </a:ext>
            </a:extLst>
          </p:cNvPr>
          <p:cNvSpPr txBox="1"/>
          <p:nvPr/>
        </p:nvSpPr>
        <p:spPr>
          <a:xfrm>
            <a:off x="1542044" y="267494"/>
            <a:ext cx="6059912"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Marks adjustment processes</a:t>
            </a:r>
            <a:endParaRPr lang="en-A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975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1C058E8-AD4B-417F-06CC-B70FB61541BA}"/>
              </a:ext>
            </a:extLst>
          </p:cNvPr>
          <p:cNvSpPr/>
          <p:nvPr/>
        </p:nvSpPr>
        <p:spPr>
          <a:xfrm>
            <a:off x="359532" y="267494"/>
            <a:ext cx="8424936" cy="4572508"/>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p:cNvSpPr>
            <a:spLocks/>
          </p:cNvSpPr>
          <p:nvPr/>
        </p:nvSpPr>
        <p:spPr>
          <a:xfrm>
            <a:off x="611560" y="1368772"/>
            <a:ext cx="864096" cy="648000"/>
          </a:xfrm>
          <a:prstGeom prst="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dirty="0">
                <a:solidFill>
                  <a:schemeClr val="bg1"/>
                </a:solidFill>
                <a:latin typeface="Arial"/>
                <a:ea typeface="Arial"/>
                <a:cs typeface="Arial"/>
              </a:rPr>
              <a:t>E</a:t>
            </a:r>
            <a:r>
              <a:rPr kumimoji="0" lang="en-AU" sz="1200" i="0" u="none" strike="noStrike" cap="none" spc="0" normalizeH="0" baseline="0" dirty="0">
                <a:ln>
                  <a:noFill/>
                </a:ln>
                <a:solidFill>
                  <a:schemeClr val="bg1"/>
                </a:solidFill>
                <a:effectLst/>
                <a:uFillTx/>
                <a:latin typeface="Arial"/>
                <a:ea typeface="Arial"/>
                <a:cs typeface="Arial"/>
                <a:sym typeface="Arial"/>
              </a:rPr>
              <a:t>xam marks</a:t>
            </a:r>
          </a:p>
        </p:txBody>
      </p:sp>
      <p:sp>
        <p:nvSpPr>
          <p:cNvPr id="5" name="Rectangle 4"/>
          <p:cNvSpPr/>
          <p:nvPr/>
        </p:nvSpPr>
        <p:spPr>
          <a:xfrm>
            <a:off x="611560" y="2664918"/>
            <a:ext cx="864000" cy="461663"/>
          </a:xfrm>
          <a:prstGeom prst="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i="0" u="none" strike="noStrike" cap="none" spc="0" normalizeH="0" baseline="0" dirty="0">
                <a:ln>
                  <a:noFill/>
                </a:ln>
                <a:solidFill>
                  <a:schemeClr val="bg1"/>
                </a:solidFill>
                <a:effectLst/>
                <a:uFillTx/>
                <a:latin typeface="Arial"/>
                <a:ea typeface="Arial"/>
                <a:cs typeface="Arial"/>
                <a:sym typeface="Arial"/>
              </a:rPr>
              <a:t>School marks</a:t>
            </a:r>
          </a:p>
        </p:txBody>
      </p:sp>
      <p:sp>
        <p:nvSpPr>
          <p:cNvPr id="6" name="Rectangle 5"/>
          <p:cNvSpPr/>
          <p:nvPr/>
        </p:nvSpPr>
        <p:spPr>
          <a:xfrm>
            <a:off x="1979712" y="2571750"/>
            <a:ext cx="864096" cy="646329"/>
          </a:xfrm>
          <a:prstGeom prst="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i="0" u="none" strike="noStrike" cap="none" spc="0" normalizeH="0" baseline="0" dirty="0">
                <a:ln>
                  <a:noFill/>
                </a:ln>
                <a:solidFill>
                  <a:schemeClr val="bg1"/>
                </a:solidFill>
                <a:effectLst/>
                <a:uFillTx/>
                <a:latin typeface="Arial"/>
                <a:ea typeface="Arial"/>
                <a:cs typeface="Arial"/>
                <a:sym typeface="Arial"/>
              </a:rPr>
              <a:t>Moderated school marks</a:t>
            </a:r>
          </a:p>
        </p:txBody>
      </p:sp>
      <p:sp>
        <p:nvSpPr>
          <p:cNvPr id="7" name="Rectangle 6"/>
          <p:cNvSpPr/>
          <p:nvPr/>
        </p:nvSpPr>
        <p:spPr>
          <a:xfrm>
            <a:off x="3347864" y="1905654"/>
            <a:ext cx="864096" cy="646329"/>
          </a:xfrm>
          <a:prstGeom prst="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i="0" u="none" strike="noStrike" cap="none" spc="0" normalizeH="0" baseline="0" dirty="0">
                <a:ln>
                  <a:noFill/>
                </a:ln>
                <a:solidFill>
                  <a:schemeClr val="bg1"/>
                </a:solidFill>
                <a:effectLst/>
                <a:uFillTx/>
                <a:latin typeface="Arial"/>
                <a:ea typeface="Arial"/>
                <a:cs typeface="Arial"/>
                <a:sym typeface="Arial"/>
              </a:rPr>
              <a:t>Course combined marks</a:t>
            </a:r>
          </a:p>
        </p:txBody>
      </p:sp>
      <p:sp>
        <p:nvSpPr>
          <p:cNvPr id="8" name="Rectangle 7"/>
          <p:cNvSpPr/>
          <p:nvPr/>
        </p:nvSpPr>
        <p:spPr>
          <a:xfrm>
            <a:off x="4716016" y="1905654"/>
            <a:ext cx="1080120" cy="648000"/>
          </a:xfrm>
          <a:prstGeom prst="rect">
            <a:avLst/>
          </a:prstGeom>
          <a:ln>
            <a:solidFill>
              <a:srgbClr val="00206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i="0" u="none" strike="noStrike" cap="none" spc="0" normalizeH="0" baseline="0" dirty="0">
                <a:ln>
                  <a:noFill/>
                </a:ln>
                <a:solidFill>
                  <a:schemeClr val="bg1"/>
                </a:solidFill>
                <a:effectLst/>
                <a:uFillTx/>
                <a:latin typeface="Arial"/>
                <a:ea typeface="Arial"/>
                <a:cs typeface="Arial"/>
                <a:sym typeface="Arial"/>
              </a:rPr>
              <a:t>Standardised combined marks</a:t>
            </a:r>
          </a:p>
        </p:txBody>
      </p:sp>
      <p:sp>
        <p:nvSpPr>
          <p:cNvPr id="9" name="Rectangle 8"/>
          <p:cNvSpPr/>
          <p:nvPr/>
        </p:nvSpPr>
        <p:spPr>
          <a:xfrm>
            <a:off x="7596336" y="1998822"/>
            <a:ext cx="864096" cy="461663"/>
          </a:xfrm>
          <a:prstGeom prst="rect">
            <a:avLst/>
          </a:prstGeom>
          <a:ln>
            <a:solidFill>
              <a:srgbClr val="00206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i="0" u="none" strike="noStrike" cap="none" spc="0" normalizeH="0" baseline="0" dirty="0">
                <a:ln>
                  <a:noFill/>
                </a:ln>
                <a:solidFill>
                  <a:schemeClr val="bg1"/>
                </a:solidFill>
                <a:effectLst/>
                <a:uFillTx/>
                <a:latin typeface="Arial"/>
                <a:ea typeface="Arial"/>
                <a:cs typeface="Arial"/>
                <a:sym typeface="Arial"/>
              </a:rPr>
              <a:t>Scaled</a:t>
            </a:r>
          </a:p>
          <a:p>
            <a:pPr marL="0" marR="0" indent="0" algn="ctr" defTabSz="914400" rtl="0" fontAlgn="auto" latinLnBrk="0" hangingPunct="0">
              <a:lnSpc>
                <a:spcPct val="100000"/>
              </a:lnSpc>
              <a:spcBef>
                <a:spcPts val="0"/>
              </a:spcBef>
              <a:spcAft>
                <a:spcPts val="0"/>
              </a:spcAft>
              <a:buClrTx/>
              <a:buSzTx/>
              <a:buFontTx/>
              <a:buNone/>
              <a:tabLst/>
            </a:pPr>
            <a:r>
              <a:rPr lang="en-AU" sz="1200" dirty="0">
                <a:solidFill>
                  <a:schemeClr val="bg1"/>
                </a:solidFill>
                <a:latin typeface="Arial"/>
                <a:ea typeface="Arial"/>
                <a:cs typeface="Arial"/>
              </a:rPr>
              <a:t>scores</a:t>
            </a:r>
            <a:endParaRPr kumimoji="0" lang="en-AU" sz="1200" i="0" u="none" strike="noStrike" cap="none" spc="0" normalizeH="0" baseline="0" dirty="0">
              <a:ln>
                <a:noFill/>
              </a:ln>
              <a:solidFill>
                <a:schemeClr val="bg1"/>
              </a:solidFill>
              <a:effectLst/>
              <a:uFillTx/>
              <a:latin typeface="Arial"/>
              <a:ea typeface="Arial"/>
              <a:cs typeface="Arial"/>
              <a:sym typeface="Arial"/>
            </a:endParaRPr>
          </a:p>
        </p:txBody>
      </p:sp>
      <p:sp>
        <p:nvSpPr>
          <p:cNvPr id="10" name="Oval 9"/>
          <p:cNvSpPr/>
          <p:nvPr/>
        </p:nvSpPr>
        <p:spPr>
          <a:xfrm>
            <a:off x="6156176" y="1775223"/>
            <a:ext cx="1044000" cy="908861"/>
          </a:xfrm>
          <a:prstGeom prst="ellipse">
            <a:avLst/>
          </a:prstGeom>
          <a:ln>
            <a:solidFill>
              <a:srgbClr val="00206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i="0" u="none" strike="noStrike" cap="none" spc="0" normalizeH="0" baseline="0" dirty="0">
                <a:ln>
                  <a:noFill/>
                </a:ln>
                <a:solidFill>
                  <a:srgbClr val="000000"/>
                </a:solidFill>
                <a:effectLst/>
                <a:uFillTx/>
                <a:latin typeface="Arial"/>
                <a:ea typeface="Arial"/>
                <a:cs typeface="Arial"/>
                <a:sym typeface="Arial"/>
              </a:rPr>
              <a:t>Average</a:t>
            </a:r>
            <a:r>
              <a:rPr kumimoji="0" lang="en-AU" sz="1200" i="0" u="none" strike="noStrike" cap="none" spc="0" normalizeH="0" dirty="0">
                <a:ln>
                  <a:noFill/>
                </a:ln>
                <a:solidFill>
                  <a:srgbClr val="000000"/>
                </a:solidFill>
                <a:effectLst/>
                <a:uFillTx/>
                <a:latin typeface="Arial"/>
                <a:ea typeface="Arial"/>
                <a:cs typeface="Arial"/>
                <a:sym typeface="Arial"/>
              </a:rPr>
              <a:t> Marks Scaling</a:t>
            </a:r>
            <a:endParaRPr kumimoji="0" lang="en-AU" sz="1200" i="0" u="none" strike="noStrike" cap="none" spc="0" normalizeH="0" baseline="0" dirty="0">
              <a:ln>
                <a:noFill/>
              </a:ln>
              <a:solidFill>
                <a:srgbClr val="000000"/>
              </a:solidFill>
              <a:effectLst/>
              <a:uFillTx/>
              <a:latin typeface="Arial"/>
              <a:ea typeface="Arial"/>
              <a:cs typeface="Arial"/>
              <a:sym typeface="Arial"/>
            </a:endParaRPr>
          </a:p>
        </p:txBody>
      </p:sp>
      <p:cxnSp>
        <p:nvCxnSpPr>
          <p:cNvPr id="12" name="Elbow Connector 11"/>
          <p:cNvCxnSpPr>
            <a:stCxn id="4" idx="2"/>
            <a:endCxn id="5" idx="0"/>
          </p:cNvCxnSpPr>
          <p:nvPr/>
        </p:nvCxnSpPr>
        <p:spPr>
          <a:xfrm rot="5400000">
            <a:off x="719511" y="2340821"/>
            <a:ext cx="648146" cy="48"/>
          </a:xfrm>
          <a:prstGeom prst="bentConnector3">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cxnSp>
        <p:nvCxnSpPr>
          <p:cNvPr id="14" name="Elbow Connector 13"/>
          <p:cNvCxnSpPr>
            <a:stCxn id="5" idx="3"/>
            <a:endCxn id="6" idx="1"/>
          </p:cNvCxnSpPr>
          <p:nvPr/>
        </p:nvCxnSpPr>
        <p:spPr>
          <a:xfrm flipV="1">
            <a:off x="1475560" y="2894915"/>
            <a:ext cx="504152" cy="835"/>
          </a:xfrm>
          <a:prstGeom prst="bentConnector3">
            <a:avLst>
              <a:gd name="adj1" fmla="val 50000"/>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cxnSp>
        <p:nvCxnSpPr>
          <p:cNvPr id="17" name="Elbow Connector 16"/>
          <p:cNvCxnSpPr>
            <a:stCxn id="6" idx="3"/>
            <a:endCxn id="7" idx="1"/>
          </p:cNvCxnSpPr>
          <p:nvPr/>
        </p:nvCxnSpPr>
        <p:spPr>
          <a:xfrm flipV="1">
            <a:off x="2843808" y="2228819"/>
            <a:ext cx="504056" cy="666096"/>
          </a:xfrm>
          <a:prstGeom prst="bentConnector3">
            <a:avLst>
              <a:gd name="adj1" fmla="val 50000"/>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cxnSp>
        <p:nvCxnSpPr>
          <p:cNvPr id="20" name="Elbow Connector 19"/>
          <p:cNvCxnSpPr>
            <a:stCxn id="4" idx="3"/>
            <a:endCxn id="7" idx="1"/>
          </p:cNvCxnSpPr>
          <p:nvPr/>
        </p:nvCxnSpPr>
        <p:spPr>
          <a:xfrm>
            <a:off x="1475656" y="1692772"/>
            <a:ext cx="1872208" cy="536047"/>
          </a:xfrm>
          <a:prstGeom prst="bentConnector3">
            <a:avLst>
              <a:gd name="adj1" fmla="val 50000"/>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cxnSp>
        <p:nvCxnSpPr>
          <p:cNvPr id="28" name="Straight Arrow Connector 27"/>
          <p:cNvCxnSpPr>
            <a:stCxn id="7" idx="3"/>
            <a:endCxn id="8" idx="1"/>
          </p:cNvCxnSpPr>
          <p:nvPr/>
        </p:nvCxnSpPr>
        <p:spPr>
          <a:xfrm>
            <a:off x="4211960" y="2228819"/>
            <a:ext cx="504056" cy="835"/>
          </a:xfrm>
          <a:prstGeom prst="straightConnector1">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cxnSp>
        <p:nvCxnSpPr>
          <p:cNvPr id="30" name="Straight Arrow Connector 29"/>
          <p:cNvCxnSpPr>
            <a:stCxn id="8" idx="3"/>
            <a:endCxn id="10" idx="2"/>
          </p:cNvCxnSpPr>
          <p:nvPr/>
        </p:nvCxnSpPr>
        <p:spPr>
          <a:xfrm>
            <a:off x="5796136" y="2229654"/>
            <a:ext cx="360040" cy="0"/>
          </a:xfrm>
          <a:prstGeom prst="straightConnector1">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cxnSp>
        <p:nvCxnSpPr>
          <p:cNvPr id="33" name="Straight Arrow Connector 32"/>
          <p:cNvCxnSpPr>
            <a:stCxn id="10" idx="6"/>
            <a:endCxn id="9" idx="1"/>
          </p:cNvCxnSpPr>
          <p:nvPr/>
        </p:nvCxnSpPr>
        <p:spPr>
          <a:xfrm>
            <a:off x="7200176" y="2229654"/>
            <a:ext cx="396160" cy="0"/>
          </a:xfrm>
          <a:prstGeom prst="straightConnector1">
            <a:avLst/>
          </a:prstGeom>
          <a:ln w="28575">
            <a:solidFill>
              <a:srgbClr val="0070C0"/>
            </a:solidFill>
            <a:tailEnd type="arrow"/>
          </a:ln>
        </p:spPr>
        <p:style>
          <a:lnRef idx="1">
            <a:schemeClr val="accent3"/>
          </a:lnRef>
          <a:fillRef idx="0">
            <a:schemeClr val="accent3"/>
          </a:fillRef>
          <a:effectRef idx="0">
            <a:schemeClr val="accent3"/>
          </a:effectRef>
          <a:fontRef idx="minor">
            <a:schemeClr val="tx1"/>
          </a:fontRef>
        </p:style>
      </p:cxnSp>
      <p:sp>
        <p:nvSpPr>
          <p:cNvPr id="11" name="Arrow: Chevron 10">
            <a:extLst>
              <a:ext uri="{FF2B5EF4-FFF2-40B4-BE49-F238E27FC236}">
                <a16:creationId xmlns:a16="http://schemas.microsoft.com/office/drawing/2014/main" id="{DCFF2D2D-FC9D-4E3E-8AAA-8DEACDCEDB9C}"/>
              </a:ext>
            </a:extLst>
          </p:cNvPr>
          <p:cNvSpPr/>
          <p:nvPr/>
        </p:nvSpPr>
        <p:spPr>
          <a:xfrm>
            <a:off x="611560" y="3792677"/>
            <a:ext cx="2350746" cy="307775"/>
          </a:xfrm>
          <a:prstGeom prst="chevron">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solidFill>
                  <a:srgbClr val="002060"/>
                </a:solidFill>
                <a:effectLst/>
                <a:uFillTx/>
                <a:latin typeface="Arial"/>
                <a:ea typeface="Arial"/>
                <a:cs typeface="Arial"/>
                <a:sym typeface="Arial"/>
              </a:rPr>
              <a:t>Schools</a:t>
            </a:r>
          </a:p>
        </p:txBody>
      </p:sp>
      <p:sp>
        <p:nvSpPr>
          <p:cNvPr id="21" name="Arrow: Chevron 20">
            <a:extLst>
              <a:ext uri="{FF2B5EF4-FFF2-40B4-BE49-F238E27FC236}">
                <a16:creationId xmlns:a16="http://schemas.microsoft.com/office/drawing/2014/main" id="{5AB45295-681E-4881-8252-15B069052497}"/>
              </a:ext>
            </a:extLst>
          </p:cNvPr>
          <p:cNvSpPr/>
          <p:nvPr/>
        </p:nvSpPr>
        <p:spPr>
          <a:xfrm>
            <a:off x="3347864" y="3792677"/>
            <a:ext cx="2448272" cy="307775"/>
          </a:xfrm>
          <a:prstGeom prst="chevron">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solidFill>
                  <a:srgbClr val="002060"/>
                </a:solidFill>
                <a:effectLst/>
                <a:uFillTx/>
                <a:latin typeface="Arial"/>
                <a:ea typeface="Arial"/>
                <a:cs typeface="Arial"/>
                <a:sym typeface="Arial"/>
              </a:rPr>
              <a:t>Exams</a:t>
            </a:r>
          </a:p>
        </p:txBody>
      </p:sp>
      <p:sp>
        <p:nvSpPr>
          <p:cNvPr id="22" name="Arrow: Chevron 21">
            <a:extLst>
              <a:ext uri="{FF2B5EF4-FFF2-40B4-BE49-F238E27FC236}">
                <a16:creationId xmlns:a16="http://schemas.microsoft.com/office/drawing/2014/main" id="{B0F7589C-348F-473E-8475-DD3E700B688A}"/>
              </a:ext>
            </a:extLst>
          </p:cNvPr>
          <p:cNvSpPr/>
          <p:nvPr/>
        </p:nvSpPr>
        <p:spPr>
          <a:xfrm>
            <a:off x="6181694" y="3793831"/>
            <a:ext cx="2278738" cy="307775"/>
          </a:xfrm>
          <a:prstGeom prst="chevron">
            <a:avLst/>
          </a:prstGeom>
          <a:noFill/>
          <a:ln w="190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solidFill>
                  <a:srgbClr val="002060"/>
                </a:solidFill>
                <a:effectLst/>
                <a:uFillTx/>
                <a:latin typeface="Arial"/>
                <a:ea typeface="Arial"/>
                <a:cs typeface="Arial"/>
                <a:sym typeface="Arial"/>
              </a:rPr>
              <a:t>Courses</a:t>
            </a:r>
          </a:p>
        </p:txBody>
      </p:sp>
      <p:pic>
        <p:nvPicPr>
          <p:cNvPr id="2" name="Picture 1" descr="Logo&#10;&#10;Description automatically generated">
            <a:extLst>
              <a:ext uri="{FF2B5EF4-FFF2-40B4-BE49-F238E27FC236}">
                <a16:creationId xmlns:a16="http://schemas.microsoft.com/office/drawing/2014/main" id="{7E91C7C0-8248-B964-63C0-373999A60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13" name="TextBox 12">
            <a:extLst>
              <a:ext uri="{FF2B5EF4-FFF2-40B4-BE49-F238E27FC236}">
                <a16:creationId xmlns:a16="http://schemas.microsoft.com/office/drawing/2014/main" id="{11AC8F25-1CBA-E085-84CD-F31BAA84CDFB}"/>
              </a:ext>
            </a:extLst>
          </p:cNvPr>
          <p:cNvSpPr txBox="1"/>
          <p:nvPr/>
        </p:nvSpPr>
        <p:spPr>
          <a:xfrm>
            <a:off x="1686060" y="368447"/>
            <a:ext cx="6059912" cy="584775"/>
          </a:xfrm>
          <a:prstGeom prst="rect">
            <a:avLst/>
          </a:prstGeom>
          <a:noFill/>
        </p:spPr>
        <p:txBody>
          <a:bodyPr wrap="square" rtlCol="0">
            <a:spAutoFit/>
          </a:bodyPr>
          <a:lstStyle/>
          <a:p>
            <a:r>
              <a:rPr lang="en-US" sz="3200" b="1" dirty="0">
                <a:solidFill>
                  <a:srgbClr val="002060"/>
                </a:solidFill>
                <a:latin typeface="Arial" panose="020B0604020202020204" pitchFamily="34" charset="0"/>
                <a:cs typeface="Arial" panose="020B0604020202020204" pitchFamily="34" charset="0"/>
              </a:rPr>
              <a:t>Marks adjustment processes</a:t>
            </a:r>
            <a:endParaRPr lang="en-AU" sz="3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2465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1FC6DF4F-75A8-F643-A73B-F585EB473DA5}"/>
              </a:ext>
            </a:extLst>
          </p:cNvPr>
          <p:cNvGraphicFramePr>
            <a:graphicFrameLocks noGrp="1"/>
          </p:cNvGraphicFramePr>
          <p:nvPr>
            <p:extLst>
              <p:ext uri="{D42A27DB-BD31-4B8C-83A1-F6EECF244321}">
                <p14:modId xmlns:p14="http://schemas.microsoft.com/office/powerpoint/2010/main" val="1160957302"/>
              </p:ext>
            </p:extLst>
          </p:nvPr>
        </p:nvGraphicFramePr>
        <p:xfrm>
          <a:off x="5036482" y="1554270"/>
          <a:ext cx="3408040" cy="2988996"/>
        </p:xfrm>
        <a:graphic>
          <a:graphicData uri="http://schemas.openxmlformats.org/drawingml/2006/table">
            <a:tbl>
              <a:tblPr firstRow="1" bandRow="1">
                <a:tableStyleId>{5940675A-B579-460E-94D1-54222C63F5DA}</a:tableStyleId>
              </a:tblPr>
              <a:tblGrid>
                <a:gridCol w="3408040">
                  <a:extLst>
                    <a:ext uri="{9D8B030D-6E8A-4147-A177-3AD203B41FA5}">
                      <a16:colId xmlns:a16="http://schemas.microsoft.com/office/drawing/2014/main" val="35026024"/>
                    </a:ext>
                  </a:extLst>
                </a:gridCol>
              </a:tblGrid>
              <a:tr h="314376">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1942905"/>
                  </a:ext>
                </a:extLst>
              </a:tr>
              <a:tr h="294134">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30918825"/>
                  </a:ext>
                </a:extLst>
              </a:tr>
              <a:tr h="294134">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4224081"/>
                  </a:ext>
                </a:extLst>
              </a:tr>
              <a:tr h="294134">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64724839"/>
                  </a:ext>
                </a:extLst>
              </a:tr>
              <a:tr h="294134">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1549308"/>
                  </a:ext>
                </a:extLst>
              </a:tr>
              <a:tr h="294134">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6840905"/>
                  </a:ext>
                </a:extLst>
              </a:tr>
              <a:tr h="294134">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70096910"/>
                  </a:ext>
                </a:extLst>
              </a:tr>
              <a:tr h="294134">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20257826"/>
                  </a:ext>
                </a:extLst>
              </a:tr>
              <a:tr h="294134">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52810043"/>
                  </a:ext>
                </a:extLst>
              </a:tr>
              <a:tr h="294134">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graphicFrame>
        <p:nvGraphicFramePr>
          <p:cNvPr id="8" name="Table 7">
            <a:extLst>
              <a:ext uri="{FF2B5EF4-FFF2-40B4-BE49-F238E27FC236}">
                <a16:creationId xmlns:a16="http://schemas.microsoft.com/office/drawing/2014/main" id="{63412011-10DB-6147-9E9A-E07B81C88299}"/>
              </a:ext>
            </a:extLst>
          </p:cNvPr>
          <p:cNvGraphicFramePr>
            <a:graphicFrameLocks noGrp="1"/>
          </p:cNvGraphicFramePr>
          <p:nvPr>
            <p:extLst>
              <p:ext uri="{D42A27DB-BD31-4B8C-83A1-F6EECF244321}">
                <p14:modId xmlns:p14="http://schemas.microsoft.com/office/powerpoint/2010/main" val="3480535565"/>
              </p:ext>
            </p:extLst>
          </p:nvPr>
        </p:nvGraphicFramePr>
        <p:xfrm>
          <a:off x="860018" y="1552603"/>
          <a:ext cx="3408040" cy="2971800"/>
        </p:xfrm>
        <a:graphic>
          <a:graphicData uri="http://schemas.openxmlformats.org/drawingml/2006/table">
            <a:tbl>
              <a:tblPr firstRow="1" bandRow="1">
                <a:tableStyleId>{5940675A-B579-460E-94D1-54222C63F5DA}</a:tableStyleId>
              </a:tblPr>
              <a:tblGrid>
                <a:gridCol w="3408040">
                  <a:extLst>
                    <a:ext uri="{9D8B030D-6E8A-4147-A177-3AD203B41FA5}">
                      <a16:colId xmlns:a16="http://schemas.microsoft.com/office/drawing/2014/main" val="35026024"/>
                    </a:ext>
                  </a:extLst>
                </a:gridCol>
              </a:tblGrid>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1942905"/>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30918825"/>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4224081"/>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64724839"/>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1549308"/>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6840905"/>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70096910"/>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20257826"/>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52810043"/>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sp>
        <p:nvSpPr>
          <p:cNvPr id="4" name="Rectangle 3"/>
          <p:cNvSpPr/>
          <p:nvPr/>
        </p:nvSpPr>
        <p:spPr>
          <a:xfrm>
            <a:off x="3717324" y="195486"/>
            <a:ext cx="1842171" cy="461665"/>
          </a:xfrm>
          <a:prstGeom prst="rect">
            <a:avLst/>
          </a:prstGeom>
        </p:spPr>
        <p:txBody>
          <a:bodyPr wrap="none">
            <a:spAutoFit/>
          </a:bodyPr>
          <a:lstStyle/>
          <a:p>
            <a:r>
              <a:rPr lang="en-AU" sz="2400" b="1" dirty="0">
                <a:latin typeface="Arial" panose="020B0604020202020204" pitchFamily="34" charset="0"/>
                <a:ea typeface="Open Sans" panose="020B0606030504020204" pitchFamily="34" charset="0"/>
                <a:cs typeface="Arial" panose="020B0604020202020204" pitchFamily="34" charset="0"/>
              </a:rPr>
              <a:t>Moderation</a:t>
            </a:r>
          </a:p>
        </p:txBody>
      </p:sp>
      <p:sp>
        <p:nvSpPr>
          <p:cNvPr id="16" name="TextBox 15"/>
          <p:cNvSpPr txBox="1"/>
          <p:nvPr/>
        </p:nvSpPr>
        <p:spPr>
          <a:xfrm>
            <a:off x="3059832" y="4515966"/>
            <a:ext cx="5123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Exam</a:t>
            </a:r>
          </a:p>
        </p:txBody>
      </p:sp>
      <p:sp>
        <p:nvSpPr>
          <p:cNvPr id="17" name="TextBox 16"/>
          <p:cNvSpPr txBox="1"/>
          <p:nvPr/>
        </p:nvSpPr>
        <p:spPr>
          <a:xfrm>
            <a:off x="1001592" y="4515966"/>
            <a:ext cx="153503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School</a:t>
            </a:r>
            <a:r>
              <a:rPr kumimoji="0" lang="en-AU" sz="1200" b="1" i="0" u="none" strike="noStrike" cap="none" spc="0" normalizeH="0" baseline="0" dirty="0">
                <a:ln>
                  <a:noFill/>
                </a:ln>
                <a:solidFill>
                  <a:schemeClr val="bg1"/>
                </a:solidFill>
                <a:uFillTx/>
                <a:latin typeface="Arial" panose="020B0604020202020204" pitchFamily="34" charset="0"/>
                <a:ea typeface="Open Sans" panose="020B0606030504020204" pitchFamily="34" charset="0"/>
                <a:cs typeface="Arial" panose="020B0604020202020204" pitchFamily="34" charset="0"/>
                <a:sym typeface="Arial"/>
              </a:rPr>
              <a:t> </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assessment</a:t>
            </a:r>
          </a:p>
        </p:txBody>
      </p:sp>
      <p:grpSp>
        <p:nvGrpSpPr>
          <p:cNvPr id="2" name="Group 1"/>
          <p:cNvGrpSpPr/>
          <p:nvPr/>
        </p:nvGrpSpPr>
        <p:grpSpPr>
          <a:xfrm>
            <a:off x="1559612" y="1849174"/>
            <a:ext cx="504000" cy="1692000"/>
            <a:chOff x="3131840" y="1563638"/>
            <a:chExt cx="504000" cy="1692000"/>
          </a:xfrm>
          <a:effectLst/>
        </p:grpSpPr>
        <p:sp>
          <p:nvSpPr>
            <p:cNvPr id="5" name="Rectangle 4"/>
            <p:cNvSpPr/>
            <p:nvPr/>
          </p:nvSpPr>
          <p:spPr>
            <a:xfrm>
              <a:off x="3131840" y="1563638"/>
              <a:ext cx="504000" cy="1692000"/>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 name="Straight Connector 2"/>
            <p:cNvCxnSpPr>
              <a:stCxn id="5" idx="1"/>
              <a:endCxn id="5" idx="3"/>
            </p:cNvCxnSpPr>
            <p:nvPr/>
          </p:nvCxnSpPr>
          <p:spPr>
            <a:xfrm>
              <a:off x="3131840" y="2409638"/>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sp>
        <p:nvSpPr>
          <p:cNvPr id="12" name="Rectangle 11"/>
          <p:cNvSpPr/>
          <p:nvPr/>
        </p:nvSpPr>
        <p:spPr>
          <a:xfrm>
            <a:off x="3068094" y="2065198"/>
            <a:ext cx="504056" cy="2088232"/>
          </a:xfrm>
          <a:prstGeom prst="rect">
            <a:avLst/>
          </a:prstGeom>
          <a:solidFill>
            <a:schemeClr val="accent1">
              <a:lumMod val="60000"/>
              <a:lumOff val="40000"/>
            </a:schemeClr>
          </a:solidFill>
          <a:ln w="12700">
            <a:solidFill>
              <a:schemeClr val="bg2">
                <a:lumMod val="75000"/>
              </a:schemeClr>
            </a:solidFill>
          </a:ln>
          <a:effectLst/>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0" name="Straight Connector 9"/>
          <p:cNvCxnSpPr>
            <a:cxnSpLocks/>
          </p:cNvCxnSpPr>
          <p:nvPr/>
        </p:nvCxnSpPr>
        <p:spPr>
          <a:xfrm>
            <a:off x="3068094" y="3122825"/>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1" name="TextBox 10"/>
          <p:cNvSpPr txBox="1"/>
          <p:nvPr/>
        </p:nvSpPr>
        <p:spPr>
          <a:xfrm>
            <a:off x="7236296" y="4515966"/>
            <a:ext cx="5123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Exam</a:t>
            </a:r>
          </a:p>
        </p:txBody>
      </p:sp>
      <p:sp>
        <p:nvSpPr>
          <p:cNvPr id="13" name="TextBox 12"/>
          <p:cNvSpPr txBox="1"/>
          <p:nvPr/>
        </p:nvSpPr>
        <p:spPr>
          <a:xfrm>
            <a:off x="5228334" y="4515966"/>
            <a:ext cx="153503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School</a:t>
            </a:r>
            <a:r>
              <a:rPr kumimoji="0" lang="en-AU" sz="1200" b="1" i="0" u="none" strike="noStrike" cap="none" spc="0" normalizeH="0" baseline="0" dirty="0">
                <a:ln>
                  <a:noFill/>
                </a:ln>
                <a:solidFill>
                  <a:schemeClr val="bg1"/>
                </a:solidFill>
                <a:uFillTx/>
                <a:latin typeface="Arial" panose="020B0604020202020204" pitchFamily="34" charset="0"/>
                <a:ea typeface="Open Sans" panose="020B0606030504020204" pitchFamily="34" charset="0"/>
                <a:cs typeface="Arial" panose="020B0604020202020204" pitchFamily="34" charset="0"/>
                <a:sym typeface="Arial"/>
              </a:rPr>
              <a:t> </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assessment</a:t>
            </a:r>
          </a:p>
        </p:txBody>
      </p:sp>
      <p:grpSp>
        <p:nvGrpSpPr>
          <p:cNvPr id="14" name="Group 13"/>
          <p:cNvGrpSpPr/>
          <p:nvPr/>
        </p:nvGrpSpPr>
        <p:grpSpPr>
          <a:xfrm>
            <a:off x="5660382" y="2450488"/>
            <a:ext cx="504000" cy="1845895"/>
            <a:chOff x="3131840" y="1563636"/>
            <a:chExt cx="504000" cy="1691998"/>
          </a:xfrm>
        </p:grpSpPr>
        <p:sp>
          <p:nvSpPr>
            <p:cNvPr id="18" name="Rectangle 17"/>
            <p:cNvSpPr/>
            <p:nvPr/>
          </p:nvSpPr>
          <p:spPr>
            <a:xfrm>
              <a:off x="3131840" y="1563636"/>
              <a:ext cx="504000" cy="1691998"/>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9" name="Straight Connector 18"/>
            <p:cNvCxnSpPr>
              <a:stCxn id="18" idx="1"/>
              <a:endCxn id="18" idx="3"/>
            </p:cNvCxnSpPr>
            <p:nvPr/>
          </p:nvCxnSpPr>
          <p:spPr>
            <a:xfrm>
              <a:off x="3131840" y="2409638"/>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6" name="Group 5"/>
          <p:cNvGrpSpPr/>
          <p:nvPr/>
        </p:nvGrpSpPr>
        <p:grpSpPr>
          <a:xfrm>
            <a:off x="7244558" y="1874424"/>
            <a:ext cx="504056" cy="1800000"/>
            <a:chOff x="5220072" y="1851670"/>
            <a:chExt cx="504056" cy="1800000"/>
          </a:xfrm>
        </p:grpSpPr>
        <p:sp>
          <p:nvSpPr>
            <p:cNvPr id="20" name="Rectangle 19"/>
            <p:cNvSpPr/>
            <p:nvPr/>
          </p:nvSpPr>
          <p:spPr>
            <a:xfrm>
              <a:off x="5220072" y="1851670"/>
              <a:ext cx="504056" cy="1800000"/>
            </a:xfrm>
            <a:prstGeom prst="rect">
              <a:avLst/>
            </a:prstGeom>
            <a:solidFill>
              <a:schemeClr val="accent1">
                <a:lumMod val="60000"/>
                <a:lumOff val="40000"/>
              </a:schemeClr>
            </a:solidFill>
            <a:ln w="12700">
              <a:solidFill>
                <a:schemeClr val="bg2">
                  <a:lumMod val="75000"/>
                </a:schemeClr>
              </a:solidFill>
            </a:ln>
            <a:effectLst/>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1" name="Straight Connector 20"/>
            <p:cNvCxnSpPr/>
            <p:nvPr/>
          </p:nvCxnSpPr>
          <p:spPr>
            <a:xfrm>
              <a:off x="5220072" y="2751670"/>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sp>
        <p:nvSpPr>
          <p:cNvPr id="7" name="Rectangle 6"/>
          <p:cNvSpPr/>
          <p:nvPr/>
        </p:nvSpPr>
        <p:spPr>
          <a:xfrm>
            <a:off x="691830" y="976971"/>
            <a:ext cx="3744416" cy="3888000"/>
          </a:xfrm>
          <a:prstGeom prst="rect">
            <a:avLst/>
          </a:prstGeom>
          <a:no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uFillTx/>
              <a:latin typeface="Arial"/>
              <a:ea typeface="Arial"/>
              <a:cs typeface="Arial"/>
              <a:sym typeface="Arial"/>
            </a:endParaRPr>
          </a:p>
        </p:txBody>
      </p:sp>
      <p:sp>
        <p:nvSpPr>
          <p:cNvPr id="23" name="Rectangle 22"/>
          <p:cNvSpPr/>
          <p:nvPr/>
        </p:nvSpPr>
        <p:spPr>
          <a:xfrm>
            <a:off x="1447165" y="1048547"/>
            <a:ext cx="2087174" cy="338554"/>
          </a:xfrm>
          <a:prstGeom prst="rect">
            <a:avLst/>
          </a:prstGeom>
        </p:spPr>
        <p:txBody>
          <a:bodyPr wrap="square">
            <a:spAutoFit/>
          </a:bodyPr>
          <a:lstStyle/>
          <a:p>
            <a:r>
              <a:rPr lang="en-AU" sz="1600" dirty="0">
                <a:latin typeface="Arial" panose="020B0604020202020204" pitchFamily="34" charset="0"/>
                <a:ea typeface="Open Sans" panose="020B0606030504020204" pitchFamily="34" charset="0"/>
                <a:cs typeface="Arial" panose="020B0604020202020204" pitchFamily="34" charset="0"/>
              </a:rPr>
              <a:t>School A – Subject X</a:t>
            </a:r>
          </a:p>
        </p:txBody>
      </p:sp>
      <p:sp>
        <p:nvSpPr>
          <p:cNvPr id="24" name="Rectangle 23"/>
          <p:cNvSpPr/>
          <p:nvPr/>
        </p:nvSpPr>
        <p:spPr>
          <a:xfrm>
            <a:off x="5599689" y="1048547"/>
            <a:ext cx="2109873" cy="338554"/>
          </a:xfrm>
          <a:prstGeom prst="rect">
            <a:avLst/>
          </a:prstGeom>
        </p:spPr>
        <p:txBody>
          <a:bodyPr wrap="square">
            <a:spAutoFit/>
          </a:bodyPr>
          <a:lstStyle/>
          <a:p>
            <a:r>
              <a:rPr lang="en-AU" sz="1600" dirty="0">
                <a:latin typeface="Arial" panose="020B0604020202020204" pitchFamily="34" charset="0"/>
                <a:ea typeface="Open Sans" panose="020B0606030504020204" pitchFamily="34" charset="0"/>
                <a:cs typeface="Arial" panose="020B0604020202020204" pitchFamily="34" charset="0"/>
              </a:rPr>
              <a:t>School B – Subject X</a:t>
            </a:r>
          </a:p>
        </p:txBody>
      </p:sp>
      <p:sp>
        <p:nvSpPr>
          <p:cNvPr id="25" name="Rectangle 24">
            <a:extLst>
              <a:ext uri="{FF2B5EF4-FFF2-40B4-BE49-F238E27FC236}">
                <a16:creationId xmlns:a16="http://schemas.microsoft.com/office/drawing/2014/main" id="{534BFFDF-401A-0F41-AF6E-2432019B993E}"/>
              </a:ext>
            </a:extLst>
          </p:cNvPr>
          <p:cNvSpPr/>
          <p:nvPr/>
        </p:nvSpPr>
        <p:spPr>
          <a:xfrm>
            <a:off x="4868294" y="976971"/>
            <a:ext cx="3744416" cy="3888000"/>
          </a:xfrm>
          <a:prstGeom prst="rect">
            <a:avLst/>
          </a:prstGeom>
          <a:no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uFillTx/>
              <a:latin typeface="Arial"/>
              <a:ea typeface="Arial"/>
              <a:cs typeface="Arial"/>
              <a:sym typeface="Arial"/>
            </a:endParaRPr>
          </a:p>
        </p:txBody>
      </p:sp>
      <p:pic>
        <p:nvPicPr>
          <p:cNvPr id="9" name="Picture 8" descr="Logo&#10;&#10;Description automatically generated">
            <a:extLst>
              <a:ext uri="{FF2B5EF4-FFF2-40B4-BE49-F238E27FC236}">
                <a16:creationId xmlns:a16="http://schemas.microsoft.com/office/drawing/2014/main" id="{583D4912-0E7E-E9E0-0640-12E4FE12E7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custDataLst>
      <p:tags r:id="rId1"/>
    </p:custDataLst>
    <p:extLst>
      <p:ext uri="{BB962C8B-B14F-4D97-AF65-F5344CB8AC3E}">
        <p14:creationId xmlns:p14="http://schemas.microsoft.com/office/powerpoint/2010/main" val="1403919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1FC6DF4F-75A8-F643-A73B-F585EB473DA5}"/>
              </a:ext>
            </a:extLst>
          </p:cNvPr>
          <p:cNvGraphicFramePr>
            <a:graphicFrameLocks noGrp="1"/>
          </p:cNvGraphicFramePr>
          <p:nvPr>
            <p:extLst>
              <p:ext uri="{D42A27DB-BD31-4B8C-83A1-F6EECF244321}">
                <p14:modId xmlns:p14="http://schemas.microsoft.com/office/powerpoint/2010/main" val="2700462935"/>
              </p:ext>
            </p:extLst>
          </p:nvPr>
        </p:nvGraphicFramePr>
        <p:xfrm>
          <a:off x="5028220" y="1563639"/>
          <a:ext cx="3408040" cy="3008964"/>
        </p:xfrm>
        <a:graphic>
          <a:graphicData uri="http://schemas.openxmlformats.org/drawingml/2006/table">
            <a:tbl>
              <a:tblPr firstRow="1" bandRow="1">
                <a:tableStyleId>{5940675A-B579-460E-94D1-54222C63F5DA}</a:tableStyleId>
              </a:tblPr>
              <a:tblGrid>
                <a:gridCol w="3408040">
                  <a:extLst>
                    <a:ext uri="{9D8B030D-6E8A-4147-A177-3AD203B41FA5}">
                      <a16:colId xmlns:a16="http://schemas.microsoft.com/office/drawing/2014/main" val="35026024"/>
                    </a:ext>
                  </a:extLst>
                </a:gridCol>
              </a:tblGrid>
              <a:tr h="334344">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1942905"/>
                  </a:ext>
                </a:extLst>
              </a:tr>
              <a:tr h="29305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30918825"/>
                  </a:ext>
                </a:extLst>
              </a:tr>
              <a:tr h="29305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4224081"/>
                  </a:ext>
                </a:extLst>
              </a:tr>
              <a:tr h="29305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64724839"/>
                  </a:ext>
                </a:extLst>
              </a:tr>
              <a:tr h="29305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1549308"/>
                  </a:ext>
                </a:extLst>
              </a:tr>
              <a:tr h="29305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6840905"/>
                  </a:ext>
                </a:extLst>
              </a:tr>
              <a:tr h="29305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70096910"/>
                  </a:ext>
                </a:extLst>
              </a:tr>
              <a:tr h="29305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20257826"/>
                  </a:ext>
                </a:extLst>
              </a:tr>
              <a:tr h="29305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52810043"/>
                  </a:ext>
                </a:extLst>
              </a:tr>
              <a:tr h="29305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graphicFrame>
        <p:nvGraphicFramePr>
          <p:cNvPr id="8" name="Table 7">
            <a:extLst>
              <a:ext uri="{FF2B5EF4-FFF2-40B4-BE49-F238E27FC236}">
                <a16:creationId xmlns:a16="http://schemas.microsoft.com/office/drawing/2014/main" id="{63412011-10DB-6147-9E9A-E07B81C88299}"/>
              </a:ext>
            </a:extLst>
          </p:cNvPr>
          <p:cNvGraphicFramePr>
            <a:graphicFrameLocks noGrp="1"/>
          </p:cNvGraphicFramePr>
          <p:nvPr/>
        </p:nvGraphicFramePr>
        <p:xfrm>
          <a:off x="851756" y="1563638"/>
          <a:ext cx="3408040" cy="2971800"/>
        </p:xfrm>
        <a:graphic>
          <a:graphicData uri="http://schemas.openxmlformats.org/drawingml/2006/table">
            <a:tbl>
              <a:tblPr firstRow="1" bandRow="1">
                <a:tableStyleId>{5940675A-B579-460E-94D1-54222C63F5DA}</a:tableStyleId>
              </a:tblPr>
              <a:tblGrid>
                <a:gridCol w="3408040">
                  <a:extLst>
                    <a:ext uri="{9D8B030D-6E8A-4147-A177-3AD203B41FA5}">
                      <a16:colId xmlns:a16="http://schemas.microsoft.com/office/drawing/2014/main" val="35026024"/>
                    </a:ext>
                  </a:extLst>
                </a:gridCol>
              </a:tblGrid>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1942905"/>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30918825"/>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4224081"/>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64724839"/>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1549308"/>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6840905"/>
                  </a:ext>
                </a:extLst>
              </a:tr>
              <a:tr h="280831">
                <a:tc>
                  <a:txBody>
                    <a:bodyPr/>
                    <a:lstStyle/>
                    <a:p>
                      <a:endParaRPr 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70096910"/>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20257826"/>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52810043"/>
                  </a:ext>
                </a:extLst>
              </a:tr>
              <a:tr h="280831">
                <a:tc>
                  <a:txBody>
                    <a:bodyPr/>
                    <a:lstStyle/>
                    <a:p>
                      <a:endParaRPr lang="en-US" dirty="0"/>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sp>
        <p:nvSpPr>
          <p:cNvPr id="4" name="Rectangle 3"/>
          <p:cNvSpPr/>
          <p:nvPr/>
        </p:nvSpPr>
        <p:spPr>
          <a:xfrm>
            <a:off x="3717324" y="195486"/>
            <a:ext cx="1842171" cy="461665"/>
          </a:xfrm>
          <a:prstGeom prst="rect">
            <a:avLst/>
          </a:prstGeom>
        </p:spPr>
        <p:txBody>
          <a:bodyPr wrap="none">
            <a:spAutoFit/>
          </a:bodyPr>
          <a:lstStyle/>
          <a:p>
            <a:r>
              <a:rPr lang="en-AU" sz="2400" b="1" dirty="0">
                <a:latin typeface="Arial" panose="020B0604020202020204" pitchFamily="34" charset="0"/>
                <a:ea typeface="Open Sans" panose="020B0606030504020204" pitchFamily="34" charset="0"/>
                <a:cs typeface="Arial" panose="020B0604020202020204" pitchFamily="34" charset="0"/>
              </a:rPr>
              <a:t>Moderation</a:t>
            </a:r>
          </a:p>
        </p:txBody>
      </p:sp>
      <p:sp>
        <p:nvSpPr>
          <p:cNvPr id="16" name="TextBox 15"/>
          <p:cNvSpPr txBox="1"/>
          <p:nvPr/>
        </p:nvSpPr>
        <p:spPr>
          <a:xfrm>
            <a:off x="3051570" y="4527001"/>
            <a:ext cx="5123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Exam</a:t>
            </a:r>
          </a:p>
        </p:txBody>
      </p:sp>
      <p:sp>
        <p:nvSpPr>
          <p:cNvPr id="17" name="TextBox 16"/>
          <p:cNvSpPr txBox="1"/>
          <p:nvPr/>
        </p:nvSpPr>
        <p:spPr>
          <a:xfrm>
            <a:off x="993330" y="4527001"/>
            <a:ext cx="153503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School</a:t>
            </a:r>
            <a:r>
              <a:rPr kumimoji="0" lang="en-AU" sz="1200" b="1" i="0" u="none" strike="noStrike" cap="none" spc="0" normalizeH="0" baseline="0" dirty="0">
                <a:ln>
                  <a:noFill/>
                </a:ln>
                <a:solidFill>
                  <a:schemeClr val="bg1"/>
                </a:solidFill>
                <a:uFillTx/>
                <a:latin typeface="Arial" panose="020B0604020202020204" pitchFamily="34" charset="0"/>
                <a:ea typeface="Open Sans" panose="020B0606030504020204" pitchFamily="34" charset="0"/>
                <a:cs typeface="Arial" panose="020B0604020202020204" pitchFamily="34" charset="0"/>
                <a:sym typeface="Arial"/>
              </a:rPr>
              <a:t> </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assessment</a:t>
            </a:r>
          </a:p>
        </p:txBody>
      </p:sp>
      <p:sp>
        <p:nvSpPr>
          <p:cNvPr id="5" name="Rectangle 4"/>
          <p:cNvSpPr/>
          <p:nvPr/>
        </p:nvSpPr>
        <p:spPr>
          <a:xfrm>
            <a:off x="1551350" y="2075311"/>
            <a:ext cx="504000" cy="2088000"/>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 name="Straight Connector 2"/>
          <p:cNvCxnSpPr>
            <a:stCxn id="5" idx="1"/>
            <a:endCxn id="5" idx="3"/>
          </p:cNvCxnSpPr>
          <p:nvPr/>
        </p:nvCxnSpPr>
        <p:spPr>
          <a:xfrm>
            <a:off x="1551350" y="3119311"/>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2" name="Rectangle 11"/>
          <p:cNvSpPr/>
          <p:nvPr/>
        </p:nvSpPr>
        <p:spPr>
          <a:xfrm>
            <a:off x="3059832" y="2076233"/>
            <a:ext cx="504056" cy="2088232"/>
          </a:xfrm>
          <a:prstGeom prst="rect">
            <a:avLst/>
          </a:prstGeom>
          <a:solidFill>
            <a:schemeClr val="accent1">
              <a:lumMod val="60000"/>
              <a:lumOff val="40000"/>
            </a:schemeClr>
          </a:solidFill>
          <a:ln w="12700">
            <a:solidFill>
              <a:schemeClr val="bg2">
                <a:lumMod val="75000"/>
              </a:schemeClr>
            </a:solidFill>
          </a:ln>
          <a:effectLst/>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0" name="Straight Connector 9"/>
          <p:cNvCxnSpPr/>
          <p:nvPr/>
        </p:nvCxnSpPr>
        <p:spPr>
          <a:xfrm>
            <a:off x="3059832" y="3133860"/>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1" name="TextBox 10"/>
          <p:cNvSpPr txBox="1"/>
          <p:nvPr/>
        </p:nvSpPr>
        <p:spPr>
          <a:xfrm>
            <a:off x="7228034" y="4527001"/>
            <a:ext cx="5123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Exam</a:t>
            </a:r>
          </a:p>
        </p:txBody>
      </p:sp>
      <p:sp>
        <p:nvSpPr>
          <p:cNvPr id="13" name="TextBox 12"/>
          <p:cNvSpPr txBox="1"/>
          <p:nvPr/>
        </p:nvSpPr>
        <p:spPr>
          <a:xfrm>
            <a:off x="5220072" y="4527001"/>
            <a:ext cx="153503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School</a:t>
            </a:r>
            <a:r>
              <a:rPr kumimoji="0" lang="en-AU" sz="1200" b="1" i="0" u="none" strike="noStrike" cap="none" spc="0" normalizeH="0" baseline="0" dirty="0">
                <a:ln>
                  <a:noFill/>
                </a:ln>
                <a:solidFill>
                  <a:schemeClr val="bg1"/>
                </a:solidFill>
                <a:uFillTx/>
                <a:latin typeface="Arial" panose="020B0604020202020204" pitchFamily="34" charset="0"/>
                <a:ea typeface="Open Sans" panose="020B0606030504020204" pitchFamily="34" charset="0"/>
                <a:cs typeface="Arial" panose="020B0604020202020204" pitchFamily="34" charset="0"/>
                <a:sym typeface="Arial"/>
              </a:rPr>
              <a:t> </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assessment</a:t>
            </a:r>
          </a:p>
        </p:txBody>
      </p:sp>
      <p:sp>
        <p:nvSpPr>
          <p:cNvPr id="18" name="Rectangle 17"/>
          <p:cNvSpPr/>
          <p:nvPr/>
        </p:nvSpPr>
        <p:spPr>
          <a:xfrm>
            <a:off x="5652120" y="1877958"/>
            <a:ext cx="504000" cy="1800000"/>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9" name="Straight Connector 18"/>
          <p:cNvCxnSpPr>
            <a:stCxn id="18" idx="1"/>
            <a:endCxn id="18" idx="3"/>
          </p:cNvCxnSpPr>
          <p:nvPr/>
        </p:nvCxnSpPr>
        <p:spPr>
          <a:xfrm>
            <a:off x="5652120" y="2777958"/>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0" name="Rectangle 19"/>
          <p:cNvSpPr/>
          <p:nvPr/>
        </p:nvSpPr>
        <p:spPr>
          <a:xfrm>
            <a:off x="7236296" y="1885459"/>
            <a:ext cx="504056" cy="1800000"/>
          </a:xfrm>
          <a:prstGeom prst="rect">
            <a:avLst/>
          </a:prstGeom>
          <a:solidFill>
            <a:schemeClr val="accent1">
              <a:lumMod val="60000"/>
              <a:lumOff val="40000"/>
            </a:schemeClr>
          </a:solidFill>
          <a:ln w="12700">
            <a:solidFill>
              <a:schemeClr val="bg2">
                <a:lumMod val="75000"/>
              </a:schemeClr>
            </a:solidFill>
          </a:ln>
          <a:effectLst/>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1" name="Straight Connector 20"/>
          <p:cNvCxnSpPr/>
          <p:nvPr/>
        </p:nvCxnSpPr>
        <p:spPr>
          <a:xfrm>
            <a:off x="7236296" y="2785459"/>
            <a:ext cx="504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7" name="Rectangle 6"/>
          <p:cNvSpPr/>
          <p:nvPr/>
        </p:nvSpPr>
        <p:spPr>
          <a:xfrm>
            <a:off x="683568" y="988006"/>
            <a:ext cx="3744416" cy="3888000"/>
          </a:xfrm>
          <a:prstGeom prst="rect">
            <a:avLst/>
          </a:prstGeom>
          <a:no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uFillTx/>
              <a:latin typeface="Arial"/>
              <a:ea typeface="Arial"/>
              <a:cs typeface="Arial"/>
              <a:sym typeface="Arial"/>
            </a:endParaRPr>
          </a:p>
        </p:txBody>
      </p:sp>
      <p:sp>
        <p:nvSpPr>
          <p:cNvPr id="23" name="Rectangle 22"/>
          <p:cNvSpPr/>
          <p:nvPr/>
        </p:nvSpPr>
        <p:spPr>
          <a:xfrm>
            <a:off x="1438903" y="1059582"/>
            <a:ext cx="2087174" cy="338554"/>
          </a:xfrm>
          <a:prstGeom prst="rect">
            <a:avLst/>
          </a:prstGeom>
        </p:spPr>
        <p:txBody>
          <a:bodyPr wrap="none">
            <a:spAutoFit/>
          </a:bodyPr>
          <a:lstStyle/>
          <a:p>
            <a:r>
              <a:rPr lang="en-AU" sz="1600" dirty="0">
                <a:latin typeface="Arial" panose="020B0604020202020204" pitchFamily="34" charset="0"/>
                <a:ea typeface="Open Sans" panose="020B0606030504020204" pitchFamily="34" charset="0"/>
                <a:cs typeface="Arial" panose="020B0604020202020204" pitchFamily="34" charset="0"/>
              </a:rPr>
              <a:t>School A – Subject X</a:t>
            </a:r>
          </a:p>
        </p:txBody>
      </p:sp>
      <p:sp>
        <p:nvSpPr>
          <p:cNvPr id="24" name="Rectangle 23"/>
          <p:cNvSpPr/>
          <p:nvPr/>
        </p:nvSpPr>
        <p:spPr>
          <a:xfrm>
            <a:off x="5591427" y="1059582"/>
            <a:ext cx="2109873" cy="338554"/>
          </a:xfrm>
          <a:prstGeom prst="rect">
            <a:avLst/>
          </a:prstGeom>
        </p:spPr>
        <p:txBody>
          <a:bodyPr wrap="none">
            <a:spAutoFit/>
          </a:bodyPr>
          <a:lstStyle/>
          <a:p>
            <a:r>
              <a:rPr lang="en-AU" sz="1600" dirty="0">
                <a:latin typeface="Arial" panose="020B0604020202020204" pitchFamily="34" charset="0"/>
                <a:ea typeface="Open Sans" panose="020B0606030504020204" pitchFamily="34" charset="0"/>
                <a:cs typeface="Arial" panose="020B0604020202020204" pitchFamily="34" charset="0"/>
              </a:rPr>
              <a:t>School B – Subject X</a:t>
            </a:r>
          </a:p>
        </p:txBody>
      </p:sp>
      <p:sp>
        <p:nvSpPr>
          <p:cNvPr id="25" name="Rectangle 24">
            <a:extLst>
              <a:ext uri="{FF2B5EF4-FFF2-40B4-BE49-F238E27FC236}">
                <a16:creationId xmlns:a16="http://schemas.microsoft.com/office/drawing/2014/main" id="{534BFFDF-401A-0F41-AF6E-2432019B993E}"/>
              </a:ext>
            </a:extLst>
          </p:cNvPr>
          <p:cNvSpPr/>
          <p:nvPr/>
        </p:nvSpPr>
        <p:spPr>
          <a:xfrm>
            <a:off x="4860032" y="988006"/>
            <a:ext cx="3744416" cy="3888000"/>
          </a:xfrm>
          <a:prstGeom prst="rect">
            <a:avLst/>
          </a:prstGeom>
          <a:no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uFillTx/>
              <a:latin typeface="Arial"/>
              <a:ea typeface="Arial"/>
              <a:cs typeface="Arial"/>
              <a:sym typeface="Arial"/>
            </a:endParaRPr>
          </a:p>
        </p:txBody>
      </p:sp>
      <p:pic>
        <p:nvPicPr>
          <p:cNvPr id="2" name="Picture 1" descr="Logo&#10;&#10;Description automatically generated">
            <a:extLst>
              <a:ext uri="{FF2B5EF4-FFF2-40B4-BE49-F238E27FC236}">
                <a16:creationId xmlns:a16="http://schemas.microsoft.com/office/drawing/2014/main" id="{CF429AE4-ED19-51CA-9752-368E42F97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217149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2E9CD5C7-ED81-B641-B683-33FFD14AEE5D}"/>
              </a:ext>
            </a:extLst>
          </p:cNvPr>
          <p:cNvGraphicFramePr>
            <a:graphicFrameLocks noGrp="1"/>
          </p:cNvGraphicFramePr>
          <p:nvPr>
            <p:extLst>
              <p:ext uri="{D42A27DB-BD31-4B8C-83A1-F6EECF244321}">
                <p14:modId xmlns:p14="http://schemas.microsoft.com/office/powerpoint/2010/main" val="2009228650"/>
              </p:ext>
            </p:extLst>
          </p:nvPr>
        </p:nvGraphicFramePr>
        <p:xfrm>
          <a:off x="611560" y="915566"/>
          <a:ext cx="7488832" cy="3672408"/>
        </p:xfrm>
        <a:graphic>
          <a:graphicData uri="http://schemas.openxmlformats.org/drawingml/2006/table">
            <a:tbl>
              <a:tblPr firstRow="1" bandRow="1">
                <a:tableStyleId>{5940675A-B579-460E-94D1-54222C63F5DA}</a:tableStyleId>
              </a:tblPr>
              <a:tblGrid>
                <a:gridCol w="7488832">
                  <a:extLst>
                    <a:ext uri="{9D8B030D-6E8A-4147-A177-3AD203B41FA5}">
                      <a16:colId xmlns:a16="http://schemas.microsoft.com/office/drawing/2014/main" val="35026024"/>
                    </a:ext>
                  </a:extLst>
                </a:gridCol>
              </a:tblGrid>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94290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30918825"/>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14224081"/>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64724839"/>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549308"/>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6840905"/>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096910"/>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0257826"/>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2810043"/>
                  </a:ext>
                </a:extLst>
              </a:tr>
              <a:tr h="302430">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cxnSp>
        <p:nvCxnSpPr>
          <p:cNvPr id="40" name="Straight Connector 39"/>
          <p:cNvCxnSpPr/>
          <p:nvPr/>
        </p:nvCxnSpPr>
        <p:spPr>
          <a:xfrm>
            <a:off x="611560" y="2781566"/>
            <a:ext cx="7740000" cy="0"/>
          </a:xfrm>
          <a:prstGeom prst="line">
            <a:avLst/>
          </a:prstGeom>
          <a:noFill/>
          <a:ln w="38100" cap="flat">
            <a:solidFill>
              <a:srgbClr val="002060"/>
            </a:solidFill>
            <a:prstDash val="sysDot"/>
            <a:round/>
          </a:ln>
          <a:effectLst/>
          <a:sp3d/>
        </p:spPr>
        <p:style>
          <a:lnRef idx="0">
            <a:scrgbClr r="0" g="0" b="0"/>
          </a:lnRef>
          <a:fillRef idx="0">
            <a:scrgbClr r="0" g="0" b="0"/>
          </a:fillRef>
          <a:effectRef idx="0">
            <a:scrgbClr r="0" g="0" b="0"/>
          </a:effectRef>
          <a:fontRef idx="none"/>
        </p:style>
      </p:cxnSp>
      <p:sp>
        <p:nvSpPr>
          <p:cNvPr id="41" name="TextBox 40"/>
          <p:cNvSpPr txBox="1"/>
          <p:nvPr/>
        </p:nvSpPr>
        <p:spPr>
          <a:xfrm>
            <a:off x="8370799" y="2581512"/>
            <a:ext cx="37766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000" b="1" i="0" u="none" strike="noStrike" cap="none" spc="0" normalizeH="0" baseline="0" dirty="0">
                <a:ln>
                  <a:noFill/>
                </a:ln>
                <a:solidFill>
                  <a:srgbClr val="002060"/>
                </a:solidFill>
                <a:uFillTx/>
                <a:latin typeface="Arial"/>
                <a:ea typeface="Arial"/>
                <a:cs typeface="Arial"/>
                <a:sym typeface="Arial"/>
              </a:rPr>
              <a:t>60</a:t>
            </a:r>
          </a:p>
        </p:txBody>
      </p:sp>
      <p:sp>
        <p:nvSpPr>
          <p:cNvPr id="4" name="Rectangle 3"/>
          <p:cNvSpPr/>
          <p:nvPr/>
        </p:nvSpPr>
        <p:spPr>
          <a:xfrm>
            <a:off x="1658938" y="177541"/>
            <a:ext cx="6099747" cy="461665"/>
          </a:xfrm>
          <a:prstGeom prst="rect">
            <a:avLst/>
          </a:prstGeom>
        </p:spPr>
        <p:txBody>
          <a:bodyPr wrap="none">
            <a:spAutoFit/>
          </a:bodyPr>
          <a:lstStyle/>
          <a:p>
            <a:r>
              <a:rPr lang="en-AU" sz="2400" b="1" dirty="0">
                <a:latin typeface="Arial" panose="020B0604020202020204" pitchFamily="34" charset="0"/>
                <a:ea typeface="Open Sans" panose="020B0606030504020204" pitchFamily="34" charset="0"/>
                <a:cs typeface="Arial" panose="020B0604020202020204" pitchFamily="34" charset="0"/>
              </a:rPr>
              <a:t>Combined Marks before Standardisation</a:t>
            </a:r>
          </a:p>
        </p:txBody>
      </p:sp>
      <p:sp>
        <p:nvSpPr>
          <p:cNvPr id="5" name="Rectangle 4"/>
          <p:cNvSpPr/>
          <p:nvPr/>
        </p:nvSpPr>
        <p:spPr>
          <a:xfrm>
            <a:off x="6489082" y="1332880"/>
            <a:ext cx="378712" cy="3132000"/>
          </a:xfrm>
          <a:prstGeom prst="rect">
            <a:avLst/>
          </a:prstGeom>
          <a:solidFill>
            <a:schemeClr val="bg2">
              <a:lumMod val="9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3" name="Straight Connector 12"/>
          <p:cNvCxnSpPr/>
          <p:nvPr/>
        </p:nvCxnSpPr>
        <p:spPr>
          <a:xfrm>
            <a:off x="6489082" y="2889578"/>
            <a:ext cx="378670" cy="0"/>
          </a:xfrm>
          <a:prstGeom prst="line">
            <a:avLst/>
          </a:prstGeom>
          <a:solidFill>
            <a:schemeClr val="bg2">
              <a:lumMod val="9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2" name="Rectangle 11"/>
          <p:cNvSpPr/>
          <p:nvPr/>
        </p:nvSpPr>
        <p:spPr>
          <a:xfrm>
            <a:off x="1236802" y="1355998"/>
            <a:ext cx="378712" cy="2583904"/>
          </a:xfrm>
          <a:prstGeom prst="rect">
            <a:avLst/>
          </a:prstGeom>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4" name="Straight Connector 13"/>
          <p:cNvCxnSpPr/>
          <p:nvPr/>
        </p:nvCxnSpPr>
        <p:spPr>
          <a:xfrm>
            <a:off x="1236802" y="2643758"/>
            <a:ext cx="37867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6" name="Rectangle 15"/>
          <p:cNvSpPr/>
          <p:nvPr/>
        </p:nvSpPr>
        <p:spPr>
          <a:xfrm>
            <a:off x="1893337" y="2098274"/>
            <a:ext cx="378712" cy="1841628"/>
          </a:xfrm>
          <a:prstGeom prst="rect">
            <a:avLst/>
          </a:prstGeom>
          <a:solidFill>
            <a:schemeClr val="accent3">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7" name="Straight Connector 16"/>
          <p:cNvCxnSpPr/>
          <p:nvPr/>
        </p:nvCxnSpPr>
        <p:spPr>
          <a:xfrm>
            <a:off x="1893337" y="2987336"/>
            <a:ext cx="378670" cy="0"/>
          </a:xfrm>
          <a:prstGeom prst="line">
            <a:avLst/>
          </a:prstGeom>
          <a:solidFill>
            <a:schemeClr val="accent3">
              <a:lumMod val="60000"/>
              <a:lumOff val="4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9" name="Rectangle 18"/>
          <p:cNvSpPr/>
          <p:nvPr/>
        </p:nvSpPr>
        <p:spPr>
          <a:xfrm>
            <a:off x="2549872" y="1525538"/>
            <a:ext cx="378712" cy="2520000"/>
          </a:xfrm>
          <a:prstGeom prst="rect">
            <a:avLst/>
          </a:prstGeom>
          <a:solidFill>
            <a:srgbClr val="FFC0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0" name="Straight Connector 19"/>
          <p:cNvCxnSpPr/>
          <p:nvPr/>
        </p:nvCxnSpPr>
        <p:spPr>
          <a:xfrm>
            <a:off x="2549872" y="2778761"/>
            <a:ext cx="378670" cy="0"/>
          </a:xfrm>
          <a:prstGeom prst="line">
            <a:avLst/>
          </a:prstGeom>
          <a:solidFill>
            <a:srgbClr val="FFC0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2" name="Rectangle 21"/>
          <p:cNvSpPr/>
          <p:nvPr/>
        </p:nvSpPr>
        <p:spPr>
          <a:xfrm>
            <a:off x="3206407" y="1851670"/>
            <a:ext cx="378712" cy="2406844"/>
          </a:xfrm>
          <a:prstGeom prst="rect">
            <a:avLst/>
          </a:prstGeom>
          <a:solidFill>
            <a:schemeClr val="accent6">
              <a:lumMod val="40000"/>
              <a:lumOff val="6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3" name="Straight Connector 22"/>
          <p:cNvCxnSpPr/>
          <p:nvPr/>
        </p:nvCxnSpPr>
        <p:spPr>
          <a:xfrm>
            <a:off x="3206407" y="3013595"/>
            <a:ext cx="378670" cy="0"/>
          </a:xfrm>
          <a:prstGeom prst="line">
            <a:avLst/>
          </a:prstGeom>
          <a:solidFill>
            <a:schemeClr val="accent6">
              <a:lumMod val="40000"/>
              <a:lumOff val="6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5" name="Rectangle 24"/>
          <p:cNvSpPr/>
          <p:nvPr/>
        </p:nvSpPr>
        <p:spPr>
          <a:xfrm>
            <a:off x="3862942" y="962174"/>
            <a:ext cx="378712" cy="3024000"/>
          </a:xfrm>
          <a:prstGeom prst="rect">
            <a:avLst/>
          </a:prstGeom>
          <a:solidFill>
            <a:srgbClr val="6699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6" name="Straight Connector 25"/>
          <p:cNvCxnSpPr/>
          <p:nvPr/>
        </p:nvCxnSpPr>
        <p:spPr>
          <a:xfrm>
            <a:off x="3862942" y="2464980"/>
            <a:ext cx="378670" cy="0"/>
          </a:xfrm>
          <a:prstGeom prst="line">
            <a:avLst/>
          </a:prstGeom>
          <a:solidFill>
            <a:srgbClr val="66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8" name="Rectangle 27"/>
          <p:cNvSpPr/>
          <p:nvPr/>
        </p:nvSpPr>
        <p:spPr>
          <a:xfrm>
            <a:off x="4519477" y="1491630"/>
            <a:ext cx="378712" cy="3096344"/>
          </a:xfrm>
          <a:prstGeom prst="rect">
            <a:avLst/>
          </a:prstGeom>
          <a:solidFill>
            <a:schemeClr val="accent3"/>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9" name="Straight Connector 28"/>
          <p:cNvCxnSpPr/>
          <p:nvPr/>
        </p:nvCxnSpPr>
        <p:spPr>
          <a:xfrm>
            <a:off x="4519477" y="2986417"/>
            <a:ext cx="378670" cy="0"/>
          </a:xfrm>
          <a:prstGeom prst="line">
            <a:avLst/>
          </a:prstGeom>
          <a:solidFill>
            <a:schemeClr val="accent3"/>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31" name="Rectangle 30"/>
          <p:cNvSpPr/>
          <p:nvPr/>
        </p:nvSpPr>
        <p:spPr>
          <a:xfrm>
            <a:off x="5176012" y="1059582"/>
            <a:ext cx="378712" cy="3096000"/>
          </a:xfrm>
          <a:prstGeom prst="rect">
            <a:avLst/>
          </a:prstGeom>
          <a:solidFill>
            <a:srgbClr val="FFFF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2" name="Straight Connector 31"/>
          <p:cNvCxnSpPr/>
          <p:nvPr/>
        </p:nvCxnSpPr>
        <p:spPr>
          <a:xfrm>
            <a:off x="5176012" y="2599693"/>
            <a:ext cx="378670" cy="0"/>
          </a:xfrm>
          <a:prstGeom prst="line">
            <a:avLst/>
          </a:prstGeom>
          <a:solidFill>
            <a:srgbClr val="FFFF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34" name="Rectangle 33"/>
          <p:cNvSpPr/>
          <p:nvPr/>
        </p:nvSpPr>
        <p:spPr>
          <a:xfrm>
            <a:off x="5832547" y="1243856"/>
            <a:ext cx="378712" cy="2952000"/>
          </a:xfrm>
          <a:prstGeom prst="rect">
            <a:avLst/>
          </a:prstGeom>
          <a:solidFill>
            <a:schemeClr val="accent5">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5" name="Straight Connector 34"/>
          <p:cNvCxnSpPr/>
          <p:nvPr/>
        </p:nvCxnSpPr>
        <p:spPr>
          <a:xfrm>
            <a:off x="5832547" y="2719394"/>
            <a:ext cx="378670" cy="0"/>
          </a:xfrm>
          <a:prstGeom prst="line">
            <a:avLst/>
          </a:prstGeom>
          <a:solidFill>
            <a:schemeClr val="accent5">
              <a:lumMod val="75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37" name="Rectangle 36"/>
          <p:cNvSpPr/>
          <p:nvPr/>
        </p:nvSpPr>
        <p:spPr>
          <a:xfrm>
            <a:off x="7145616" y="1131590"/>
            <a:ext cx="378712" cy="2916000"/>
          </a:xfrm>
          <a:prstGeom prst="rect">
            <a:avLst/>
          </a:prstGeom>
          <a:solidFill>
            <a:srgbClr val="FF66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8" name="Straight Connector 37"/>
          <p:cNvCxnSpPr/>
          <p:nvPr/>
        </p:nvCxnSpPr>
        <p:spPr>
          <a:xfrm>
            <a:off x="7145616" y="2578024"/>
            <a:ext cx="378670" cy="0"/>
          </a:xfrm>
          <a:prstGeom prst="line">
            <a:avLst/>
          </a:prstGeom>
          <a:solidFill>
            <a:srgbClr val="FF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1433AEDC-7A55-4D72-9CCB-7FFB6D79BDA3}"/>
              </a:ext>
            </a:extLst>
          </p:cNvPr>
          <p:cNvSpPr txBox="1"/>
          <p:nvPr/>
        </p:nvSpPr>
        <p:spPr>
          <a:xfrm flipH="1">
            <a:off x="61196" y="4667719"/>
            <a:ext cx="63199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rgbClr val="002060"/>
                </a:solidFill>
                <a:effectLst/>
                <a:uFillTx/>
                <a:latin typeface="Arial"/>
                <a:ea typeface="Arial"/>
                <a:cs typeface="Arial"/>
                <a:sym typeface="Arial"/>
              </a:rPr>
              <a:t>Course</a:t>
            </a:r>
          </a:p>
        </p:txBody>
      </p:sp>
      <p:sp>
        <p:nvSpPr>
          <p:cNvPr id="27" name="TextBox 26">
            <a:extLst>
              <a:ext uri="{FF2B5EF4-FFF2-40B4-BE49-F238E27FC236}">
                <a16:creationId xmlns:a16="http://schemas.microsoft.com/office/drawing/2014/main" id="{3F588486-C10E-4979-828A-6969991053DB}"/>
              </a:ext>
            </a:extLst>
          </p:cNvPr>
          <p:cNvSpPr txBox="1"/>
          <p:nvPr/>
        </p:nvSpPr>
        <p:spPr>
          <a:xfrm flipH="1">
            <a:off x="12368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A</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30" name="TextBox 29">
            <a:extLst>
              <a:ext uri="{FF2B5EF4-FFF2-40B4-BE49-F238E27FC236}">
                <a16:creationId xmlns:a16="http://schemas.microsoft.com/office/drawing/2014/main" id="{1769B2EB-0ECB-4A32-B3F0-C1DB8769B6B4}"/>
              </a:ext>
            </a:extLst>
          </p:cNvPr>
          <p:cNvSpPr txBox="1"/>
          <p:nvPr/>
        </p:nvSpPr>
        <p:spPr>
          <a:xfrm flipH="1">
            <a:off x="1894319"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B</a:t>
            </a:r>
          </a:p>
        </p:txBody>
      </p:sp>
      <p:sp>
        <p:nvSpPr>
          <p:cNvPr id="33" name="TextBox 32">
            <a:extLst>
              <a:ext uri="{FF2B5EF4-FFF2-40B4-BE49-F238E27FC236}">
                <a16:creationId xmlns:a16="http://schemas.microsoft.com/office/drawing/2014/main" id="{99837F02-9BA8-4FB5-8FF2-201C691657FB}"/>
              </a:ext>
            </a:extLst>
          </p:cNvPr>
          <p:cNvSpPr txBox="1"/>
          <p:nvPr/>
        </p:nvSpPr>
        <p:spPr>
          <a:xfrm flipH="1">
            <a:off x="2551836"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C</a:t>
            </a:r>
          </a:p>
        </p:txBody>
      </p:sp>
      <p:sp>
        <p:nvSpPr>
          <p:cNvPr id="36" name="TextBox 35">
            <a:extLst>
              <a:ext uri="{FF2B5EF4-FFF2-40B4-BE49-F238E27FC236}">
                <a16:creationId xmlns:a16="http://schemas.microsoft.com/office/drawing/2014/main" id="{A7A07F50-202C-4BC2-ADEE-A5D414A7D110}"/>
              </a:ext>
            </a:extLst>
          </p:cNvPr>
          <p:cNvSpPr txBox="1"/>
          <p:nvPr/>
        </p:nvSpPr>
        <p:spPr>
          <a:xfrm flipH="1">
            <a:off x="3209353"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D</a:t>
            </a:r>
          </a:p>
        </p:txBody>
      </p:sp>
      <p:sp>
        <p:nvSpPr>
          <p:cNvPr id="39" name="TextBox 38">
            <a:extLst>
              <a:ext uri="{FF2B5EF4-FFF2-40B4-BE49-F238E27FC236}">
                <a16:creationId xmlns:a16="http://schemas.microsoft.com/office/drawing/2014/main" id="{4B3D3887-56E8-4B5D-9EEE-036DB29D804C}"/>
              </a:ext>
            </a:extLst>
          </p:cNvPr>
          <p:cNvSpPr txBox="1"/>
          <p:nvPr/>
        </p:nvSpPr>
        <p:spPr>
          <a:xfrm flipH="1">
            <a:off x="3866870"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E</a:t>
            </a:r>
          </a:p>
        </p:txBody>
      </p:sp>
      <p:sp>
        <p:nvSpPr>
          <p:cNvPr id="43" name="TextBox 42">
            <a:extLst>
              <a:ext uri="{FF2B5EF4-FFF2-40B4-BE49-F238E27FC236}">
                <a16:creationId xmlns:a16="http://schemas.microsoft.com/office/drawing/2014/main" id="{F5421DA9-2E89-42CA-8F53-3E414AB21402}"/>
              </a:ext>
            </a:extLst>
          </p:cNvPr>
          <p:cNvSpPr txBox="1"/>
          <p:nvPr/>
        </p:nvSpPr>
        <p:spPr>
          <a:xfrm flipH="1">
            <a:off x="452438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F</a:t>
            </a:r>
          </a:p>
        </p:txBody>
      </p:sp>
      <p:sp>
        <p:nvSpPr>
          <p:cNvPr id="44" name="TextBox 43">
            <a:extLst>
              <a:ext uri="{FF2B5EF4-FFF2-40B4-BE49-F238E27FC236}">
                <a16:creationId xmlns:a16="http://schemas.microsoft.com/office/drawing/2014/main" id="{5BFFE0E5-70EE-4A49-B9A7-E06DC2DD6AAA}"/>
              </a:ext>
            </a:extLst>
          </p:cNvPr>
          <p:cNvSpPr txBox="1"/>
          <p:nvPr/>
        </p:nvSpPr>
        <p:spPr>
          <a:xfrm flipH="1">
            <a:off x="5181904"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G</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5" name="TextBox 44">
            <a:extLst>
              <a:ext uri="{FF2B5EF4-FFF2-40B4-BE49-F238E27FC236}">
                <a16:creationId xmlns:a16="http://schemas.microsoft.com/office/drawing/2014/main" id="{B6A7418C-FE95-4F74-B393-2FD1CEC1B764}"/>
              </a:ext>
            </a:extLst>
          </p:cNvPr>
          <p:cNvSpPr txBox="1"/>
          <p:nvPr/>
        </p:nvSpPr>
        <p:spPr>
          <a:xfrm flipH="1">
            <a:off x="5839421"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H</a:t>
            </a:r>
          </a:p>
        </p:txBody>
      </p:sp>
      <p:sp>
        <p:nvSpPr>
          <p:cNvPr id="46" name="TextBox 45">
            <a:extLst>
              <a:ext uri="{FF2B5EF4-FFF2-40B4-BE49-F238E27FC236}">
                <a16:creationId xmlns:a16="http://schemas.microsoft.com/office/drawing/2014/main" id="{164A9E52-CD32-4166-8AF4-73BE81710CA1}"/>
              </a:ext>
            </a:extLst>
          </p:cNvPr>
          <p:cNvSpPr txBox="1"/>
          <p:nvPr/>
        </p:nvSpPr>
        <p:spPr>
          <a:xfrm flipH="1">
            <a:off x="6496938"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I</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7" name="TextBox 46">
            <a:extLst>
              <a:ext uri="{FF2B5EF4-FFF2-40B4-BE49-F238E27FC236}">
                <a16:creationId xmlns:a16="http://schemas.microsoft.com/office/drawing/2014/main" id="{BAEF5505-B25A-4DC5-AE5C-C203A12DCE9A}"/>
              </a:ext>
            </a:extLst>
          </p:cNvPr>
          <p:cNvSpPr txBox="1"/>
          <p:nvPr/>
        </p:nvSpPr>
        <p:spPr>
          <a:xfrm flipH="1">
            <a:off x="7154453" y="4681472"/>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J</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pic>
        <p:nvPicPr>
          <p:cNvPr id="3" name="Picture 2" descr="Logo&#10;&#10;Description automatically generated">
            <a:extLst>
              <a:ext uri="{FF2B5EF4-FFF2-40B4-BE49-F238E27FC236}">
                <a16:creationId xmlns:a16="http://schemas.microsoft.com/office/drawing/2014/main" id="{94630CA8-CC0B-BE9E-3BC0-36822302D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521980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2E9CD5C7-ED81-B641-B683-33FFD14AEE5D}"/>
              </a:ext>
            </a:extLst>
          </p:cNvPr>
          <p:cNvGraphicFramePr>
            <a:graphicFrameLocks noGrp="1"/>
          </p:cNvGraphicFramePr>
          <p:nvPr>
            <p:extLst>
              <p:ext uri="{D42A27DB-BD31-4B8C-83A1-F6EECF244321}">
                <p14:modId xmlns:p14="http://schemas.microsoft.com/office/powerpoint/2010/main" val="733293757"/>
              </p:ext>
            </p:extLst>
          </p:nvPr>
        </p:nvGraphicFramePr>
        <p:xfrm>
          <a:off x="611560" y="915566"/>
          <a:ext cx="7488832" cy="3720437"/>
        </p:xfrm>
        <a:graphic>
          <a:graphicData uri="http://schemas.openxmlformats.org/drawingml/2006/table">
            <a:tbl>
              <a:tblPr firstRow="1" bandRow="1">
                <a:tableStyleId>{5940675A-B579-460E-94D1-54222C63F5DA}</a:tableStyleId>
              </a:tblPr>
              <a:tblGrid>
                <a:gridCol w="7488832">
                  <a:extLst>
                    <a:ext uri="{9D8B030D-6E8A-4147-A177-3AD203B41FA5}">
                      <a16:colId xmlns:a16="http://schemas.microsoft.com/office/drawing/2014/main" val="35026024"/>
                    </a:ext>
                  </a:extLst>
                </a:gridCol>
              </a:tblGrid>
              <a:tr h="379339">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942905"/>
                  </a:ext>
                </a:extLst>
              </a:tr>
              <a:tr h="37933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30918825"/>
                  </a:ext>
                </a:extLst>
              </a:tr>
              <a:tr h="37933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14224081"/>
                  </a:ext>
                </a:extLst>
              </a:tr>
              <a:tr h="37933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64724839"/>
                  </a:ext>
                </a:extLst>
              </a:tr>
              <a:tr h="379339">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549308"/>
                  </a:ext>
                </a:extLst>
              </a:tr>
              <a:tr h="379339">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6840905"/>
                  </a:ext>
                </a:extLst>
              </a:tr>
              <a:tr h="37933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096910"/>
                  </a:ext>
                </a:extLst>
              </a:tr>
              <a:tr h="379339">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0257826"/>
                  </a:ext>
                </a:extLst>
              </a:tr>
              <a:tr h="379339">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2810043"/>
                  </a:ext>
                </a:extLst>
              </a:tr>
              <a:tr h="306386">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cxnSp>
        <p:nvCxnSpPr>
          <p:cNvPr id="40" name="Straight Connector 39"/>
          <p:cNvCxnSpPr/>
          <p:nvPr/>
        </p:nvCxnSpPr>
        <p:spPr>
          <a:xfrm>
            <a:off x="611560" y="2781566"/>
            <a:ext cx="7740000" cy="0"/>
          </a:xfrm>
          <a:prstGeom prst="line">
            <a:avLst/>
          </a:prstGeom>
          <a:noFill/>
          <a:ln w="38100" cap="flat">
            <a:solidFill>
              <a:srgbClr val="002060"/>
            </a:solidFill>
            <a:prstDash val="sysDot"/>
            <a:round/>
          </a:ln>
          <a:effectLst/>
          <a:sp3d/>
        </p:spPr>
        <p:style>
          <a:lnRef idx="0">
            <a:scrgbClr r="0" g="0" b="0"/>
          </a:lnRef>
          <a:fillRef idx="0">
            <a:scrgbClr r="0" g="0" b="0"/>
          </a:fillRef>
          <a:effectRef idx="0">
            <a:scrgbClr r="0" g="0" b="0"/>
          </a:effectRef>
          <a:fontRef idx="none"/>
        </p:style>
      </p:cxnSp>
      <p:sp>
        <p:nvSpPr>
          <p:cNvPr id="41" name="TextBox 40"/>
          <p:cNvSpPr txBox="1"/>
          <p:nvPr/>
        </p:nvSpPr>
        <p:spPr>
          <a:xfrm>
            <a:off x="8370799" y="2581512"/>
            <a:ext cx="37766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000" b="1" i="0" u="none" strike="noStrike" cap="none" spc="0" normalizeH="0" baseline="0" dirty="0">
                <a:ln>
                  <a:noFill/>
                </a:ln>
                <a:solidFill>
                  <a:srgbClr val="002060"/>
                </a:solidFill>
                <a:uFillTx/>
                <a:latin typeface="Arial"/>
                <a:ea typeface="Arial"/>
                <a:cs typeface="Arial"/>
                <a:sym typeface="Arial"/>
              </a:rPr>
              <a:t>60</a:t>
            </a:r>
          </a:p>
        </p:txBody>
      </p:sp>
      <p:sp>
        <p:nvSpPr>
          <p:cNvPr id="4" name="Rectangle 3"/>
          <p:cNvSpPr/>
          <p:nvPr/>
        </p:nvSpPr>
        <p:spPr>
          <a:xfrm>
            <a:off x="1658382" y="202261"/>
            <a:ext cx="5827236" cy="461665"/>
          </a:xfrm>
          <a:prstGeom prst="rect">
            <a:avLst/>
          </a:prstGeom>
        </p:spPr>
        <p:txBody>
          <a:bodyPr wrap="none">
            <a:spAutoFit/>
          </a:bodyPr>
          <a:lstStyle/>
          <a:p>
            <a:r>
              <a:rPr lang="en-AU" sz="2400" b="1" dirty="0">
                <a:latin typeface="Arial" panose="020B0604020202020204" pitchFamily="34" charset="0"/>
                <a:ea typeface="Open Sans" panose="020B0606030504020204" pitchFamily="34" charset="0"/>
                <a:cs typeface="Arial" panose="020B0604020202020204" pitchFamily="34" charset="0"/>
              </a:rPr>
              <a:t>Combined Marks after Standardisation</a:t>
            </a:r>
          </a:p>
        </p:txBody>
      </p:sp>
      <p:sp>
        <p:nvSpPr>
          <p:cNvPr id="5" name="Rectangle 4"/>
          <p:cNvSpPr/>
          <p:nvPr/>
        </p:nvSpPr>
        <p:spPr>
          <a:xfrm>
            <a:off x="6489082" y="915566"/>
            <a:ext cx="378712" cy="3672000"/>
          </a:xfrm>
          <a:prstGeom prst="rect">
            <a:avLst/>
          </a:prstGeom>
          <a:solidFill>
            <a:schemeClr val="bg2">
              <a:lumMod val="9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3" name="Straight Connector 12"/>
          <p:cNvCxnSpPr/>
          <p:nvPr/>
        </p:nvCxnSpPr>
        <p:spPr>
          <a:xfrm>
            <a:off x="6489082" y="2787774"/>
            <a:ext cx="378670" cy="0"/>
          </a:xfrm>
          <a:prstGeom prst="line">
            <a:avLst/>
          </a:prstGeom>
          <a:solidFill>
            <a:schemeClr val="bg2">
              <a:lumMod val="9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2" name="Rectangle 11"/>
          <p:cNvSpPr/>
          <p:nvPr/>
        </p:nvSpPr>
        <p:spPr>
          <a:xfrm>
            <a:off x="1236802" y="915566"/>
            <a:ext cx="360000" cy="3672000"/>
          </a:xfrm>
          <a:prstGeom prst="rect">
            <a:avLst/>
          </a:prstGeom>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4" name="Straight Connector 13"/>
          <p:cNvCxnSpPr>
            <a:cxnSpLocks/>
          </p:cNvCxnSpPr>
          <p:nvPr/>
        </p:nvCxnSpPr>
        <p:spPr>
          <a:xfrm>
            <a:off x="1236802" y="2787774"/>
            <a:ext cx="36000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6" name="Rectangle 15"/>
          <p:cNvSpPr/>
          <p:nvPr/>
        </p:nvSpPr>
        <p:spPr>
          <a:xfrm>
            <a:off x="1893337" y="987574"/>
            <a:ext cx="378712" cy="3564000"/>
          </a:xfrm>
          <a:prstGeom prst="rect">
            <a:avLst/>
          </a:prstGeom>
          <a:solidFill>
            <a:schemeClr val="accent3">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7" name="Straight Connector 16"/>
          <p:cNvCxnSpPr/>
          <p:nvPr/>
        </p:nvCxnSpPr>
        <p:spPr>
          <a:xfrm>
            <a:off x="1893337" y="2787774"/>
            <a:ext cx="378670" cy="0"/>
          </a:xfrm>
          <a:prstGeom prst="line">
            <a:avLst/>
          </a:prstGeom>
          <a:solidFill>
            <a:schemeClr val="accent3">
              <a:lumMod val="60000"/>
              <a:lumOff val="4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9" name="Rectangle 18"/>
          <p:cNvSpPr/>
          <p:nvPr/>
        </p:nvSpPr>
        <p:spPr>
          <a:xfrm>
            <a:off x="2555776" y="1059582"/>
            <a:ext cx="378712" cy="3492000"/>
          </a:xfrm>
          <a:prstGeom prst="rect">
            <a:avLst/>
          </a:prstGeom>
          <a:solidFill>
            <a:srgbClr val="FFC0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0" name="Straight Connector 19"/>
          <p:cNvCxnSpPr/>
          <p:nvPr/>
        </p:nvCxnSpPr>
        <p:spPr>
          <a:xfrm>
            <a:off x="2555818" y="2781566"/>
            <a:ext cx="378670" cy="0"/>
          </a:xfrm>
          <a:prstGeom prst="line">
            <a:avLst/>
          </a:prstGeom>
          <a:solidFill>
            <a:srgbClr val="FFC0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2" name="Rectangle 21"/>
          <p:cNvSpPr/>
          <p:nvPr/>
        </p:nvSpPr>
        <p:spPr>
          <a:xfrm>
            <a:off x="3206407" y="915566"/>
            <a:ext cx="378712" cy="3708000"/>
          </a:xfrm>
          <a:prstGeom prst="rect">
            <a:avLst/>
          </a:prstGeom>
          <a:solidFill>
            <a:schemeClr val="accent6">
              <a:lumMod val="40000"/>
              <a:lumOff val="6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3" name="Straight Connector 22"/>
          <p:cNvCxnSpPr/>
          <p:nvPr/>
        </p:nvCxnSpPr>
        <p:spPr>
          <a:xfrm>
            <a:off x="3206407" y="2787774"/>
            <a:ext cx="378670" cy="0"/>
          </a:xfrm>
          <a:prstGeom prst="line">
            <a:avLst/>
          </a:prstGeom>
          <a:solidFill>
            <a:schemeClr val="accent6">
              <a:lumMod val="40000"/>
              <a:lumOff val="6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5" name="Rectangle 24"/>
          <p:cNvSpPr/>
          <p:nvPr/>
        </p:nvSpPr>
        <p:spPr>
          <a:xfrm>
            <a:off x="3862942" y="915566"/>
            <a:ext cx="378712" cy="3636000"/>
          </a:xfrm>
          <a:prstGeom prst="rect">
            <a:avLst/>
          </a:prstGeom>
          <a:solidFill>
            <a:srgbClr val="6699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6" name="Straight Connector 25"/>
          <p:cNvCxnSpPr/>
          <p:nvPr/>
        </p:nvCxnSpPr>
        <p:spPr>
          <a:xfrm>
            <a:off x="3862942" y="2787774"/>
            <a:ext cx="378670" cy="0"/>
          </a:xfrm>
          <a:prstGeom prst="line">
            <a:avLst/>
          </a:prstGeom>
          <a:solidFill>
            <a:srgbClr val="66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8" name="Rectangle 27"/>
          <p:cNvSpPr/>
          <p:nvPr/>
        </p:nvSpPr>
        <p:spPr>
          <a:xfrm>
            <a:off x="4519477" y="915566"/>
            <a:ext cx="360000" cy="3672000"/>
          </a:xfrm>
          <a:prstGeom prst="rect">
            <a:avLst/>
          </a:prstGeom>
          <a:solidFill>
            <a:schemeClr val="accent3"/>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9" name="Straight Connector 28"/>
          <p:cNvCxnSpPr/>
          <p:nvPr/>
        </p:nvCxnSpPr>
        <p:spPr>
          <a:xfrm>
            <a:off x="4519477" y="2787774"/>
            <a:ext cx="378670" cy="0"/>
          </a:xfrm>
          <a:prstGeom prst="line">
            <a:avLst/>
          </a:prstGeom>
          <a:solidFill>
            <a:schemeClr val="accent3"/>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31" name="Rectangle 30"/>
          <p:cNvSpPr/>
          <p:nvPr/>
        </p:nvSpPr>
        <p:spPr>
          <a:xfrm>
            <a:off x="5148064" y="915566"/>
            <a:ext cx="378712" cy="3708000"/>
          </a:xfrm>
          <a:prstGeom prst="rect">
            <a:avLst/>
          </a:prstGeom>
          <a:solidFill>
            <a:srgbClr val="FFFF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2" name="Straight Connector 31"/>
          <p:cNvCxnSpPr/>
          <p:nvPr/>
        </p:nvCxnSpPr>
        <p:spPr>
          <a:xfrm>
            <a:off x="5148064" y="2787774"/>
            <a:ext cx="378670" cy="0"/>
          </a:xfrm>
          <a:prstGeom prst="line">
            <a:avLst/>
          </a:prstGeom>
          <a:solidFill>
            <a:srgbClr val="FFFF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34" name="Rectangle 33"/>
          <p:cNvSpPr/>
          <p:nvPr/>
        </p:nvSpPr>
        <p:spPr>
          <a:xfrm>
            <a:off x="5832547" y="987574"/>
            <a:ext cx="378712" cy="3492000"/>
          </a:xfrm>
          <a:prstGeom prst="rect">
            <a:avLst/>
          </a:prstGeom>
          <a:solidFill>
            <a:schemeClr val="accent5">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5" name="Straight Connector 34"/>
          <p:cNvCxnSpPr/>
          <p:nvPr/>
        </p:nvCxnSpPr>
        <p:spPr>
          <a:xfrm>
            <a:off x="5832547" y="2787774"/>
            <a:ext cx="378670" cy="0"/>
          </a:xfrm>
          <a:prstGeom prst="line">
            <a:avLst/>
          </a:prstGeom>
          <a:solidFill>
            <a:schemeClr val="accent5">
              <a:lumMod val="75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37" name="Rectangle 36"/>
          <p:cNvSpPr/>
          <p:nvPr/>
        </p:nvSpPr>
        <p:spPr>
          <a:xfrm>
            <a:off x="7145616" y="985302"/>
            <a:ext cx="378712" cy="3636000"/>
          </a:xfrm>
          <a:prstGeom prst="rect">
            <a:avLst/>
          </a:prstGeom>
          <a:solidFill>
            <a:srgbClr val="FF66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8" name="Straight Connector 37"/>
          <p:cNvCxnSpPr/>
          <p:nvPr/>
        </p:nvCxnSpPr>
        <p:spPr>
          <a:xfrm>
            <a:off x="7145616" y="2787774"/>
            <a:ext cx="378670" cy="0"/>
          </a:xfrm>
          <a:prstGeom prst="line">
            <a:avLst/>
          </a:prstGeom>
          <a:solidFill>
            <a:srgbClr val="FF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27" name="TextBox 26">
            <a:extLst>
              <a:ext uri="{FF2B5EF4-FFF2-40B4-BE49-F238E27FC236}">
                <a16:creationId xmlns:a16="http://schemas.microsoft.com/office/drawing/2014/main" id="{9E032623-C795-4085-9F26-7ACFD37424D9}"/>
              </a:ext>
            </a:extLst>
          </p:cNvPr>
          <p:cNvSpPr txBox="1"/>
          <p:nvPr/>
        </p:nvSpPr>
        <p:spPr>
          <a:xfrm flipH="1">
            <a:off x="67147" y="4657824"/>
            <a:ext cx="63199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rgbClr val="002060"/>
                </a:solidFill>
                <a:effectLst/>
                <a:uFillTx/>
                <a:latin typeface="Arial"/>
                <a:ea typeface="Arial"/>
                <a:cs typeface="Arial"/>
                <a:sym typeface="Arial"/>
              </a:rPr>
              <a:t>Course</a:t>
            </a:r>
          </a:p>
        </p:txBody>
      </p:sp>
      <p:sp>
        <p:nvSpPr>
          <p:cNvPr id="30" name="TextBox 29">
            <a:extLst>
              <a:ext uri="{FF2B5EF4-FFF2-40B4-BE49-F238E27FC236}">
                <a16:creationId xmlns:a16="http://schemas.microsoft.com/office/drawing/2014/main" id="{44F80833-DDA7-41FD-83A1-5F9B26FD93FF}"/>
              </a:ext>
            </a:extLst>
          </p:cNvPr>
          <p:cNvSpPr txBox="1"/>
          <p:nvPr/>
        </p:nvSpPr>
        <p:spPr>
          <a:xfrm flipH="1">
            <a:off x="12368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A</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33" name="TextBox 32">
            <a:extLst>
              <a:ext uri="{FF2B5EF4-FFF2-40B4-BE49-F238E27FC236}">
                <a16:creationId xmlns:a16="http://schemas.microsoft.com/office/drawing/2014/main" id="{4517342D-4D1F-4846-9DAF-3EE8A926F15F}"/>
              </a:ext>
            </a:extLst>
          </p:cNvPr>
          <p:cNvSpPr txBox="1"/>
          <p:nvPr/>
        </p:nvSpPr>
        <p:spPr>
          <a:xfrm flipH="1">
            <a:off x="1901774"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B</a:t>
            </a:r>
          </a:p>
        </p:txBody>
      </p:sp>
      <p:sp>
        <p:nvSpPr>
          <p:cNvPr id="36" name="TextBox 35">
            <a:extLst>
              <a:ext uri="{FF2B5EF4-FFF2-40B4-BE49-F238E27FC236}">
                <a16:creationId xmlns:a16="http://schemas.microsoft.com/office/drawing/2014/main" id="{5F4D642C-6DE3-45A2-B206-FFBBE490E0D9}"/>
              </a:ext>
            </a:extLst>
          </p:cNvPr>
          <p:cNvSpPr txBox="1"/>
          <p:nvPr/>
        </p:nvSpPr>
        <p:spPr>
          <a:xfrm flipH="1">
            <a:off x="25256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C</a:t>
            </a:r>
          </a:p>
        </p:txBody>
      </p:sp>
      <p:sp>
        <p:nvSpPr>
          <p:cNvPr id="39" name="TextBox 38">
            <a:extLst>
              <a:ext uri="{FF2B5EF4-FFF2-40B4-BE49-F238E27FC236}">
                <a16:creationId xmlns:a16="http://schemas.microsoft.com/office/drawing/2014/main" id="{B26764AD-03F3-4BDD-8AA2-35F3839188BC}"/>
              </a:ext>
            </a:extLst>
          </p:cNvPr>
          <p:cNvSpPr txBox="1"/>
          <p:nvPr/>
        </p:nvSpPr>
        <p:spPr>
          <a:xfrm flipH="1">
            <a:off x="320640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D</a:t>
            </a:r>
          </a:p>
        </p:txBody>
      </p:sp>
      <p:sp>
        <p:nvSpPr>
          <p:cNvPr id="43" name="TextBox 42">
            <a:extLst>
              <a:ext uri="{FF2B5EF4-FFF2-40B4-BE49-F238E27FC236}">
                <a16:creationId xmlns:a16="http://schemas.microsoft.com/office/drawing/2014/main" id="{6021AD67-895F-4F4E-B592-35BD82BB0CE3}"/>
              </a:ext>
            </a:extLst>
          </p:cNvPr>
          <p:cNvSpPr txBox="1"/>
          <p:nvPr/>
        </p:nvSpPr>
        <p:spPr>
          <a:xfrm flipH="1">
            <a:off x="388344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E</a:t>
            </a:r>
          </a:p>
        </p:txBody>
      </p:sp>
      <p:sp>
        <p:nvSpPr>
          <p:cNvPr id="44" name="TextBox 43">
            <a:extLst>
              <a:ext uri="{FF2B5EF4-FFF2-40B4-BE49-F238E27FC236}">
                <a16:creationId xmlns:a16="http://schemas.microsoft.com/office/drawing/2014/main" id="{3CF88EB2-4AD5-4186-AC47-B1212995EEA6}"/>
              </a:ext>
            </a:extLst>
          </p:cNvPr>
          <p:cNvSpPr txBox="1"/>
          <p:nvPr/>
        </p:nvSpPr>
        <p:spPr>
          <a:xfrm flipH="1">
            <a:off x="451947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F</a:t>
            </a:r>
          </a:p>
        </p:txBody>
      </p:sp>
      <p:sp>
        <p:nvSpPr>
          <p:cNvPr id="45" name="TextBox 44">
            <a:extLst>
              <a:ext uri="{FF2B5EF4-FFF2-40B4-BE49-F238E27FC236}">
                <a16:creationId xmlns:a16="http://schemas.microsoft.com/office/drawing/2014/main" id="{B20F5BA3-BA08-4561-B435-1CC83A62FD40}"/>
              </a:ext>
            </a:extLst>
          </p:cNvPr>
          <p:cNvSpPr txBox="1"/>
          <p:nvPr/>
        </p:nvSpPr>
        <p:spPr>
          <a:xfrm flipH="1">
            <a:off x="517601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G</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6" name="TextBox 45">
            <a:extLst>
              <a:ext uri="{FF2B5EF4-FFF2-40B4-BE49-F238E27FC236}">
                <a16:creationId xmlns:a16="http://schemas.microsoft.com/office/drawing/2014/main" id="{F9D3D1C8-8246-4E45-9770-9BD8455B2D50}"/>
              </a:ext>
            </a:extLst>
          </p:cNvPr>
          <p:cNvSpPr txBox="1"/>
          <p:nvPr/>
        </p:nvSpPr>
        <p:spPr>
          <a:xfrm flipH="1">
            <a:off x="583254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H</a:t>
            </a:r>
          </a:p>
        </p:txBody>
      </p:sp>
      <p:sp>
        <p:nvSpPr>
          <p:cNvPr id="47" name="TextBox 46">
            <a:extLst>
              <a:ext uri="{FF2B5EF4-FFF2-40B4-BE49-F238E27FC236}">
                <a16:creationId xmlns:a16="http://schemas.microsoft.com/office/drawing/2014/main" id="{2C1F9282-8E98-454E-AD48-07679F7BAF72}"/>
              </a:ext>
            </a:extLst>
          </p:cNvPr>
          <p:cNvSpPr txBox="1"/>
          <p:nvPr/>
        </p:nvSpPr>
        <p:spPr>
          <a:xfrm flipH="1">
            <a:off x="652037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I</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8" name="TextBox 47">
            <a:extLst>
              <a:ext uri="{FF2B5EF4-FFF2-40B4-BE49-F238E27FC236}">
                <a16:creationId xmlns:a16="http://schemas.microsoft.com/office/drawing/2014/main" id="{389CA570-CAD4-41CD-B332-AAA22737255A}"/>
              </a:ext>
            </a:extLst>
          </p:cNvPr>
          <p:cNvSpPr txBox="1"/>
          <p:nvPr/>
        </p:nvSpPr>
        <p:spPr>
          <a:xfrm flipH="1">
            <a:off x="723748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J</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pic>
        <p:nvPicPr>
          <p:cNvPr id="2" name="Picture 1" descr="Logo&#10;&#10;Description automatically generated">
            <a:extLst>
              <a:ext uri="{FF2B5EF4-FFF2-40B4-BE49-F238E27FC236}">
                <a16:creationId xmlns:a16="http://schemas.microsoft.com/office/drawing/2014/main" id="{75F8E1A2-91B9-217F-8F97-7285B7F43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064629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FD0DE53-17BE-AF54-9B2A-950E447E7C41}"/>
              </a:ext>
            </a:extLst>
          </p:cNvPr>
          <p:cNvSpPr/>
          <p:nvPr/>
        </p:nvSpPr>
        <p:spPr>
          <a:xfrm>
            <a:off x="359532" y="303498"/>
            <a:ext cx="8424936" cy="4536504"/>
          </a:xfrm>
          <a:prstGeom prst="roundRect">
            <a:avLst/>
          </a:prstGeom>
          <a:solidFill>
            <a:schemeClr val="tx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1">
            <a:extLst>
              <a:ext uri="{FF2B5EF4-FFF2-40B4-BE49-F238E27FC236}">
                <a16:creationId xmlns:a16="http://schemas.microsoft.com/office/drawing/2014/main" id="{D7BEF02F-9FBA-2E50-69BD-6DDBBAD2652F}"/>
              </a:ext>
            </a:extLst>
          </p:cNvPr>
          <p:cNvSpPr txBox="1">
            <a:spLocks/>
          </p:cNvSpPr>
          <p:nvPr/>
        </p:nvSpPr>
        <p:spPr>
          <a:xfrm>
            <a:off x="1056183" y="312335"/>
            <a:ext cx="7488832" cy="662952"/>
          </a:xfrm>
          <a:prstGeom prst="rect">
            <a:avLst/>
          </a:prstGeom>
          <a:effectLst/>
        </p:spPr>
        <p:txBody>
          <a:bodyPr vert="horz" lIns="91440" tIns="45720" rIns="91440" bIns="45720" rtlCol="0" anchor="b">
            <a:normAutofit/>
          </a:bodyPr>
          <a:lstStyle>
            <a:lvl1pPr algn="r" defTabSz="342900" rtl="0" eaLnBrk="1" latinLnBrk="0" hangingPunct="1">
              <a:spcBef>
                <a:spcPct val="0"/>
              </a:spcBef>
              <a:buNone/>
              <a:defRPr sz="30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AU" sz="3600" b="1" dirty="0">
                <a:solidFill>
                  <a:srgbClr val="0070C0"/>
                </a:solidFill>
                <a:latin typeface="Arial" panose="020B0604020202020204" pitchFamily="34" charset="0"/>
                <a:cs typeface="Arial" panose="020B0604020202020204" pitchFamily="34" charset="0"/>
              </a:rPr>
              <a:t>Who is TISC and what do we do?</a:t>
            </a:r>
          </a:p>
        </p:txBody>
      </p:sp>
      <p:sp>
        <p:nvSpPr>
          <p:cNvPr id="9" name="TextBox 8">
            <a:extLst>
              <a:ext uri="{FF2B5EF4-FFF2-40B4-BE49-F238E27FC236}">
                <a16:creationId xmlns:a16="http://schemas.microsoft.com/office/drawing/2014/main" id="{54C1D678-22C1-D9E0-2F15-2993E5FC9003}"/>
              </a:ext>
            </a:extLst>
          </p:cNvPr>
          <p:cNvSpPr txBox="1"/>
          <p:nvPr/>
        </p:nvSpPr>
        <p:spPr>
          <a:xfrm>
            <a:off x="1056183" y="983471"/>
            <a:ext cx="7907655" cy="3323987"/>
          </a:xfrm>
          <a:prstGeom prst="rect">
            <a:avLst/>
          </a:prstGeom>
          <a:noFill/>
        </p:spPr>
        <p:txBody>
          <a:bodyPr wrap="square" rtlCol="0">
            <a:spAutoFit/>
          </a:bodyPr>
          <a:lstStyle/>
          <a:p>
            <a:pPr marL="285750" indent="-285750">
              <a:spcAft>
                <a:spcPts val="600"/>
              </a:spcAft>
              <a:buClr>
                <a:srgbClr val="0070C0"/>
              </a:buClr>
              <a:buFont typeface="Arial" panose="020B0604020202020204" pitchFamily="34" charset="0"/>
              <a:buChar char="•"/>
            </a:pPr>
            <a:r>
              <a:rPr lang="en-AU" sz="2000" dirty="0">
                <a:solidFill>
                  <a:schemeClr val="bg1"/>
                </a:solidFill>
                <a:latin typeface="Arial" panose="020B0604020202020204" pitchFamily="34" charset="0"/>
                <a:cs typeface="Arial" panose="020B0604020202020204" pitchFamily="34" charset="0"/>
              </a:rPr>
              <a:t>TISC calculates scaled scores and ATARs.</a:t>
            </a:r>
          </a:p>
          <a:p>
            <a:pPr marL="285750" indent="-285750">
              <a:spcAft>
                <a:spcPts val="600"/>
              </a:spcAft>
              <a:buClr>
                <a:srgbClr val="0070C0"/>
              </a:buClr>
              <a:buFont typeface="Arial" panose="020B0604020202020204" pitchFamily="34" charset="0"/>
              <a:buChar char="•"/>
            </a:pPr>
            <a:r>
              <a:rPr lang="en-AU" sz="2000" dirty="0">
                <a:solidFill>
                  <a:schemeClr val="bg1"/>
                </a:solidFill>
                <a:latin typeface="Arial" panose="020B0604020202020204" pitchFamily="34" charset="0"/>
                <a:cs typeface="Arial" panose="020B0604020202020204" pitchFamily="34" charset="0"/>
              </a:rPr>
              <a:t>We also broadly manage the undergraduate university admission process, particularly for WA Year 12s.</a:t>
            </a:r>
          </a:p>
          <a:p>
            <a:pPr marL="285750" indent="-285750">
              <a:spcAft>
                <a:spcPts val="600"/>
              </a:spcAft>
              <a:buClr>
                <a:srgbClr val="0070C0"/>
              </a:buClr>
              <a:buFont typeface="Arial" panose="020B0604020202020204" pitchFamily="34" charset="0"/>
              <a:buChar char="•"/>
            </a:pPr>
            <a:r>
              <a:rPr lang="en-AU" sz="2000" dirty="0">
                <a:solidFill>
                  <a:schemeClr val="bg1"/>
                </a:solidFill>
                <a:latin typeface="Arial" panose="020B0604020202020204" pitchFamily="34" charset="0"/>
                <a:cs typeface="Arial" panose="020B0604020202020204" pitchFamily="34" charset="0"/>
              </a:rPr>
              <a:t>We publish the TISC Guide and other brochures.</a:t>
            </a:r>
          </a:p>
          <a:p>
            <a:pPr marL="285750" indent="-285750">
              <a:spcAft>
                <a:spcPts val="600"/>
              </a:spcAft>
              <a:buClr>
                <a:srgbClr val="0070C0"/>
              </a:buClr>
              <a:buFont typeface="Arial" panose="020B0604020202020204" pitchFamily="34" charset="0"/>
              <a:buChar char="•"/>
            </a:pPr>
            <a:r>
              <a:rPr lang="en-AU" sz="2000" dirty="0">
                <a:solidFill>
                  <a:schemeClr val="bg1"/>
                </a:solidFill>
                <a:latin typeface="Arial" panose="020B0604020202020204" pitchFamily="34" charset="0"/>
                <a:cs typeface="Arial" panose="020B0604020202020204" pitchFamily="34" charset="0"/>
              </a:rPr>
              <a:t>We conduct information presentations – like this one – for school groups.</a:t>
            </a:r>
          </a:p>
          <a:p>
            <a:pPr marL="285750" indent="-285750">
              <a:spcAft>
                <a:spcPts val="600"/>
              </a:spcAft>
              <a:buClr>
                <a:srgbClr val="0070C0"/>
              </a:buClr>
              <a:buFont typeface="Arial" panose="020B0604020202020204" pitchFamily="34" charset="0"/>
              <a:buChar char="•"/>
            </a:pPr>
            <a:r>
              <a:rPr lang="en-AU" sz="2000" dirty="0">
                <a:solidFill>
                  <a:schemeClr val="bg1"/>
                </a:solidFill>
                <a:latin typeface="Arial" panose="020B0604020202020204" pitchFamily="34" charset="0"/>
                <a:cs typeface="Arial" panose="020B0604020202020204" pitchFamily="34" charset="0"/>
              </a:rPr>
              <a:t>We run the Skills for Tertiary Admissions Test (STAT).</a:t>
            </a:r>
          </a:p>
          <a:p>
            <a:pPr marL="285750" indent="-285750">
              <a:spcAft>
                <a:spcPts val="600"/>
              </a:spcAft>
              <a:buClr>
                <a:srgbClr val="0070C0"/>
              </a:buClr>
              <a:buFont typeface="Arial" panose="020B0604020202020204" pitchFamily="34" charset="0"/>
              <a:buChar char="•"/>
            </a:pPr>
            <a:r>
              <a:rPr lang="en-AU" sz="2000" dirty="0">
                <a:solidFill>
                  <a:schemeClr val="bg1"/>
                </a:solidFill>
                <a:latin typeface="Arial" panose="020B0604020202020204" pitchFamily="34" charset="0"/>
                <a:cs typeface="Arial" panose="020B0604020202020204" pitchFamily="34" charset="0"/>
              </a:rPr>
              <a:t>Owned by the four public universities but are a neutral body.</a:t>
            </a:r>
          </a:p>
          <a:p>
            <a:pPr marL="285750" indent="-285750">
              <a:spcAft>
                <a:spcPts val="600"/>
              </a:spcAft>
              <a:buClr>
                <a:srgbClr val="0070C0"/>
              </a:buClr>
              <a:buFont typeface="Arial" panose="020B0604020202020204" pitchFamily="34" charset="0"/>
              <a:buChar char="•"/>
            </a:pPr>
            <a:r>
              <a:rPr lang="en-AU" sz="2000" dirty="0">
                <a:solidFill>
                  <a:schemeClr val="bg1"/>
                </a:solidFill>
                <a:latin typeface="Arial" panose="020B0604020202020204" pitchFamily="34" charset="0"/>
                <a:cs typeface="Arial" panose="020B0604020202020204" pitchFamily="34" charset="0"/>
              </a:rPr>
              <a:t>Aim to enhance participation in Higher Education.</a:t>
            </a:r>
          </a:p>
        </p:txBody>
      </p:sp>
      <p:pic>
        <p:nvPicPr>
          <p:cNvPr id="4" name="Picture 3" descr="Logo&#10;&#10;Description automatically generated">
            <a:extLst>
              <a:ext uri="{FF2B5EF4-FFF2-40B4-BE49-F238E27FC236}">
                <a16:creationId xmlns:a16="http://schemas.microsoft.com/office/drawing/2014/main" id="{CC18578A-9B13-DEE7-C51E-4F7561DD9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4393710"/>
            <a:ext cx="1076030" cy="360040"/>
          </a:xfrm>
          <a:prstGeom prst="rect">
            <a:avLst/>
          </a:prstGeom>
        </p:spPr>
      </p:pic>
    </p:spTree>
    <p:extLst>
      <p:ext uri="{BB962C8B-B14F-4D97-AF65-F5344CB8AC3E}">
        <p14:creationId xmlns:p14="http://schemas.microsoft.com/office/powerpoint/2010/main" val="1625368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Straight Connector 108">
            <a:extLst>
              <a:ext uri="{FF2B5EF4-FFF2-40B4-BE49-F238E27FC236}">
                <a16:creationId xmlns:a16="http://schemas.microsoft.com/office/drawing/2014/main" id="{8ECCAC05-AF91-4E4B-A2EA-78E8E0CC8004}"/>
              </a:ext>
            </a:extLst>
          </p:cNvPr>
          <p:cNvCxnSpPr>
            <a:cxnSpLocks/>
          </p:cNvCxnSpPr>
          <p:nvPr/>
        </p:nvCxnSpPr>
        <p:spPr>
          <a:xfrm>
            <a:off x="3419872" y="2799966"/>
            <a:ext cx="1872208" cy="0"/>
          </a:xfrm>
          <a:prstGeom prst="line">
            <a:avLst/>
          </a:prstGeom>
          <a:noFill/>
          <a:ln w="25400" cap="flat">
            <a:solidFill>
              <a:srgbClr val="002060"/>
            </a:solidFill>
            <a:prstDash val="sysDot"/>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3" name="Rectangle 112">
            <a:extLst>
              <a:ext uri="{FF2B5EF4-FFF2-40B4-BE49-F238E27FC236}">
                <a16:creationId xmlns:a16="http://schemas.microsoft.com/office/drawing/2014/main" id="{ECE74AE6-2BDF-429D-9638-5195B77EACC8}"/>
              </a:ext>
            </a:extLst>
          </p:cNvPr>
          <p:cNvSpPr/>
          <p:nvPr/>
        </p:nvSpPr>
        <p:spPr>
          <a:xfrm>
            <a:off x="4169388" y="2503622"/>
            <a:ext cx="373175" cy="338552"/>
          </a:xfrm>
          <a:prstGeom prst="rect">
            <a:avLst/>
          </a:prstGeom>
          <a:no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2060"/>
                </a:solidFill>
                <a:uFillTx/>
                <a:latin typeface="Arial"/>
                <a:ea typeface="Arial"/>
                <a:cs typeface="Arial"/>
                <a:sym typeface="Arial"/>
              </a:rPr>
              <a:t>60</a:t>
            </a:r>
          </a:p>
        </p:txBody>
      </p:sp>
      <p:sp>
        <p:nvSpPr>
          <p:cNvPr id="5" name="Rectangle 4"/>
          <p:cNvSpPr/>
          <p:nvPr/>
        </p:nvSpPr>
        <p:spPr>
          <a:xfrm>
            <a:off x="3635896" y="1756718"/>
            <a:ext cx="504056" cy="2088232"/>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6" name="Rectangle 5"/>
          <p:cNvSpPr/>
          <p:nvPr/>
        </p:nvSpPr>
        <p:spPr>
          <a:xfrm>
            <a:off x="4572000" y="1756718"/>
            <a:ext cx="504056" cy="2088232"/>
          </a:xfrm>
          <a:prstGeom prst="rect">
            <a:avLst/>
          </a:prstGeom>
          <a:solidFill>
            <a:schemeClr val="accent1">
              <a:lumMod val="40000"/>
              <a:lumOff val="60000"/>
            </a:schemeClr>
          </a:solidFill>
          <a:ln w="12700">
            <a:solidFill>
              <a:schemeClr val="bg2">
                <a:lumMod val="75000"/>
              </a:schemeClr>
            </a:solidFill>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 name="Straight Connector 2"/>
          <p:cNvCxnSpPr>
            <a:stCxn id="5" idx="1"/>
            <a:endCxn id="5" idx="3"/>
          </p:cNvCxnSpPr>
          <p:nvPr/>
        </p:nvCxnSpPr>
        <p:spPr>
          <a:xfrm>
            <a:off x="3635896" y="2800834"/>
            <a:ext cx="504056" cy="0"/>
          </a:xfrm>
          <a:prstGeom prst="line">
            <a:avLst/>
          </a:prstGeom>
          <a:ln w="190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a:stCxn id="6" idx="1"/>
            <a:endCxn id="6" idx="3"/>
          </p:cNvCxnSpPr>
          <p:nvPr/>
        </p:nvCxnSpPr>
        <p:spPr>
          <a:xfrm>
            <a:off x="4572000" y="2800834"/>
            <a:ext cx="504056"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cxnSp>
        <p:nvCxnSpPr>
          <p:cNvPr id="23" name="Straight Arrow Connector 22"/>
          <p:cNvCxnSpPr/>
          <p:nvPr/>
        </p:nvCxnSpPr>
        <p:spPr>
          <a:xfrm flipH="1" flipV="1">
            <a:off x="2771800" y="1635646"/>
            <a:ext cx="648072" cy="21602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sp>
        <p:nvSpPr>
          <p:cNvPr id="22" name="TextBox 21"/>
          <p:cNvSpPr txBox="1"/>
          <p:nvPr/>
        </p:nvSpPr>
        <p:spPr>
          <a:xfrm>
            <a:off x="3419872" y="4371950"/>
            <a:ext cx="7752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ea typeface="Open Sans" panose="020B0606030504020204" pitchFamily="34" charset="0"/>
                <a:cs typeface="Arial" panose="020B0604020202020204" pitchFamily="34" charset="0"/>
              </a:rPr>
              <a:t>C</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ourse A</a:t>
            </a:r>
          </a:p>
        </p:txBody>
      </p:sp>
      <p:sp>
        <p:nvSpPr>
          <p:cNvPr id="24" name="TextBox 23"/>
          <p:cNvSpPr txBox="1"/>
          <p:nvPr/>
        </p:nvSpPr>
        <p:spPr>
          <a:xfrm>
            <a:off x="4588878" y="4371949"/>
            <a:ext cx="7752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ea typeface="Open Sans" panose="020B0606030504020204" pitchFamily="34" charset="0"/>
                <a:cs typeface="Arial" panose="020B0604020202020204" pitchFamily="34" charset="0"/>
              </a:rPr>
              <a:t>C</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ourse B</a:t>
            </a:r>
          </a:p>
        </p:txBody>
      </p:sp>
      <p:cxnSp>
        <p:nvCxnSpPr>
          <p:cNvPr id="25" name="Straight Arrow Connector 24"/>
          <p:cNvCxnSpPr/>
          <p:nvPr/>
        </p:nvCxnSpPr>
        <p:spPr>
          <a:xfrm flipH="1" flipV="1">
            <a:off x="2699792" y="1995686"/>
            <a:ext cx="720000" cy="153018"/>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29" name="Straight Arrow Connector 28"/>
          <p:cNvCxnSpPr/>
          <p:nvPr/>
        </p:nvCxnSpPr>
        <p:spPr>
          <a:xfrm flipH="1" flipV="1">
            <a:off x="2699792" y="2355726"/>
            <a:ext cx="720080"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1" name="Straight Arrow Connector 30"/>
          <p:cNvCxnSpPr/>
          <p:nvPr/>
        </p:nvCxnSpPr>
        <p:spPr>
          <a:xfrm flipH="1" flipV="1">
            <a:off x="2699872" y="2787774"/>
            <a:ext cx="720000" cy="27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2" name="Straight Arrow Connector 31"/>
          <p:cNvCxnSpPr/>
          <p:nvPr/>
        </p:nvCxnSpPr>
        <p:spPr>
          <a:xfrm flipH="1">
            <a:off x="2699872" y="3111810"/>
            <a:ext cx="720000" cy="36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5" name="Straight Arrow Connector 34"/>
          <p:cNvCxnSpPr/>
          <p:nvPr/>
        </p:nvCxnSpPr>
        <p:spPr>
          <a:xfrm flipH="1">
            <a:off x="2771800" y="3435846"/>
            <a:ext cx="647992"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6" name="Straight Arrow Connector 35"/>
          <p:cNvCxnSpPr/>
          <p:nvPr/>
        </p:nvCxnSpPr>
        <p:spPr>
          <a:xfrm flipH="1">
            <a:off x="2843808" y="3723878"/>
            <a:ext cx="576064" cy="288032"/>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grpSp>
        <p:nvGrpSpPr>
          <p:cNvPr id="128" name="Group 127"/>
          <p:cNvGrpSpPr/>
          <p:nvPr/>
        </p:nvGrpSpPr>
        <p:grpSpPr>
          <a:xfrm>
            <a:off x="467544" y="2582784"/>
            <a:ext cx="6984776" cy="276997"/>
            <a:chOff x="467544" y="2582784"/>
            <a:chExt cx="6984776" cy="276997"/>
          </a:xfrm>
        </p:grpSpPr>
        <p:sp>
          <p:nvSpPr>
            <p:cNvPr id="58" name="Rectangle 57"/>
            <p:cNvSpPr/>
            <p:nvPr/>
          </p:nvSpPr>
          <p:spPr>
            <a:xfrm>
              <a:off x="467544"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44</a:t>
              </a:r>
            </a:p>
          </p:txBody>
        </p:sp>
        <p:sp>
          <p:nvSpPr>
            <p:cNvPr id="62" name="Rectangle 61"/>
            <p:cNvSpPr/>
            <p:nvPr/>
          </p:nvSpPr>
          <p:spPr>
            <a:xfrm>
              <a:off x="1331640"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70" name="Rectangle 69"/>
            <p:cNvSpPr/>
            <p:nvPr/>
          </p:nvSpPr>
          <p:spPr>
            <a:xfrm>
              <a:off x="899592"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69</a:t>
              </a:r>
            </a:p>
          </p:txBody>
        </p:sp>
        <p:sp>
          <p:nvSpPr>
            <p:cNvPr id="76" name="Rectangle 75"/>
            <p:cNvSpPr/>
            <p:nvPr/>
          </p:nvSpPr>
          <p:spPr>
            <a:xfrm>
              <a:off x="1763688"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63</a:t>
              </a:r>
            </a:p>
          </p:txBody>
        </p:sp>
        <p:sp>
          <p:nvSpPr>
            <p:cNvPr id="91" name="Rectangle 90"/>
            <p:cNvSpPr/>
            <p:nvPr/>
          </p:nvSpPr>
          <p:spPr>
            <a:xfrm>
              <a:off x="6300192"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80</a:t>
              </a:r>
            </a:p>
          </p:txBody>
        </p:sp>
        <p:sp>
          <p:nvSpPr>
            <p:cNvPr id="95" name="Rectangle 94"/>
            <p:cNvSpPr/>
            <p:nvPr/>
          </p:nvSpPr>
          <p:spPr>
            <a:xfrm>
              <a:off x="7164288"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79</a:t>
              </a:r>
            </a:p>
          </p:txBody>
        </p:sp>
        <p:sp>
          <p:nvSpPr>
            <p:cNvPr id="103" name="Rectangle 102"/>
            <p:cNvSpPr/>
            <p:nvPr/>
          </p:nvSpPr>
          <p:spPr>
            <a:xfrm>
              <a:off x="6732240"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77</a:t>
              </a:r>
            </a:p>
          </p:txBody>
        </p:sp>
      </p:grpSp>
      <p:grpSp>
        <p:nvGrpSpPr>
          <p:cNvPr id="129" name="Group 128"/>
          <p:cNvGrpSpPr/>
          <p:nvPr/>
        </p:nvGrpSpPr>
        <p:grpSpPr>
          <a:xfrm>
            <a:off x="467544" y="3062837"/>
            <a:ext cx="7416824" cy="276997"/>
            <a:chOff x="467544" y="3062837"/>
            <a:chExt cx="7416824" cy="276997"/>
          </a:xfrm>
        </p:grpSpPr>
        <p:sp>
          <p:nvSpPr>
            <p:cNvPr id="53" name="Rectangle 52"/>
            <p:cNvSpPr/>
            <p:nvPr/>
          </p:nvSpPr>
          <p:spPr>
            <a:xfrm>
              <a:off x="467544"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sp>
          <p:nvSpPr>
            <p:cNvPr id="54" name="Rectangle 53"/>
            <p:cNvSpPr/>
            <p:nvPr/>
          </p:nvSpPr>
          <p:spPr>
            <a:xfrm>
              <a:off x="899592"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49</a:t>
              </a:r>
            </a:p>
          </p:txBody>
        </p:sp>
        <p:sp>
          <p:nvSpPr>
            <p:cNvPr id="61" name="Rectangle 60"/>
            <p:cNvSpPr/>
            <p:nvPr/>
          </p:nvSpPr>
          <p:spPr>
            <a:xfrm>
              <a:off x="1331640" y="3062837"/>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23</a:t>
              </a:r>
            </a:p>
          </p:txBody>
        </p:sp>
        <p:sp>
          <p:nvSpPr>
            <p:cNvPr id="86" name="Rectangle 85"/>
            <p:cNvSpPr/>
            <p:nvPr/>
          </p:nvSpPr>
          <p:spPr>
            <a:xfrm>
              <a:off x="6300192"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sp>
          <p:nvSpPr>
            <p:cNvPr id="87" name="Rectangle 86"/>
            <p:cNvSpPr/>
            <p:nvPr/>
          </p:nvSpPr>
          <p:spPr>
            <a:xfrm>
              <a:off x="6732240"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94" name="Rectangle 93"/>
            <p:cNvSpPr/>
            <p:nvPr/>
          </p:nvSpPr>
          <p:spPr>
            <a:xfrm>
              <a:off x="7164288" y="3062837"/>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61</a:t>
              </a:r>
            </a:p>
          </p:txBody>
        </p:sp>
        <p:sp>
          <p:nvSpPr>
            <p:cNvPr id="106" name="Rectangle 105"/>
            <p:cNvSpPr/>
            <p:nvPr/>
          </p:nvSpPr>
          <p:spPr>
            <a:xfrm>
              <a:off x="7596336" y="3062837"/>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78</a:t>
              </a:r>
            </a:p>
          </p:txBody>
        </p:sp>
      </p:grpSp>
      <p:grpSp>
        <p:nvGrpSpPr>
          <p:cNvPr id="127" name="Group 126"/>
          <p:cNvGrpSpPr/>
          <p:nvPr/>
        </p:nvGrpSpPr>
        <p:grpSpPr>
          <a:xfrm>
            <a:off x="467544" y="2102731"/>
            <a:ext cx="7848872" cy="276997"/>
            <a:chOff x="467544" y="2102731"/>
            <a:chExt cx="7848872" cy="276997"/>
          </a:xfrm>
        </p:grpSpPr>
        <p:sp>
          <p:nvSpPr>
            <p:cNvPr id="50" name="Rectangle 49"/>
            <p:cNvSpPr/>
            <p:nvPr/>
          </p:nvSpPr>
          <p:spPr>
            <a:xfrm>
              <a:off x="467544" y="2102731"/>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81</a:t>
              </a:r>
            </a:p>
          </p:txBody>
        </p:sp>
        <p:sp>
          <p:nvSpPr>
            <p:cNvPr id="60" name="Rectangle 59"/>
            <p:cNvSpPr/>
            <p:nvPr/>
          </p:nvSpPr>
          <p:spPr>
            <a:xfrm>
              <a:off x="899592"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56</a:t>
              </a:r>
            </a:p>
          </p:txBody>
        </p:sp>
        <p:sp>
          <p:nvSpPr>
            <p:cNvPr id="74" name="Rectangle 73"/>
            <p:cNvSpPr/>
            <p:nvPr/>
          </p:nvSpPr>
          <p:spPr>
            <a:xfrm>
              <a:off x="1331640" y="2102731"/>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70</a:t>
              </a:r>
            </a:p>
          </p:txBody>
        </p:sp>
        <p:sp>
          <p:nvSpPr>
            <p:cNvPr id="83" name="Rectangle 82"/>
            <p:cNvSpPr/>
            <p:nvPr/>
          </p:nvSpPr>
          <p:spPr>
            <a:xfrm>
              <a:off x="6300192" y="2102731"/>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79</a:t>
              </a:r>
            </a:p>
          </p:txBody>
        </p:sp>
        <p:sp>
          <p:nvSpPr>
            <p:cNvPr id="93" name="Rectangle 92"/>
            <p:cNvSpPr/>
            <p:nvPr/>
          </p:nvSpPr>
          <p:spPr>
            <a:xfrm>
              <a:off x="6732240"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66</a:t>
              </a:r>
            </a:p>
          </p:txBody>
        </p:sp>
        <p:sp>
          <p:nvSpPr>
            <p:cNvPr id="96" name="Rectangle 95"/>
            <p:cNvSpPr/>
            <p:nvPr/>
          </p:nvSpPr>
          <p:spPr>
            <a:xfrm>
              <a:off x="8028384"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sp>
          <p:nvSpPr>
            <p:cNvPr id="99" name="Rectangle 98"/>
            <p:cNvSpPr/>
            <p:nvPr/>
          </p:nvSpPr>
          <p:spPr>
            <a:xfrm>
              <a:off x="7596336"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107" name="Rectangle 106"/>
            <p:cNvSpPr/>
            <p:nvPr/>
          </p:nvSpPr>
          <p:spPr>
            <a:xfrm>
              <a:off x="7164288" y="2102731"/>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grpSp>
      <p:grpSp>
        <p:nvGrpSpPr>
          <p:cNvPr id="125" name="Group 124"/>
          <p:cNvGrpSpPr/>
          <p:nvPr/>
        </p:nvGrpSpPr>
        <p:grpSpPr>
          <a:xfrm>
            <a:off x="467544" y="1142625"/>
            <a:ext cx="6984776" cy="276997"/>
            <a:chOff x="467544" y="1142625"/>
            <a:chExt cx="6984776" cy="276997"/>
          </a:xfrm>
          <a:effectLst/>
        </p:grpSpPr>
        <p:sp>
          <p:nvSpPr>
            <p:cNvPr id="51" name="Rectangle 50"/>
            <p:cNvSpPr/>
            <p:nvPr/>
          </p:nvSpPr>
          <p:spPr>
            <a:xfrm>
              <a:off x="899592"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35</a:t>
              </a:r>
            </a:p>
          </p:txBody>
        </p:sp>
        <p:sp>
          <p:nvSpPr>
            <p:cNvPr id="52" name="Rectangle 51"/>
            <p:cNvSpPr/>
            <p:nvPr/>
          </p:nvSpPr>
          <p:spPr>
            <a:xfrm>
              <a:off x="1331640"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59</a:t>
              </a:r>
            </a:p>
          </p:txBody>
        </p:sp>
        <p:sp>
          <p:nvSpPr>
            <p:cNvPr id="64" name="Rectangle 63"/>
            <p:cNvSpPr/>
            <p:nvPr/>
          </p:nvSpPr>
          <p:spPr>
            <a:xfrm>
              <a:off x="1763688"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69" name="Rectangle 68"/>
            <p:cNvSpPr/>
            <p:nvPr/>
          </p:nvSpPr>
          <p:spPr>
            <a:xfrm>
              <a:off x="2195736"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37</a:t>
              </a:r>
            </a:p>
          </p:txBody>
        </p:sp>
        <p:sp>
          <p:nvSpPr>
            <p:cNvPr id="75" name="Rectangle 74"/>
            <p:cNvSpPr/>
            <p:nvPr/>
          </p:nvSpPr>
          <p:spPr>
            <a:xfrm>
              <a:off x="467544"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50</a:t>
              </a:r>
            </a:p>
          </p:txBody>
        </p:sp>
        <p:sp>
          <p:nvSpPr>
            <p:cNvPr id="84" name="Rectangle 83"/>
            <p:cNvSpPr/>
            <p:nvPr/>
          </p:nvSpPr>
          <p:spPr>
            <a:xfrm>
              <a:off x="6732240"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85" name="Rectangle 84"/>
            <p:cNvSpPr/>
            <p:nvPr/>
          </p:nvSpPr>
          <p:spPr>
            <a:xfrm>
              <a:off x="7164288"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sp>
          <p:nvSpPr>
            <p:cNvPr id="108" name="Rectangle 107"/>
            <p:cNvSpPr/>
            <p:nvPr/>
          </p:nvSpPr>
          <p:spPr>
            <a:xfrm>
              <a:off x="6300192"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grpSp>
      <p:grpSp>
        <p:nvGrpSpPr>
          <p:cNvPr id="126" name="Group 125"/>
          <p:cNvGrpSpPr/>
          <p:nvPr/>
        </p:nvGrpSpPr>
        <p:grpSpPr>
          <a:xfrm>
            <a:off x="467544" y="1622678"/>
            <a:ext cx="7416824" cy="276997"/>
            <a:chOff x="467544" y="1622678"/>
            <a:chExt cx="7416824" cy="276997"/>
          </a:xfrm>
          <a:effectLst/>
        </p:grpSpPr>
        <p:sp>
          <p:nvSpPr>
            <p:cNvPr id="55" name="Rectangle 54"/>
            <p:cNvSpPr/>
            <p:nvPr/>
          </p:nvSpPr>
          <p:spPr>
            <a:xfrm>
              <a:off x="899592"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51</a:t>
              </a:r>
            </a:p>
          </p:txBody>
        </p:sp>
        <p:sp>
          <p:nvSpPr>
            <p:cNvPr id="56" name="Rectangle 55"/>
            <p:cNvSpPr/>
            <p:nvPr/>
          </p:nvSpPr>
          <p:spPr>
            <a:xfrm>
              <a:off x="1331640" y="1622678"/>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sp>
          <p:nvSpPr>
            <p:cNvPr id="77" name="Rectangle 76"/>
            <p:cNvSpPr/>
            <p:nvPr/>
          </p:nvSpPr>
          <p:spPr>
            <a:xfrm>
              <a:off x="467544" y="1622678"/>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48</a:t>
              </a:r>
            </a:p>
          </p:txBody>
        </p:sp>
        <p:sp>
          <p:nvSpPr>
            <p:cNvPr id="88" name="Rectangle 87"/>
            <p:cNvSpPr/>
            <p:nvPr/>
          </p:nvSpPr>
          <p:spPr>
            <a:xfrm>
              <a:off x="6732240"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89" name="Rectangle 88"/>
            <p:cNvSpPr/>
            <p:nvPr/>
          </p:nvSpPr>
          <p:spPr>
            <a:xfrm>
              <a:off x="7164288" y="1622678"/>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73</a:t>
              </a:r>
            </a:p>
          </p:txBody>
        </p:sp>
        <p:sp>
          <p:nvSpPr>
            <p:cNvPr id="100" name="Rectangle 99"/>
            <p:cNvSpPr/>
            <p:nvPr/>
          </p:nvSpPr>
          <p:spPr>
            <a:xfrm>
              <a:off x="7596336"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90</a:t>
              </a:r>
            </a:p>
          </p:txBody>
        </p:sp>
        <p:sp>
          <p:nvSpPr>
            <p:cNvPr id="110" name="Rectangle 109"/>
            <p:cNvSpPr/>
            <p:nvPr/>
          </p:nvSpPr>
          <p:spPr>
            <a:xfrm>
              <a:off x="6300192" y="1622678"/>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82</a:t>
              </a:r>
            </a:p>
          </p:txBody>
        </p:sp>
      </p:grpSp>
      <p:grpSp>
        <p:nvGrpSpPr>
          <p:cNvPr id="130" name="Group 129"/>
          <p:cNvGrpSpPr/>
          <p:nvPr/>
        </p:nvGrpSpPr>
        <p:grpSpPr>
          <a:xfrm>
            <a:off x="467544" y="3518889"/>
            <a:ext cx="6984776" cy="276997"/>
            <a:chOff x="467544" y="3518889"/>
            <a:chExt cx="6984776" cy="276997"/>
          </a:xfrm>
        </p:grpSpPr>
        <p:sp>
          <p:nvSpPr>
            <p:cNvPr id="65" name="Rectangle 64"/>
            <p:cNvSpPr/>
            <p:nvPr/>
          </p:nvSpPr>
          <p:spPr>
            <a:xfrm>
              <a:off x="1331640" y="3518889"/>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60</a:t>
              </a:r>
            </a:p>
          </p:txBody>
        </p:sp>
        <p:sp>
          <p:nvSpPr>
            <p:cNvPr id="71" name="Rectangle 70"/>
            <p:cNvSpPr/>
            <p:nvPr/>
          </p:nvSpPr>
          <p:spPr>
            <a:xfrm>
              <a:off x="467544"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84</a:t>
              </a:r>
            </a:p>
          </p:txBody>
        </p:sp>
        <p:sp>
          <p:nvSpPr>
            <p:cNvPr id="73" name="Rectangle 72"/>
            <p:cNvSpPr/>
            <p:nvPr/>
          </p:nvSpPr>
          <p:spPr>
            <a:xfrm>
              <a:off x="1763688"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73</a:t>
              </a:r>
            </a:p>
          </p:txBody>
        </p:sp>
        <p:sp>
          <p:nvSpPr>
            <p:cNvPr id="78" name="Rectangle 77"/>
            <p:cNvSpPr/>
            <p:nvPr/>
          </p:nvSpPr>
          <p:spPr>
            <a:xfrm>
              <a:off x="899592"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98" name="Rectangle 97"/>
            <p:cNvSpPr/>
            <p:nvPr/>
          </p:nvSpPr>
          <p:spPr>
            <a:xfrm>
              <a:off x="7164288" y="3518889"/>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54</a:t>
              </a:r>
            </a:p>
          </p:txBody>
        </p:sp>
        <p:sp>
          <p:nvSpPr>
            <p:cNvPr id="104" name="Rectangle 103"/>
            <p:cNvSpPr/>
            <p:nvPr/>
          </p:nvSpPr>
          <p:spPr>
            <a:xfrm>
              <a:off x="6300192"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41</a:t>
              </a:r>
            </a:p>
          </p:txBody>
        </p:sp>
        <p:sp>
          <p:nvSpPr>
            <p:cNvPr id="111" name="Rectangle 110"/>
            <p:cNvSpPr/>
            <p:nvPr/>
          </p:nvSpPr>
          <p:spPr>
            <a:xfrm>
              <a:off x="6732240"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grpSp>
      <p:grpSp>
        <p:nvGrpSpPr>
          <p:cNvPr id="131" name="Group 130"/>
          <p:cNvGrpSpPr/>
          <p:nvPr/>
        </p:nvGrpSpPr>
        <p:grpSpPr>
          <a:xfrm>
            <a:off x="467544" y="4022945"/>
            <a:ext cx="7416824" cy="276997"/>
            <a:chOff x="467544" y="4022945"/>
            <a:chExt cx="7416824" cy="276997"/>
          </a:xfrm>
        </p:grpSpPr>
        <p:sp>
          <p:nvSpPr>
            <p:cNvPr id="59" name="Rectangle 58"/>
            <p:cNvSpPr/>
            <p:nvPr/>
          </p:nvSpPr>
          <p:spPr>
            <a:xfrm>
              <a:off x="467544"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58</a:t>
              </a:r>
            </a:p>
          </p:txBody>
        </p:sp>
        <p:sp>
          <p:nvSpPr>
            <p:cNvPr id="68" name="Rectangle 67"/>
            <p:cNvSpPr/>
            <p:nvPr/>
          </p:nvSpPr>
          <p:spPr>
            <a:xfrm>
              <a:off x="1763688"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72" name="Rectangle 71"/>
            <p:cNvSpPr/>
            <p:nvPr/>
          </p:nvSpPr>
          <p:spPr>
            <a:xfrm>
              <a:off x="1331640"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79" name="Rectangle 78"/>
            <p:cNvSpPr/>
            <p:nvPr/>
          </p:nvSpPr>
          <p:spPr>
            <a:xfrm>
              <a:off x="899592"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61</a:t>
              </a:r>
            </a:p>
          </p:txBody>
        </p:sp>
        <p:sp>
          <p:nvSpPr>
            <p:cNvPr id="92" name="Rectangle 91"/>
            <p:cNvSpPr/>
            <p:nvPr/>
          </p:nvSpPr>
          <p:spPr>
            <a:xfrm>
              <a:off x="6300192"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101" name="Rectangle 100"/>
            <p:cNvSpPr/>
            <p:nvPr/>
          </p:nvSpPr>
          <p:spPr>
            <a:xfrm>
              <a:off x="7596336"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105" name="Rectangle 104"/>
            <p:cNvSpPr/>
            <p:nvPr/>
          </p:nvSpPr>
          <p:spPr>
            <a:xfrm>
              <a:off x="7164288"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sp>
          <p:nvSpPr>
            <p:cNvPr id="112" name="Rectangle 111"/>
            <p:cNvSpPr/>
            <p:nvPr/>
          </p:nvSpPr>
          <p:spPr>
            <a:xfrm>
              <a:off x="6732240"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60</a:t>
              </a:r>
            </a:p>
          </p:txBody>
        </p:sp>
      </p:grpSp>
      <p:cxnSp>
        <p:nvCxnSpPr>
          <p:cNvPr id="115" name="Straight Arrow Connector 114"/>
          <p:cNvCxnSpPr/>
          <p:nvPr/>
        </p:nvCxnSpPr>
        <p:spPr>
          <a:xfrm flipV="1">
            <a:off x="5292080" y="1563638"/>
            <a:ext cx="648072" cy="21602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6" name="Straight Arrow Connector 115"/>
          <p:cNvCxnSpPr/>
          <p:nvPr/>
        </p:nvCxnSpPr>
        <p:spPr>
          <a:xfrm flipV="1">
            <a:off x="5292160" y="1923678"/>
            <a:ext cx="720000" cy="153018"/>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7" name="Straight Arrow Connector 116"/>
          <p:cNvCxnSpPr/>
          <p:nvPr/>
        </p:nvCxnSpPr>
        <p:spPr>
          <a:xfrm flipV="1">
            <a:off x="5292080" y="2283718"/>
            <a:ext cx="720080"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8" name="Straight Arrow Connector 117"/>
          <p:cNvCxnSpPr/>
          <p:nvPr/>
        </p:nvCxnSpPr>
        <p:spPr>
          <a:xfrm flipV="1">
            <a:off x="5292080" y="2715766"/>
            <a:ext cx="720000" cy="27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9" name="Straight Arrow Connector 118"/>
          <p:cNvCxnSpPr/>
          <p:nvPr/>
        </p:nvCxnSpPr>
        <p:spPr>
          <a:xfrm>
            <a:off x="5292080" y="3039802"/>
            <a:ext cx="720000" cy="36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20" name="Straight Arrow Connector 119"/>
          <p:cNvCxnSpPr/>
          <p:nvPr/>
        </p:nvCxnSpPr>
        <p:spPr>
          <a:xfrm>
            <a:off x="5292160" y="3363838"/>
            <a:ext cx="647992"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21" name="Straight Arrow Connector 120"/>
          <p:cNvCxnSpPr/>
          <p:nvPr/>
        </p:nvCxnSpPr>
        <p:spPr>
          <a:xfrm>
            <a:off x="5292080" y="3651870"/>
            <a:ext cx="576064" cy="288032"/>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sp>
        <p:nvSpPr>
          <p:cNvPr id="90" name="Rectangle 89">
            <a:extLst>
              <a:ext uri="{FF2B5EF4-FFF2-40B4-BE49-F238E27FC236}">
                <a16:creationId xmlns:a16="http://schemas.microsoft.com/office/drawing/2014/main" id="{AFD2B96D-86A4-463B-9ED0-BFA3E6906764}"/>
              </a:ext>
            </a:extLst>
          </p:cNvPr>
          <p:cNvSpPr/>
          <p:nvPr/>
        </p:nvSpPr>
        <p:spPr>
          <a:xfrm>
            <a:off x="2157813" y="176904"/>
            <a:ext cx="4828373" cy="461665"/>
          </a:xfrm>
          <a:prstGeom prst="rect">
            <a:avLst/>
          </a:prstGeom>
        </p:spPr>
        <p:txBody>
          <a:bodyPr wrap="none">
            <a:spAutoFit/>
          </a:bodyPr>
          <a:lstStyle/>
          <a:p>
            <a:r>
              <a:rPr lang="en-AU" sz="2400" b="1" dirty="0">
                <a:latin typeface="Arial" panose="020B0604020202020204" pitchFamily="34" charset="0"/>
                <a:ea typeface="Open Sans" panose="020B0606030504020204" pitchFamily="34" charset="0"/>
                <a:cs typeface="Arial" panose="020B0604020202020204" pitchFamily="34" charset="0"/>
              </a:rPr>
              <a:t>Average Marks Scaling Process</a:t>
            </a:r>
          </a:p>
        </p:txBody>
      </p:sp>
      <p:pic>
        <p:nvPicPr>
          <p:cNvPr id="2" name="Picture 1" descr="Logo&#10;&#10;Description automatically generated">
            <a:extLst>
              <a:ext uri="{FF2B5EF4-FFF2-40B4-BE49-F238E27FC236}">
                <a16:creationId xmlns:a16="http://schemas.microsoft.com/office/drawing/2014/main" id="{D1901C12-15DF-5601-8585-141E29351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404777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Straight Connector 108">
            <a:extLst>
              <a:ext uri="{FF2B5EF4-FFF2-40B4-BE49-F238E27FC236}">
                <a16:creationId xmlns:a16="http://schemas.microsoft.com/office/drawing/2014/main" id="{8ECCAC05-AF91-4E4B-A2EA-78E8E0CC8004}"/>
              </a:ext>
            </a:extLst>
          </p:cNvPr>
          <p:cNvCxnSpPr>
            <a:cxnSpLocks/>
          </p:cNvCxnSpPr>
          <p:nvPr/>
        </p:nvCxnSpPr>
        <p:spPr>
          <a:xfrm>
            <a:off x="3419872" y="2799966"/>
            <a:ext cx="1872208" cy="0"/>
          </a:xfrm>
          <a:prstGeom prst="line">
            <a:avLst/>
          </a:prstGeom>
          <a:noFill/>
          <a:ln w="25400" cap="flat">
            <a:solidFill>
              <a:srgbClr val="002060"/>
            </a:solidFill>
            <a:prstDash val="sysDot"/>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3" name="Rectangle 112">
            <a:extLst>
              <a:ext uri="{FF2B5EF4-FFF2-40B4-BE49-F238E27FC236}">
                <a16:creationId xmlns:a16="http://schemas.microsoft.com/office/drawing/2014/main" id="{ECE74AE6-2BDF-429D-9638-5195B77EACC8}"/>
              </a:ext>
            </a:extLst>
          </p:cNvPr>
          <p:cNvSpPr/>
          <p:nvPr/>
        </p:nvSpPr>
        <p:spPr>
          <a:xfrm>
            <a:off x="4169388" y="2503622"/>
            <a:ext cx="373175" cy="338552"/>
          </a:xfrm>
          <a:prstGeom prst="rect">
            <a:avLst/>
          </a:prstGeom>
          <a:no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2060"/>
                </a:solidFill>
                <a:uFillTx/>
                <a:latin typeface="Arial"/>
                <a:ea typeface="Arial"/>
                <a:cs typeface="Arial"/>
                <a:sym typeface="Arial"/>
              </a:rPr>
              <a:t>60</a:t>
            </a:r>
          </a:p>
        </p:txBody>
      </p:sp>
      <p:sp>
        <p:nvSpPr>
          <p:cNvPr id="5" name="Rectangle 4"/>
          <p:cNvSpPr/>
          <p:nvPr/>
        </p:nvSpPr>
        <p:spPr>
          <a:xfrm>
            <a:off x="3635896" y="1756718"/>
            <a:ext cx="504056" cy="2088232"/>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6" name="Rectangle 5"/>
          <p:cNvSpPr/>
          <p:nvPr/>
        </p:nvSpPr>
        <p:spPr>
          <a:xfrm>
            <a:off x="4572000" y="1756718"/>
            <a:ext cx="504056" cy="2088232"/>
          </a:xfrm>
          <a:prstGeom prst="rect">
            <a:avLst/>
          </a:prstGeom>
          <a:solidFill>
            <a:schemeClr val="accent1">
              <a:lumMod val="40000"/>
              <a:lumOff val="60000"/>
            </a:schemeClr>
          </a:solidFill>
          <a:ln w="12700">
            <a:solidFill>
              <a:schemeClr val="bg2">
                <a:lumMod val="75000"/>
              </a:schemeClr>
            </a:solidFill>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 name="Straight Connector 2"/>
          <p:cNvCxnSpPr>
            <a:stCxn id="5" idx="1"/>
            <a:endCxn id="5" idx="3"/>
          </p:cNvCxnSpPr>
          <p:nvPr/>
        </p:nvCxnSpPr>
        <p:spPr>
          <a:xfrm>
            <a:off x="3635896" y="2800834"/>
            <a:ext cx="504056" cy="0"/>
          </a:xfrm>
          <a:prstGeom prst="line">
            <a:avLst/>
          </a:prstGeom>
          <a:ln w="190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a:stCxn id="6" idx="1"/>
            <a:endCxn id="6" idx="3"/>
          </p:cNvCxnSpPr>
          <p:nvPr/>
        </p:nvCxnSpPr>
        <p:spPr>
          <a:xfrm>
            <a:off x="4572000" y="2800834"/>
            <a:ext cx="504056"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cxnSp>
        <p:nvCxnSpPr>
          <p:cNvPr id="23" name="Straight Arrow Connector 22"/>
          <p:cNvCxnSpPr/>
          <p:nvPr/>
        </p:nvCxnSpPr>
        <p:spPr>
          <a:xfrm flipH="1" flipV="1">
            <a:off x="2771800" y="1635646"/>
            <a:ext cx="648072" cy="21602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sp>
        <p:nvSpPr>
          <p:cNvPr id="22" name="TextBox 21"/>
          <p:cNvSpPr txBox="1"/>
          <p:nvPr/>
        </p:nvSpPr>
        <p:spPr>
          <a:xfrm>
            <a:off x="3419872" y="4371950"/>
            <a:ext cx="7752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ea typeface="Open Sans" panose="020B0606030504020204" pitchFamily="34" charset="0"/>
                <a:cs typeface="Arial" panose="020B0604020202020204" pitchFamily="34" charset="0"/>
              </a:rPr>
              <a:t>C</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ourse A</a:t>
            </a:r>
          </a:p>
        </p:txBody>
      </p:sp>
      <p:sp>
        <p:nvSpPr>
          <p:cNvPr id="24" name="TextBox 23"/>
          <p:cNvSpPr txBox="1"/>
          <p:nvPr/>
        </p:nvSpPr>
        <p:spPr>
          <a:xfrm>
            <a:off x="4588878" y="4371949"/>
            <a:ext cx="7752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ea typeface="Open Sans" panose="020B0606030504020204" pitchFamily="34" charset="0"/>
                <a:cs typeface="Arial" panose="020B0604020202020204" pitchFamily="34" charset="0"/>
              </a:rPr>
              <a:t>C</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ourse B</a:t>
            </a:r>
          </a:p>
        </p:txBody>
      </p:sp>
      <p:cxnSp>
        <p:nvCxnSpPr>
          <p:cNvPr id="25" name="Straight Arrow Connector 24"/>
          <p:cNvCxnSpPr/>
          <p:nvPr/>
        </p:nvCxnSpPr>
        <p:spPr>
          <a:xfrm flipH="1" flipV="1">
            <a:off x="2699792" y="1995686"/>
            <a:ext cx="720000" cy="153018"/>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29" name="Straight Arrow Connector 28"/>
          <p:cNvCxnSpPr/>
          <p:nvPr/>
        </p:nvCxnSpPr>
        <p:spPr>
          <a:xfrm flipH="1" flipV="1">
            <a:off x="2699792" y="2355726"/>
            <a:ext cx="720080"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1" name="Straight Arrow Connector 30"/>
          <p:cNvCxnSpPr/>
          <p:nvPr/>
        </p:nvCxnSpPr>
        <p:spPr>
          <a:xfrm flipH="1" flipV="1">
            <a:off x="2699872" y="2787774"/>
            <a:ext cx="720000" cy="27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2" name="Straight Arrow Connector 31"/>
          <p:cNvCxnSpPr/>
          <p:nvPr/>
        </p:nvCxnSpPr>
        <p:spPr>
          <a:xfrm flipH="1">
            <a:off x="2699872" y="3111810"/>
            <a:ext cx="720000" cy="36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5" name="Straight Arrow Connector 34"/>
          <p:cNvCxnSpPr/>
          <p:nvPr/>
        </p:nvCxnSpPr>
        <p:spPr>
          <a:xfrm flipH="1">
            <a:off x="2771800" y="3435846"/>
            <a:ext cx="647992"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6" name="Straight Arrow Connector 35"/>
          <p:cNvCxnSpPr/>
          <p:nvPr/>
        </p:nvCxnSpPr>
        <p:spPr>
          <a:xfrm flipH="1">
            <a:off x="2843808" y="3723878"/>
            <a:ext cx="576064" cy="288032"/>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grpSp>
        <p:nvGrpSpPr>
          <p:cNvPr id="128" name="Group 127"/>
          <p:cNvGrpSpPr/>
          <p:nvPr/>
        </p:nvGrpSpPr>
        <p:grpSpPr>
          <a:xfrm>
            <a:off x="467544" y="2582784"/>
            <a:ext cx="6984776" cy="276997"/>
            <a:chOff x="467544" y="2582784"/>
            <a:chExt cx="6984776" cy="276997"/>
          </a:xfrm>
        </p:grpSpPr>
        <p:sp>
          <p:nvSpPr>
            <p:cNvPr id="58" name="Rectangle 57"/>
            <p:cNvSpPr/>
            <p:nvPr/>
          </p:nvSpPr>
          <p:spPr>
            <a:xfrm>
              <a:off x="467544"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44</a:t>
              </a:r>
            </a:p>
          </p:txBody>
        </p:sp>
        <p:sp>
          <p:nvSpPr>
            <p:cNvPr id="62" name="Rectangle 61"/>
            <p:cNvSpPr/>
            <p:nvPr/>
          </p:nvSpPr>
          <p:spPr>
            <a:xfrm>
              <a:off x="1331640"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70" name="Rectangle 69"/>
            <p:cNvSpPr/>
            <p:nvPr/>
          </p:nvSpPr>
          <p:spPr>
            <a:xfrm>
              <a:off x="899592"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69</a:t>
              </a:r>
            </a:p>
          </p:txBody>
        </p:sp>
        <p:sp>
          <p:nvSpPr>
            <p:cNvPr id="76" name="Rectangle 75"/>
            <p:cNvSpPr/>
            <p:nvPr/>
          </p:nvSpPr>
          <p:spPr>
            <a:xfrm>
              <a:off x="1763688"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63</a:t>
              </a:r>
            </a:p>
          </p:txBody>
        </p:sp>
        <p:sp>
          <p:nvSpPr>
            <p:cNvPr id="91" name="Rectangle 90"/>
            <p:cNvSpPr/>
            <p:nvPr/>
          </p:nvSpPr>
          <p:spPr>
            <a:xfrm>
              <a:off x="6300192"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80</a:t>
              </a:r>
            </a:p>
          </p:txBody>
        </p:sp>
        <p:sp>
          <p:nvSpPr>
            <p:cNvPr id="95" name="Rectangle 94"/>
            <p:cNvSpPr/>
            <p:nvPr/>
          </p:nvSpPr>
          <p:spPr>
            <a:xfrm>
              <a:off x="7164288"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79</a:t>
              </a:r>
            </a:p>
          </p:txBody>
        </p:sp>
        <p:sp>
          <p:nvSpPr>
            <p:cNvPr id="103" name="Rectangle 102"/>
            <p:cNvSpPr/>
            <p:nvPr/>
          </p:nvSpPr>
          <p:spPr>
            <a:xfrm>
              <a:off x="6732240"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77</a:t>
              </a:r>
            </a:p>
          </p:txBody>
        </p:sp>
      </p:grpSp>
      <p:grpSp>
        <p:nvGrpSpPr>
          <p:cNvPr id="129" name="Group 128"/>
          <p:cNvGrpSpPr/>
          <p:nvPr/>
        </p:nvGrpSpPr>
        <p:grpSpPr>
          <a:xfrm>
            <a:off x="467544" y="3062837"/>
            <a:ext cx="7416824" cy="276997"/>
            <a:chOff x="467544" y="3062837"/>
            <a:chExt cx="7416824" cy="276997"/>
          </a:xfrm>
        </p:grpSpPr>
        <p:sp>
          <p:nvSpPr>
            <p:cNvPr id="53" name="Rectangle 52"/>
            <p:cNvSpPr/>
            <p:nvPr/>
          </p:nvSpPr>
          <p:spPr>
            <a:xfrm>
              <a:off x="467544"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sp>
          <p:nvSpPr>
            <p:cNvPr id="54" name="Rectangle 53"/>
            <p:cNvSpPr/>
            <p:nvPr/>
          </p:nvSpPr>
          <p:spPr>
            <a:xfrm>
              <a:off x="899592"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49</a:t>
              </a:r>
            </a:p>
          </p:txBody>
        </p:sp>
        <p:sp>
          <p:nvSpPr>
            <p:cNvPr id="61" name="Rectangle 60"/>
            <p:cNvSpPr/>
            <p:nvPr/>
          </p:nvSpPr>
          <p:spPr>
            <a:xfrm>
              <a:off x="1331640" y="3062837"/>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23</a:t>
              </a:r>
            </a:p>
          </p:txBody>
        </p:sp>
        <p:sp>
          <p:nvSpPr>
            <p:cNvPr id="86" name="Rectangle 85"/>
            <p:cNvSpPr/>
            <p:nvPr/>
          </p:nvSpPr>
          <p:spPr>
            <a:xfrm>
              <a:off x="6300192"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sp>
          <p:nvSpPr>
            <p:cNvPr id="87" name="Rectangle 86"/>
            <p:cNvSpPr/>
            <p:nvPr/>
          </p:nvSpPr>
          <p:spPr>
            <a:xfrm>
              <a:off x="6732240"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94" name="Rectangle 93"/>
            <p:cNvSpPr/>
            <p:nvPr/>
          </p:nvSpPr>
          <p:spPr>
            <a:xfrm>
              <a:off x="7164288" y="3062837"/>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61</a:t>
              </a:r>
            </a:p>
          </p:txBody>
        </p:sp>
        <p:sp>
          <p:nvSpPr>
            <p:cNvPr id="106" name="Rectangle 105"/>
            <p:cNvSpPr/>
            <p:nvPr/>
          </p:nvSpPr>
          <p:spPr>
            <a:xfrm>
              <a:off x="7596336" y="3062837"/>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78</a:t>
              </a:r>
            </a:p>
          </p:txBody>
        </p:sp>
      </p:grpSp>
      <p:grpSp>
        <p:nvGrpSpPr>
          <p:cNvPr id="127" name="Group 126"/>
          <p:cNvGrpSpPr/>
          <p:nvPr/>
        </p:nvGrpSpPr>
        <p:grpSpPr>
          <a:xfrm>
            <a:off x="467544" y="2102731"/>
            <a:ext cx="7848872" cy="276997"/>
            <a:chOff x="467544" y="2102731"/>
            <a:chExt cx="7848872" cy="276997"/>
          </a:xfrm>
        </p:grpSpPr>
        <p:sp>
          <p:nvSpPr>
            <p:cNvPr id="50" name="Rectangle 49"/>
            <p:cNvSpPr/>
            <p:nvPr/>
          </p:nvSpPr>
          <p:spPr>
            <a:xfrm>
              <a:off x="467544" y="2102731"/>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81</a:t>
              </a:r>
            </a:p>
          </p:txBody>
        </p:sp>
        <p:sp>
          <p:nvSpPr>
            <p:cNvPr id="60" name="Rectangle 59"/>
            <p:cNvSpPr/>
            <p:nvPr/>
          </p:nvSpPr>
          <p:spPr>
            <a:xfrm>
              <a:off x="899592"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56</a:t>
              </a:r>
            </a:p>
          </p:txBody>
        </p:sp>
        <p:sp>
          <p:nvSpPr>
            <p:cNvPr id="74" name="Rectangle 73"/>
            <p:cNvSpPr/>
            <p:nvPr/>
          </p:nvSpPr>
          <p:spPr>
            <a:xfrm>
              <a:off x="1331640" y="2102731"/>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70</a:t>
              </a:r>
            </a:p>
          </p:txBody>
        </p:sp>
        <p:sp>
          <p:nvSpPr>
            <p:cNvPr id="83" name="Rectangle 82"/>
            <p:cNvSpPr/>
            <p:nvPr/>
          </p:nvSpPr>
          <p:spPr>
            <a:xfrm>
              <a:off x="6300192" y="2102731"/>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79</a:t>
              </a:r>
            </a:p>
          </p:txBody>
        </p:sp>
        <p:sp>
          <p:nvSpPr>
            <p:cNvPr id="93" name="Rectangle 92"/>
            <p:cNvSpPr/>
            <p:nvPr/>
          </p:nvSpPr>
          <p:spPr>
            <a:xfrm>
              <a:off x="6732240"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66</a:t>
              </a:r>
            </a:p>
          </p:txBody>
        </p:sp>
        <p:sp>
          <p:nvSpPr>
            <p:cNvPr id="96" name="Rectangle 95"/>
            <p:cNvSpPr/>
            <p:nvPr/>
          </p:nvSpPr>
          <p:spPr>
            <a:xfrm>
              <a:off x="8028384"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sp>
          <p:nvSpPr>
            <p:cNvPr id="99" name="Rectangle 98"/>
            <p:cNvSpPr/>
            <p:nvPr/>
          </p:nvSpPr>
          <p:spPr>
            <a:xfrm>
              <a:off x="7596336"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107" name="Rectangle 106"/>
            <p:cNvSpPr/>
            <p:nvPr/>
          </p:nvSpPr>
          <p:spPr>
            <a:xfrm>
              <a:off x="7164288" y="2102731"/>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grpSp>
      <p:grpSp>
        <p:nvGrpSpPr>
          <p:cNvPr id="125" name="Group 124"/>
          <p:cNvGrpSpPr/>
          <p:nvPr/>
        </p:nvGrpSpPr>
        <p:grpSpPr>
          <a:xfrm>
            <a:off x="467544" y="1142625"/>
            <a:ext cx="6984776" cy="276997"/>
            <a:chOff x="467544" y="1142625"/>
            <a:chExt cx="6984776" cy="276997"/>
          </a:xfrm>
          <a:effectLst/>
        </p:grpSpPr>
        <p:sp>
          <p:nvSpPr>
            <p:cNvPr id="51" name="Rectangle 50"/>
            <p:cNvSpPr/>
            <p:nvPr/>
          </p:nvSpPr>
          <p:spPr>
            <a:xfrm>
              <a:off x="899592"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35</a:t>
              </a:r>
            </a:p>
          </p:txBody>
        </p:sp>
        <p:sp>
          <p:nvSpPr>
            <p:cNvPr id="52" name="Rectangle 51"/>
            <p:cNvSpPr/>
            <p:nvPr/>
          </p:nvSpPr>
          <p:spPr>
            <a:xfrm>
              <a:off x="1331640"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59</a:t>
              </a:r>
            </a:p>
          </p:txBody>
        </p:sp>
        <p:sp>
          <p:nvSpPr>
            <p:cNvPr id="64" name="Rectangle 63"/>
            <p:cNvSpPr/>
            <p:nvPr/>
          </p:nvSpPr>
          <p:spPr>
            <a:xfrm>
              <a:off x="1763688"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69" name="Rectangle 68"/>
            <p:cNvSpPr/>
            <p:nvPr/>
          </p:nvSpPr>
          <p:spPr>
            <a:xfrm>
              <a:off x="2195736"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37</a:t>
              </a:r>
            </a:p>
          </p:txBody>
        </p:sp>
        <p:sp>
          <p:nvSpPr>
            <p:cNvPr id="75" name="Rectangle 74"/>
            <p:cNvSpPr/>
            <p:nvPr/>
          </p:nvSpPr>
          <p:spPr>
            <a:xfrm>
              <a:off x="467544"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50</a:t>
              </a:r>
            </a:p>
          </p:txBody>
        </p:sp>
        <p:sp>
          <p:nvSpPr>
            <p:cNvPr id="84" name="Rectangle 83"/>
            <p:cNvSpPr/>
            <p:nvPr/>
          </p:nvSpPr>
          <p:spPr>
            <a:xfrm>
              <a:off x="6732240"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85" name="Rectangle 84"/>
            <p:cNvSpPr/>
            <p:nvPr/>
          </p:nvSpPr>
          <p:spPr>
            <a:xfrm>
              <a:off x="7164288"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sp>
          <p:nvSpPr>
            <p:cNvPr id="108" name="Rectangle 107"/>
            <p:cNvSpPr/>
            <p:nvPr/>
          </p:nvSpPr>
          <p:spPr>
            <a:xfrm>
              <a:off x="6300192"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grpSp>
      <p:grpSp>
        <p:nvGrpSpPr>
          <p:cNvPr id="126" name="Group 125"/>
          <p:cNvGrpSpPr/>
          <p:nvPr/>
        </p:nvGrpSpPr>
        <p:grpSpPr>
          <a:xfrm>
            <a:off x="467544" y="1622678"/>
            <a:ext cx="7416824" cy="276997"/>
            <a:chOff x="467544" y="1622678"/>
            <a:chExt cx="7416824" cy="276997"/>
          </a:xfrm>
          <a:effectLst/>
        </p:grpSpPr>
        <p:sp>
          <p:nvSpPr>
            <p:cNvPr id="55" name="Rectangle 54"/>
            <p:cNvSpPr/>
            <p:nvPr/>
          </p:nvSpPr>
          <p:spPr>
            <a:xfrm>
              <a:off x="899592"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51</a:t>
              </a:r>
            </a:p>
          </p:txBody>
        </p:sp>
        <p:sp>
          <p:nvSpPr>
            <p:cNvPr id="56" name="Rectangle 55"/>
            <p:cNvSpPr/>
            <p:nvPr/>
          </p:nvSpPr>
          <p:spPr>
            <a:xfrm>
              <a:off x="1331640" y="1622678"/>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sp>
          <p:nvSpPr>
            <p:cNvPr id="77" name="Rectangle 76"/>
            <p:cNvSpPr/>
            <p:nvPr/>
          </p:nvSpPr>
          <p:spPr>
            <a:xfrm>
              <a:off x="467544" y="1622678"/>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48</a:t>
              </a:r>
            </a:p>
          </p:txBody>
        </p:sp>
        <p:sp>
          <p:nvSpPr>
            <p:cNvPr id="88" name="Rectangle 87"/>
            <p:cNvSpPr/>
            <p:nvPr/>
          </p:nvSpPr>
          <p:spPr>
            <a:xfrm>
              <a:off x="6732240"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89" name="Rectangle 88"/>
            <p:cNvSpPr/>
            <p:nvPr/>
          </p:nvSpPr>
          <p:spPr>
            <a:xfrm>
              <a:off x="7164288" y="1622678"/>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73</a:t>
              </a:r>
            </a:p>
          </p:txBody>
        </p:sp>
        <p:sp>
          <p:nvSpPr>
            <p:cNvPr id="100" name="Rectangle 99"/>
            <p:cNvSpPr/>
            <p:nvPr/>
          </p:nvSpPr>
          <p:spPr>
            <a:xfrm>
              <a:off x="7596336"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90</a:t>
              </a:r>
            </a:p>
          </p:txBody>
        </p:sp>
        <p:sp>
          <p:nvSpPr>
            <p:cNvPr id="110" name="Rectangle 109"/>
            <p:cNvSpPr/>
            <p:nvPr/>
          </p:nvSpPr>
          <p:spPr>
            <a:xfrm>
              <a:off x="6300192" y="1622678"/>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82</a:t>
              </a:r>
            </a:p>
          </p:txBody>
        </p:sp>
      </p:grpSp>
      <p:grpSp>
        <p:nvGrpSpPr>
          <p:cNvPr id="130" name="Group 129"/>
          <p:cNvGrpSpPr/>
          <p:nvPr/>
        </p:nvGrpSpPr>
        <p:grpSpPr>
          <a:xfrm>
            <a:off x="467544" y="3518889"/>
            <a:ext cx="6984776" cy="276997"/>
            <a:chOff x="467544" y="3518889"/>
            <a:chExt cx="6984776" cy="276997"/>
          </a:xfrm>
        </p:grpSpPr>
        <p:sp>
          <p:nvSpPr>
            <p:cNvPr id="65" name="Rectangle 64"/>
            <p:cNvSpPr/>
            <p:nvPr/>
          </p:nvSpPr>
          <p:spPr>
            <a:xfrm>
              <a:off x="1331640" y="3518889"/>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60</a:t>
              </a:r>
            </a:p>
          </p:txBody>
        </p:sp>
        <p:sp>
          <p:nvSpPr>
            <p:cNvPr id="71" name="Rectangle 70"/>
            <p:cNvSpPr/>
            <p:nvPr/>
          </p:nvSpPr>
          <p:spPr>
            <a:xfrm>
              <a:off x="467544"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84</a:t>
              </a:r>
            </a:p>
          </p:txBody>
        </p:sp>
        <p:sp>
          <p:nvSpPr>
            <p:cNvPr id="73" name="Rectangle 72"/>
            <p:cNvSpPr/>
            <p:nvPr/>
          </p:nvSpPr>
          <p:spPr>
            <a:xfrm>
              <a:off x="1763688"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73</a:t>
              </a:r>
            </a:p>
          </p:txBody>
        </p:sp>
        <p:sp>
          <p:nvSpPr>
            <p:cNvPr id="78" name="Rectangle 77"/>
            <p:cNvSpPr/>
            <p:nvPr/>
          </p:nvSpPr>
          <p:spPr>
            <a:xfrm>
              <a:off x="899592"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98" name="Rectangle 97"/>
            <p:cNvSpPr/>
            <p:nvPr/>
          </p:nvSpPr>
          <p:spPr>
            <a:xfrm>
              <a:off x="7164288" y="3518889"/>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54</a:t>
              </a:r>
            </a:p>
          </p:txBody>
        </p:sp>
        <p:sp>
          <p:nvSpPr>
            <p:cNvPr id="104" name="Rectangle 103"/>
            <p:cNvSpPr/>
            <p:nvPr/>
          </p:nvSpPr>
          <p:spPr>
            <a:xfrm>
              <a:off x="6300192"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41</a:t>
              </a:r>
            </a:p>
          </p:txBody>
        </p:sp>
        <p:sp>
          <p:nvSpPr>
            <p:cNvPr id="111" name="Rectangle 110"/>
            <p:cNvSpPr/>
            <p:nvPr/>
          </p:nvSpPr>
          <p:spPr>
            <a:xfrm>
              <a:off x="6732240"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grpSp>
      <p:grpSp>
        <p:nvGrpSpPr>
          <p:cNvPr id="131" name="Group 130"/>
          <p:cNvGrpSpPr/>
          <p:nvPr/>
        </p:nvGrpSpPr>
        <p:grpSpPr>
          <a:xfrm>
            <a:off x="467544" y="4022945"/>
            <a:ext cx="7416824" cy="276997"/>
            <a:chOff x="467544" y="4022945"/>
            <a:chExt cx="7416824" cy="276997"/>
          </a:xfrm>
        </p:grpSpPr>
        <p:sp>
          <p:nvSpPr>
            <p:cNvPr id="59" name="Rectangle 58"/>
            <p:cNvSpPr/>
            <p:nvPr/>
          </p:nvSpPr>
          <p:spPr>
            <a:xfrm>
              <a:off x="467544"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58</a:t>
              </a:r>
            </a:p>
          </p:txBody>
        </p:sp>
        <p:sp>
          <p:nvSpPr>
            <p:cNvPr id="68" name="Rectangle 67"/>
            <p:cNvSpPr/>
            <p:nvPr/>
          </p:nvSpPr>
          <p:spPr>
            <a:xfrm>
              <a:off x="1763688"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72" name="Rectangle 71"/>
            <p:cNvSpPr/>
            <p:nvPr/>
          </p:nvSpPr>
          <p:spPr>
            <a:xfrm>
              <a:off x="1331640"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79" name="Rectangle 78"/>
            <p:cNvSpPr/>
            <p:nvPr/>
          </p:nvSpPr>
          <p:spPr>
            <a:xfrm>
              <a:off x="899592"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61</a:t>
              </a:r>
            </a:p>
          </p:txBody>
        </p:sp>
        <p:sp>
          <p:nvSpPr>
            <p:cNvPr id="92" name="Rectangle 91"/>
            <p:cNvSpPr/>
            <p:nvPr/>
          </p:nvSpPr>
          <p:spPr>
            <a:xfrm>
              <a:off x="6300192"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101" name="Rectangle 100"/>
            <p:cNvSpPr/>
            <p:nvPr/>
          </p:nvSpPr>
          <p:spPr>
            <a:xfrm>
              <a:off x="7596336"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105" name="Rectangle 104"/>
            <p:cNvSpPr/>
            <p:nvPr/>
          </p:nvSpPr>
          <p:spPr>
            <a:xfrm>
              <a:off x="7164288"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sp>
          <p:nvSpPr>
            <p:cNvPr id="112" name="Rectangle 111"/>
            <p:cNvSpPr/>
            <p:nvPr/>
          </p:nvSpPr>
          <p:spPr>
            <a:xfrm>
              <a:off x="6732240"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60</a:t>
              </a:r>
            </a:p>
          </p:txBody>
        </p:sp>
      </p:grpSp>
      <p:cxnSp>
        <p:nvCxnSpPr>
          <p:cNvPr id="115" name="Straight Arrow Connector 114"/>
          <p:cNvCxnSpPr/>
          <p:nvPr/>
        </p:nvCxnSpPr>
        <p:spPr>
          <a:xfrm flipV="1">
            <a:off x="5292080" y="1563638"/>
            <a:ext cx="648072" cy="21602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6" name="Straight Arrow Connector 115"/>
          <p:cNvCxnSpPr/>
          <p:nvPr/>
        </p:nvCxnSpPr>
        <p:spPr>
          <a:xfrm flipV="1">
            <a:off x="5292160" y="1923678"/>
            <a:ext cx="720000" cy="153018"/>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7" name="Straight Arrow Connector 116"/>
          <p:cNvCxnSpPr/>
          <p:nvPr/>
        </p:nvCxnSpPr>
        <p:spPr>
          <a:xfrm flipV="1">
            <a:off x="5292080" y="2283718"/>
            <a:ext cx="720080"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8" name="Straight Arrow Connector 117"/>
          <p:cNvCxnSpPr/>
          <p:nvPr/>
        </p:nvCxnSpPr>
        <p:spPr>
          <a:xfrm flipV="1">
            <a:off x="5292080" y="2715766"/>
            <a:ext cx="720000" cy="27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9" name="Straight Arrow Connector 118"/>
          <p:cNvCxnSpPr/>
          <p:nvPr/>
        </p:nvCxnSpPr>
        <p:spPr>
          <a:xfrm>
            <a:off x="5292080" y="3039802"/>
            <a:ext cx="720000" cy="36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20" name="Straight Arrow Connector 119"/>
          <p:cNvCxnSpPr/>
          <p:nvPr/>
        </p:nvCxnSpPr>
        <p:spPr>
          <a:xfrm>
            <a:off x="5292160" y="3363838"/>
            <a:ext cx="647992"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21" name="Straight Arrow Connector 120"/>
          <p:cNvCxnSpPr/>
          <p:nvPr/>
        </p:nvCxnSpPr>
        <p:spPr>
          <a:xfrm>
            <a:off x="5292080" y="3651870"/>
            <a:ext cx="576064" cy="288032"/>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sp>
        <p:nvSpPr>
          <p:cNvPr id="97" name="TextBox 96">
            <a:extLst>
              <a:ext uri="{FF2B5EF4-FFF2-40B4-BE49-F238E27FC236}">
                <a16:creationId xmlns:a16="http://schemas.microsoft.com/office/drawing/2014/main" id="{6E8AE817-3F8B-4151-BF8D-F8AED2DDC368}"/>
              </a:ext>
            </a:extLst>
          </p:cNvPr>
          <p:cNvSpPr txBox="1"/>
          <p:nvPr/>
        </p:nvSpPr>
        <p:spPr>
          <a:xfrm>
            <a:off x="395536" y="1059582"/>
            <a:ext cx="2160240" cy="3384376"/>
          </a:xfrm>
          <a:prstGeom prst="rect">
            <a:avLst/>
          </a:prstGeom>
          <a:solidFill>
            <a:srgbClr val="9EE2CF">
              <a:alpha val="8705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70C0"/>
                </a:solidFill>
                <a:uFillTx/>
                <a:latin typeface="Arial"/>
                <a:ea typeface="Arial"/>
                <a:cs typeface="Arial"/>
                <a:sym typeface="Arial"/>
              </a:rPr>
              <a:t>58.5</a:t>
            </a:r>
          </a:p>
        </p:txBody>
      </p:sp>
      <p:sp>
        <p:nvSpPr>
          <p:cNvPr id="102" name="TextBox 101">
            <a:extLst>
              <a:ext uri="{FF2B5EF4-FFF2-40B4-BE49-F238E27FC236}">
                <a16:creationId xmlns:a16="http://schemas.microsoft.com/office/drawing/2014/main" id="{388EDF94-EA98-4FAA-BD4A-5F55BBD1DE83}"/>
              </a:ext>
            </a:extLst>
          </p:cNvPr>
          <p:cNvSpPr txBox="1"/>
          <p:nvPr/>
        </p:nvSpPr>
        <p:spPr>
          <a:xfrm>
            <a:off x="6228184" y="987574"/>
            <a:ext cx="2160240" cy="3384376"/>
          </a:xfrm>
          <a:prstGeom prst="rect">
            <a:avLst/>
          </a:prstGeom>
          <a:solidFill>
            <a:srgbClr val="9EE2CF">
              <a:alpha val="8705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70C0"/>
                </a:solidFill>
                <a:uFillTx/>
                <a:latin typeface="Arial"/>
                <a:ea typeface="Arial"/>
                <a:cs typeface="Arial"/>
                <a:sym typeface="Arial"/>
              </a:rPr>
              <a:t>65.8</a:t>
            </a:r>
          </a:p>
        </p:txBody>
      </p:sp>
      <p:pic>
        <p:nvPicPr>
          <p:cNvPr id="2" name="Picture 1" descr="Logo&#10;&#10;Description automatically generated">
            <a:extLst>
              <a:ext uri="{FF2B5EF4-FFF2-40B4-BE49-F238E27FC236}">
                <a16:creationId xmlns:a16="http://schemas.microsoft.com/office/drawing/2014/main" id="{75974D0B-EA0B-4FF5-841D-6C508C8FC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8" name="Rectangle 7">
            <a:extLst>
              <a:ext uri="{FF2B5EF4-FFF2-40B4-BE49-F238E27FC236}">
                <a16:creationId xmlns:a16="http://schemas.microsoft.com/office/drawing/2014/main" id="{AC0128A0-080D-0FD2-3721-8AF1B4116765}"/>
              </a:ext>
            </a:extLst>
          </p:cNvPr>
          <p:cNvSpPr/>
          <p:nvPr/>
        </p:nvSpPr>
        <p:spPr>
          <a:xfrm>
            <a:off x="2157813" y="176904"/>
            <a:ext cx="4828373" cy="461665"/>
          </a:xfrm>
          <a:prstGeom prst="rect">
            <a:avLst/>
          </a:prstGeom>
        </p:spPr>
        <p:txBody>
          <a:bodyPr wrap="none">
            <a:spAutoFit/>
          </a:bodyPr>
          <a:lstStyle/>
          <a:p>
            <a:r>
              <a:rPr lang="en-AU" sz="2400" b="1" dirty="0">
                <a:latin typeface="Arial" panose="020B0604020202020204" pitchFamily="34" charset="0"/>
                <a:ea typeface="Open Sans" panose="020B0606030504020204" pitchFamily="34" charset="0"/>
                <a:cs typeface="Arial" panose="020B0604020202020204" pitchFamily="34" charset="0"/>
              </a:rPr>
              <a:t>Average Marks Scaling Process</a:t>
            </a:r>
          </a:p>
        </p:txBody>
      </p:sp>
    </p:spTree>
    <p:extLst>
      <p:ext uri="{BB962C8B-B14F-4D97-AF65-F5344CB8AC3E}">
        <p14:creationId xmlns:p14="http://schemas.microsoft.com/office/powerpoint/2010/main" val="3398257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Straight Connector 108">
            <a:extLst>
              <a:ext uri="{FF2B5EF4-FFF2-40B4-BE49-F238E27FC236}">
                <a16:creationId xmlns:a16="http://schemas.microsoft.com/office/drawing/2014/main" id="{8ECCAC05-AF91-4E4B-A2EA-78E8E0CC8004}"/>
              </a:ext>
            </a:extLst>
          </p:cNvPr>
          <p:cNvCxnSpPr>
            <a:cxnSpLocks/>
          </p:cNvCxnSpPr>
          <p:nvPr/>
        </p:nvCxnSpPr>
        <p:spPr>
          <a:xfrm>
            <a:off x="3419872" y="2799966"/>
            <a:ext cx="1872208" cy="0"/>
          </a:xfrm>
          <a:prstGeom prst="line">
            <a:avLst/>
          </a:prstGeom>
          <a:noFill/>
          <a:ln w="25400" cap="flat">
            <a:solidFill>
              <a:srgbClr val="002060"/>
            </a:solidFill>
            <a:prstDash val="sysDot"/>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3" name="Rectangle 112">
            <a:extLst>
              <a:ext uri="{FF2B5EF4-FFF2-40B4-BE49-F238E27FC236}">
                <a16:creationId xmlns:a16="http://schemas.microsoft.com/office/drawing/2014/main" id="{ECE74AE6-2BDF-429D-9638-5195B77EACC8}"/>
              </a:ext>
            </a:extLst>
          </p:cNvPr>
          <p:cNvSpPr/>
          <p:nvPr/>
        </p:nvSpPr>
        <p:spPr>
          <a:xfrm>
            <a:off x="4169388" y="2503622"/>
            <a:ext cx="373175" cy="338552"/>
          </a:xfrm>
          <a:prstGeom prst="rect">
            <a:avLst/>
          </a:prstGeom>
          <a:no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2060"/>
                </a:solidFill>
                <a:uFillTx/>
                <a:latin typeface="Arial"/>
                <a:ea typeface="Arial"/>
                <a:cs typeface="Arial"/>
                <a:sym typeface="Arial"/>
              </a:rPr>
              <a:t>60</a:t>
            </a:r>
          </a:p>
        </p:txBody>
      </p:sp>
      <p:sp>
        <p:nvSpPr>
          <p:cNvPr id="5" name="Rectangle 4"/>
          <p:cNvSpPr/>
          <p:nvPr/>
        </p:nvSpPr>
        <p:spPr>
          <a:xfrm>
            <a:off x="3635896" y="1851670"/>
            <a:ext cx="504056" cy="2088232"/>
          </a:xfrm>
          <a:prstGeom prst="rect">
            <a:avLst/>
          </a:prstGeom>
          <a:solidFill>
            <a:schemeClr val="accent6">
              <a:lumMod val="60000"/>
              <a:lumOff val="4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6" name="Rectangle 5"/>
          <p:cNvSpPr/>
          <p:nvPr/>
        </p:nvSpPr>
        <p:spPr>
          <a:xfrm>
            <a:off x="4572000" y="1563638"/>
            <a:ext cx="504056" cy="2088232"/>
          </a:xfrm>
          <a:prstGeom prst="rect">
            <a:avLst/>
          </a:prstGeom>
          <a:solidFill>
            <a:schemeClr val="accent1">
              <a:lumMod val="40000"/>
              <a:lumOff val="60000"/>
            </a:schemeClr>
          </a:solidFill>
          <a:ln w="12700">
            <a:solidFill>
              <a:schemeClr val="bg2">
                <a:lumMod val="75000"/>
              </a:schemeClr>
            </a:solidFill>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 name="Straight Connector 2"/>
          <p:cNvCxnSpPr>
            <a:stCxn id="5" idx="1"/>
            <a:endCxn id="5" idx="3"/>
          </p:cNvCxnSpPr>
          <p:nvPr/>
        </p:nvCxnSpPr>
        <p:spPr>
          <a:xfrm>
            <a:off x="3635896" y="2895786"/>
            <a:ext cx="504056" cy="0"/>
          </a:xfrm>
          <a:prstGeom prst="line">
            <a:avLst/>
          </a:prstGeom>
          <a:ln w="190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a:stCxn id="6" idx="1"/>
            <a:endCxn id="6" idx="3"/>
          </p:cNvCxnSpPr>
          <p:nvPr/>
        </p:nvCxnSpPr>
        <p:spPr>
          <a:xfrm>
            <a:off x="4572000" y="2607754"/>
            <a:ext cx="504056"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cxnSp>
        <p:nvCxnSpPr>
          <p:cNvPr id="23" name="Straight Arrow Connector 22"/>
          <p:cNvCxnSpPr/>
          <p:nvPr/>
        </p:nvCxnSpPr>
        <p:spPr>
          <a:xfrm flipH="1" flipV="1">
            <a:off x="2771800" y="1635646"/>
            <a:ext cx="648072" cy="21602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sp>
        <p:nvSpPr>
          <p:cNvPr id="22" name="TextBox 21"/>
          <p:cNvSpPr txBox="1"/>
          <p:nvPr/>
        </p:nvSpPr>
        <p:spPr>
          <a:xfrm>
            <a:off x="3422725" y="4371950"/>
            <a:ext cx="76950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ea typeface="Open Sans" panose="020B0606030504020204" pitchFamily="34" charset="0"/>
                <a:cs typeface="Arial" panose="020B0604020202020204" pitchFamily="34" charset="0"/>
              </a:rPr>
              <a:t>C</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ourse A</a:t>
            </a:r>
          </a:p>
        </p:txBody>
      </p:sp>
      <p:sp>
        <p:nvSpPr>
          <p:cNvPr id="24" name="TextBox 23"/>
          <p:cNvSpPr txBox="1"/>
          <p:nvPr/>
        </p:nvSpPr>
        <p:spPr>
          <a:xfrm>
            <a:off x="4588878" y="4371949"/>
            <a:ext cx="7752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latin typeface="Arial" panose="020B0604020202020204" pitchFamily="34" charset="0"/>
                <a:ea typeface="Open Sans" panose="020B0606030504020204" pitchFamily="34" charset="0"/>
                <a:cs typeface="Arial" panose="020B0604020202020204" pitchFamily="34" charset="0"/>
              </a:rPr>
              <a:t>C</a:t>
            </a:r>
            <a:r>
              <a:rPr kumimoji="0" lang="en-AU" sz="1200" b="1" i="0" u="none" strike="noStrike" cap="none" spc="0" normalizeH="0" baseline="0" dirty="0">
                <a:ln>
                  <a:noFill/>
                </a:ln>
                <a:uFillTx/>
                <a:latin typeface="Arial" panose="020B0604020202020204" pitchFamily="34" charset="0"/>
                <a:ea typeface="Open Sans" panose="020B0606030504020204" pitchFamily="34" charset="0"/>
                <a:cs typeface="Arial" panose="020B0604020202020204" pitchFamily="34" charset="0"/>
                <a:sym typeface="Arial"/>
              </a:rPr>
              <a:t>ourse B</a:t>
            </a:r>
          </a:p>
        </p:txBody>
      </p:sp>
      <p:cxnSp>
        <p:nvCxnSpPr>
          <p:cNvPr id="25" name="Straight Arrow Connector 24"/>
          <p:cNvCxnSpPr/>
          <p:nvPr/>
        </p:nvCxnSpPr>
        <p:spPr>
          <a:xfrm flipH="1" flipV="1">
            <a:off x="2699792" y="1995686"/>
            <a:ext cx="720000" cy="153018"/>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29" name="Straight Arrow Connector 28"/>
          <p:cNvCxnSpPr/>
          <p:nvPr/>
        </p:nvCxnSpPr>
        <p:spPr>
          <a:xfrm flipH="1" flipV="1">
            <a:off x="2699792" y="2355726"/>
            <a:ext cx="720080"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1" name="Straight Arrow Connector 30"/>
          <p:cNvCxnSpPr/>
          <p:nvPr/>
        </p:nvCxnSpPr>
        <p:spPr>
          <a:xfrm flipH="1" flipV="1">
            <a:off x="2699872" y="2787774"/>
            <a:ext cx="720000" cy="27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2" name="Straight Arrow Connector 31"/>
          <p:cNvCxnSpPr/>
          <p:nvPr/>
        </p:nvCxnSpPr>
        <p:spPr>
          <a:xfrm flipH="1">
            <a:off x="2699872" y="3111810"/>
            <a:ext cx="720000" cy="36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5" name="Straight Arrow Connector 34"/>
          <p:cNvCxnSpPr/>
          <p:nvPr/>
        </p:nvCxnSpPr>
        <p:spPr>
          <a:xfrm flipH="1">
            <a:off x="2771800" y="3435846"/>
            <a:ext cx="647992"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36" name="Straight Arrow Connector 35"/>
          <p:cNvCxnSpPr/>
          <p:nvPr/>
        </p:nvCxnSpPr>
        <p:spPr>
          <a:xfrm flipH="1">
            <a:off x="2843808" y="3723878"/>
            <a:ext cx="576064" cy="288032"/>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grpSp>
        <p:nvGrpSpPr>
          <p:cNvPr id="128" name="Group 127"/>
          <p:cNvGrpSpPr/>
          <p:nvPr/>
        </p:nvGrpSpPr>
        <p:grpSpPr>
          <a:xfrm>
            <a:off x="467544" y="2582784"/>
            <a:ext cx="6984776" cy="276997"/>
            <a:chOff x="467544" y="2582784"/>
            <a:chExt cx="6984776" cy="276997"/>
          </a:xfrm>
        </p:grpSpPr>
        <p:sp>
          <p:nvSpPr>
            <p:cNvPr id="58" name="Rectangle 57"/>
            <p:cNvSpPr/>
            <p:nvPr/>
          </p:nvSpPr>
          <p:spPr>
            <a:xfrm>
              <a:off x="467544"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44</a:t>
              </a:r>
            </a:p>
          </p:txBody>
        </p:sp>
        <p:sp>
          <p:nvSpPr>
            <p:cNvPr id="62" name="Rectangle 61"/>
            <p:cNvSpPr/>
            <p:nvPr/>
          </p:nvSpPr>
          <p:spPr>
            <a:xfrm>
              <a:off x="1331640"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70" name="Rectangle 69"/>
            <p:cNvSpPr/>
            <p:nvPr/>
          </p:nvSpPr>
          <p:spPr>
            <a:xfrm>
              <a:off x="899592"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69</a:t>
              </a:r>
            </a:p>
          </p:txBody>
        </p:sp>
        <p:sp>
          <p:nvSpPr>
            <p:cNvPr id="76" name="Rectangle 75"/>
            <p:cNvSpPr/>
            <p:nvPr/>
          </p:nvSpPr>
          <p:spPr>
            <a:xfrm>
              <a:off x="1763688"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63</a:t>
              </a:r>
            </a:p>
          </p:txBody>
        </p:sp>
        <p:sp>
          <p:nvSpPr>
            <p:cNvPr id="91" name="Rectangle 90"/>
            <p:cNvSpPr/>
            <p:nvPr/>
          </p:nvSpPr>
          <p:spPr>
            <a:xfrm>
              <a:off x="6300192"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80</a:t>
              </a:r>
            </a:p>
          </p:txBody>
        </p:sp>
        <p:sp>
          <p:nvSpPr>
            <p:cNvPr id="95" name="Rectangle 94"/>
            <p:cNvSpPr/>
            <p:nvPr/>
          </p:nvSpPr>
          <p:spPr>
            <a:xfrm>
              <a:off x="7164288" y="2582784"/>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79</a:t>
              </a:r>
            </a:p>
          </p:txBody>
        </p:sp>
        <p:sp>
          <p:nvSpPr>
            <p:cNvPr id="103" name="Rectangle 102"/>
            <p:cNvSpPr/>
            <p:nvPr/>
          </p:nvSpPr>
          <p:spPr>
            <a:xfrm>
              <a:off x="6732240" y="2582784"/>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77</a:t>
              </a:r>
            </a:p>
          </p:txBody>
        </p:sp>
      </p:grpSp>
      <p:grpSp>
        <p:nvGrpSpPr>
          <p:cNvPr id="129" name="Group 128"/>
          <p:cNvGrpSpPr/>
          <p:nvPr/>
        </p:nvGrpSpPr>
        <p:grpSpPr>
          <a:xfrm>
            <a:off x="467544" y="3062837"/>
            <a:ext cx="7416824" cy="276997"/>
            <a:chOff x="467544" y="3062837"/>
            <a:chExt cx="7416824" cy="276997"/>
          </a:xfrm>
        </p:grpSpPr>
        <p:sp>
          <p:nvSpPr>
            <p:cNvPr id="53" name="Rectangle 52"/>
            <p:cNvSpPr/>
            <p:nvPr/>
          </p:nvSpPr>
          <p:spPr>
            <a:xfrm>
              <a:off x="467544"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sp>
          <p:nvSpPr>
            <p:cNvPr id="54" name="Rectangle 53"/>
            <p:cNvSpPr/>
            <p:nvPr/>
          </p:nvSpPr>
          <p:spPr>
            <a:xfrm>
              <a:off x="899592"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49</a:t>
              </a:r>
            </a:p>
          </p:txBody>
        </p:sp>
        <p:sp>
          <p:nvSpPr>
            <p:cNvPr id="61" name="Rectangle 60"/>
            <p:cNvSpPr/>
            <p:nvPr/>
          </p:nvSpPr>
          <p:spPr>
            <a:xfrm>
              <a:off x="1331640" y="3062837"/>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23</a:t>
              </a:r>
            </a:p>
          </p:txBody>
        </p:sp>
        <p:sp>
          <p:nvSpPr>
            <p:cNvPr id="86" name="Rectangle 85"/>
            <p:cNvSpPr/>
            <p:nvPr/>
          </p:nvSpPr>
          <p:spPr>
            <a:xfrm>
              <a:off x="6300192"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sp>
          <p:nvSpPr>
            <p:cNvPr id="87" name="Rectangle 86"/>
            <p:cNvSpPr/>
            <p:nvPr/>
          </p:nvSpPr>
          <p:spPr>
            <a:xfrm>
              <a:off x="6732240" y="3062837"/>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94" name="Rectangle 93"/>
            <p:cNvSpPr/>
            <p:nvPr/>
          </p:nvSpPr>
          <p:spPr>
            <a:xfrm>
              <a:off x="7164288" y="3062837"/>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61</a:t>
              </a:r>
            </a:p>
          </p:txBody>
        </p:sp>
        <p:sp>
          <p:nvSpPr>
            <p:cNvPr id="106" name="Rectangle 105"/>
            <p:cNvSpPr/>
            <p:nvPr/>
          </p:nvSpPr>
          <p:spPr>
            <a:xfrm>
              <a:off x="7596336" y="3062837"/>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78</a:t>
              </a:r>
            </a:p>
          </p:txBody>
        </p:sp>
      </p:grpSp>
      <p:grpSp>
        <p:nvGrpSpPr>
          <p:cNvPr id="127" name="Group 126"/>
          <p:cNvGrpSpPr/>
          <p:nvPr/>
        </p:nvGrpSpPr>
        <p:grpSpPr>
          <a:xfrm>
            <a:off x="467544" y="2102731"/>
            <a:ext cx="7848872" cy="276997"/>
            <a:chOff x="467544" y="2102731"/>
            <a:chExt cx="7848872" cy="276997"/>
          </a:xfrm>
        </p:grpSpPr>
        <p:sp>
          <p:nvSpPr>
            <p:cNvPr id="50" name="Rectangle 49"/>
            <p:cNvSpPr/>
            <p:nvPr/>
          </p:nvSpPr>
          <p:spPr>
            <a:xfrm>
              <a:off x="467544" y="2102731"/>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81</a:t>
              </a:r>
            </a:p>
          </p:txBody>
        </p:sp>
        <p:sp>
          <p:nvSpPr>
            <p:cNvPr id="60" name="Rectangle 59"/>
            <p:cNvSpPr/>
            <p:nvPr/>
          </p:nvSpPr>
          <p:spPr>
            <a:xfrm>
              <a:off x="899592"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56</a:t>
              </a:r>
            </a:p>
          </p:txBody>
        </p:sp>
        <p:sp>
          <p:nvSpPr>
            <p:cNvPr id="74" name="Rectangle 73"/>
            <p:cNvSpPr/>
            <p:nvPr/>
          </p:nvSpPr>
          <p:spPr>
            <a:xfrm>
              <a:off x="1331640" y="2102731"/>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70</a:t>
              </a:r>
            </a:p>
          </p:txBody>
        </p:sp>
        <p:sp>
          <p:nvSpPr>
            <p:cNvPr id="83" name="Rectangle 82"/>
            <p:cNvSpPr/>
            <p:nvPr/>
          </p:nvSpPr>
          <p:spPr>
            <a:xfrm>
              <a:off x="6300192" y="2102731"/>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79</a:t>
              </a:r>
            </a:p>
          </p:txBody>
        </p:sp>
        <p:sp>
          <p:nvSpPr>
            <p:cNvPr id="93" name="Rectangle 92"/>
            <p:cNvSpPr/>
            <p:nvPr/>
          </p:nvSpPr>
          <p:spPr>
            <a:xfrm>
              <a:off x="6732240"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66</a:t>
              </a:r>
            </a:p>
          </p:txBody>
        </p:sp>
        <p:sp>
          <p:nvSpPr>
            <p:cNvPr id="96" name="Rectangle 95"/>
            <p:cNvSpPr/>
            <p:nvPr/>
          </p:nvSpPr>
          <p:spPr>
            <a:xfrm>
              <a:off x="8028384"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sp>
          <p:nvSpPr>
            <p:cNvPr id="99" name="Rectangle 98"/>
            <p:cNvSpPr/>
            <p:nvPr/>
          </p:nvSpPr>
          <p:spPr>
            <a:xfrm>
              <a:off x="7596336" y="2102731"/>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107" name="Rectangle 106"/>
            <p:cNvSpPr/>
            <p:nvPr/>
          </p:nvSpPr>
          <p:spPr>
            <a:xfrm>
              <a:off x="7164288" y="2102731"/>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grpSp>
      <p:grpSp>
        <p:nvGrpSpPr>
          <p:cNvPr id="125" name="Group 124"/>
          <p:cNvGrpSpPr/>
          <p:nvPr/>
        </p:nvGrpSpPr>
        <p:grpSpPr>
          <a:xfrm>
            <a:off x="467544" y="1142625"/>
            <a:ext cx="6984776" cy="276997"/>
            <a:chOff x="467544" y="1142625"/>
            <a:chExt cx="6984776" cy="276997"/>
          </a:xfrm>
          <a:effectLst/>
        </p:grpSpPr>
        <p:sp>
          <p:nvSpPr>
            <p:cNvPr id="51" name="Rectangle 50"/>
            <p:cNvSpPr/>
            <p:nvPr/>
          </p:nvSpPr>
          <p:spPr>
            <a:xfrm>
              <a:off x="899592"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35</a:t>
              </a:r>
            </a:p>
          </p:txBody>
        </p:sp>
        <p:sp>
          <p:nvSpPr>
            <p:cNvPr id="52" name="Rectangle 51"/>
            <p:cNvSpPr/>
            <p:nvPr/>
          </p:nvSpPr>
          <p:spPr>
            <a:xfrm>
              <a:off x="1331640"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59</a:t>
              </a:r>
            </a:p>
          </p:txBody>
        </p:sp>
        <p:sp>
          <p:nvSpPr>
            <p:cNvPr id="64" name="Rectangle 63"/>
            <p:cNvSpPr/>
            <p:nvPr/>
          </p:nvSpPr>
          <p:spPr>
            <a:xfrm>
              <a:off x="1763688"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69" name="Rectangle 68"/>
            <p:cNvSpPr/>
            <p:nvPr/>
          </p:nvSpPr>
          <p:spPr>
            <a:xfrm>
              <a:off x="2195736"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37</a:t>
              </a:r>
            </a:p>
          </p:txBody>
        </p:sp>
        <p:sp>
          <p:nvSpPr>
            <p:cNvPr id="75" name="Rectangle 74"/>
            <p:cNvSpPr/>
            <p:nvPr/>
          </p:nvSpPr>
          <p:spPr>
            <a:xfrm>
              <a:off x="467544"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50</a:t>
              </a:r>
            </a:p>
          </p:txBody>
        </p:sp>
        <p:sp>
          <p:nvSpPr>
            <p:cNvPr id="84" name="Rectangle 83"/>
            <p:cNvSpPr/>
            <p:nvPr/>
          </p:nvSpPr>
          <p:spPr>
            <a:xfrm>
              <a:off x="6732240"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85" name="Rectangle 84"/>
            <p:cNvSpPr/>
            <p:nvPr/>
          </p:nvSpPr>
          <p:spPr>
            <a:xfrm>
              <a:off x="7164288" y="1142625"/>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sp>
          <p:nvSpPr>
            <p:cNvPr id="108" name="Rectangle 107"/>
            <p:cNvSpPr/>
            <p:nvPr/>
          </p:nvSpPr>
          <p:spPr>
            <a:xfrm>
              <a:off x="6300192" y="114262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grpSp>
      <p:grpSp>
        <p:nvGrpSpPr>
          <p:cNvPr id="126" name="Group 125"/>
          <p:cNvGrpSpPr/>
          <p:nvPr/>
        </p:nvGrpSpPr>
        <p:grpSpPr>
          <a:xfrm>
            <a:off x="467544" y="1622678"/>
            <a:ext cx="7416824" cy="276997"/>
            <a:chOff x="467544" y="1622678"/>
            <a:chExt cx="7416824" cy="276997"/>
          </a:xfrm>
          <a:effectLst/>
        </p:grpSpPr>
        <p:sp>
          <p:nvSpPr>
            <p:cNvPr id="55" name="Rectangle 54"/>
            <p:cNvSpPr/>
            <p:nvPr/>
          </p:nvSpPr>
          <p:spPr>
            <a:xfrm>
              <a:off x="899592"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51</a:t>
              </a:r>
            </a:p>
          </p:txBody>
        </p:sp>
        <p:sp>
          <p:nvSpPr>
            <p:cNvPr id="56" name="Rectangle 55"/>
            <p:cNvSpPr/>
            <p:nvPr/>
          </p:nvSpPr>
          <p:spPr>
            <a:xfrm>
              <a:off x="1331640" y="1622678"/>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68</a:t>
              </a:r>
            </a:p>
          </p:txBody>
        </p:sp>
        <p:sp>
          <p:nvSpPr>
            <p:cNvPr id="77" name="Rectangle 76"/>
            <p:cNvSpPr/>
            <p:nvPr/>
          </p:nvSpPr>
          <p:spPr>
            <a:xfrm>
              <a:off x="467544" y="1622678"/>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48</a:t>
              </a:r>
            </a:p>
          </p:txBody>
        </p:sp>
        <p:sp>
          <p:nvSpPr>
            <p:cNvPr id="88" name="Rectangle 87"/>
            <p:cNvSpPr/>
            <p:nvPr/>
          </p:nvSpPr>
          <p:spPr>
            <a:xfrm>
              <a:off x="6732240"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89" name="Rectangle 88"/>
            <p:cNvSpPr/>
            <p:nvPr/>
          </p:nvSpPr>
          <p:spPr>
            <a:xfrm>
              <a:off x="7164288" y="1622678"/>
              <a:ext cx="288032" cy="276997"/>
            </a:xfrm>
            <a:prstGeom prst="rect">
              <a:avLst/>
            </a:prstGeom>
            <a:solidFill>
              <a:schemeClr val="accent4">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73</a:t>
              </a:r>
            </a:p>
          </p:txBody>
        </p:sp>
        <p:sp>
          <p:nvSpPr>
            <p:cNvPr id="100" name="Rectangle 99"/>
            <p:cNvSpPr/>
            <p:nvPr/>
          </p:nvSpPr>
          <p:spPr>
            <a:xfrm>
              <a:off x="7596336" y="1622678"/>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90</a:t>
              </a:r>
            </a:p>
          </p:txBody>
        </p:sp>
        <p:sp>
          <p:nvSpPr>
            <p:cNvPr id="110" name="Rectangle 109"/>
            <p:cNvSpPr/>
            <p:nvPr/>
          </p:nvSpPr>
          <p:spPr>
            <a:xfrm>
              <a:off x="6300192" y="1622678"/>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82</a:t>
              </a:r>
            </a:p>
          </p:txBody>
        </p:sp>
      </p:grpSp>
      <p:grpSp>
        <p:nvGrpSpPr>
          <p:cNvPr id="130" name="Group 129"/>
          <p:cNvGrpSpPr/>
          <p:nvPr/>
        </p:nvGrpSpPr>
        <p:grpSpPr>
          <a:xfrm>
            <a:off x="467544" y="3518889"/>
            <a:ext cx="6984776" cy="276997"/>
            <a:chOff x="467544" y="3518889"/>
            <a:chExt cx="6984776" cy="276997"/>
          </a:xfrm>
        </p:grpSpPr>
        <p:sp>
          <p:nvSpPr>
            <p:cNvPr id="65" name="Rectangle 64"/>
            <p:cNvSpPr/>
            <p:nvPr/>
          </p:nvSpPr>
          <p:spPr>
            <a:xfrm>
              <a:off x="1331640" y="3518889"/>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60</a:t>
              </a:r>
            </a:p>
          </p:txBody>
        </p:sp>
        <p:sp>
          <p:nvSpPr>
            <p:cNvPr id="71" name="Rectangle 70"/>
            <p:cNvSpPr/>
            <p:nvPr/>
          </p:nvSpPr>
          <p:spPr>
            <a:xfrm>
              <a:off x="467544"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84</a:t>
              </a:r>
            </a:p>
          </p:txBody>
        </p:sp>
        <p:sp>
          <p:nvSpPr>
            <p:cNvPr id="73" name="Rectangle 72"/>
            <p:cNvSpPr/>
            <p:nvPr/>
          </p:nvSpPr>
          <p:spPr>
            <a:xfrm>
              <a:off x="1763688"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73</a:t>
              </a:r>
            </a:p>
          </p:txBody>
        </p:sp>
        <p:sp>
          <p:nvSpPr>
            <p:cNvPr id="78" name="Rectangle 77"/>
            <p:cNvSpPr/>
            <p:nvPr/>
          </p:nvSpPr>
          <p:spPr>
            <a:xfrm>
              <a:off x="899592"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75</a:t>
              </a:r>
            </a:p>
          </p:txBody>
        </p:sp>
        <p:sp>
          <p:nvSpPr>
            <p:cNvPr id="98" name="Rectangle 97"/>
            <p:cNvSpPr/>
            <p:nvPr/>
          </p:nvSpPr>
          <p:spPr>
            <a:xfrm>
              <a:off x="7164288" y="3518889"/>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54</a:t>
              </a:r>
            </a:p>
          </p:txBody>
        </p:sp>
        <p:sp>
          <p:nvSpPr>
            <p:cNvPr id="104" name="Rectangle 103"/>
            <p:cNvSpPr/>
            <p:nvPr/>
          </p:nvSpPr>
          <p:spPr>
            <a:xfrm>
              <a:off x="6300192"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41</a:t>
              </a:r>
            </a:p>
          </p:txBody>
        </p:sp>
        <p:sp>
          <p:nvSpPr>
            <p:cNvPr id="111" name="Rectangle 110"/>
            <p:cNvSpPr/>
            <p:nvPr/>
          </p:nvSpPr>
          <p:spPr>
            <a:xfrm>
              <a:off x="6732240" y="3518889"/>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53</a:t>
              </a:r>
            </a:p>
          </p:txBody>
        </p:sp>
      </p:grpSp>
      <p:grpSp>
        <p:nvGrpSpPr>
          <p:cNvPr id="131" name="Group 130"/>
          <p:cNvGrpSpPr/>
          <p:nvPr/>
        </p:nvGrpSpPr>
        <p:grpSpPr>
          <a:xfrm>
            <a:off x="467544" y="4022945"/>
            <a:ext cx="7416824" cy="276997"/>
            <a:chOff x="467544" y="4022945"/>
            <a:chExt cx="7416824" cy="276997"/>
          </a:xfrm>
        </p:grpSpPr>
        <p:sp>
          <p:nvSpPr>
            <p:cNvPr id="59" name="Rectangle 58"/>
            <p:cNvSpPr/>
            <p:nvPr/>
          </p:nvSpPr>
          <p:spPr>
            <a:xfrm>
              <a:off x="467544"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58</a:t>
              </a:r>
            </a:p>
          </p:txBody>
        </p:sp>
        <p:sp>
          <p:nvSpPr>
            <p:cNvPr id="68" name="Rectangle 67"/>
            <p:cNvSpPr/>
            <p:nvPr/>
          </p:nvSpPr>
          <p:spPr>
            <a:xfrm>
              <a:off x="1763688"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72" name="Rectangle 71"/>
            <p:cNvSpPr/>
            <p:nvPr/>
          </p:nvSpPr>
          <p:spPr>
            <a:xfrm>
              <a:off x="1331640"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79" name="Rectangle 78"/>
            <p:cNvSpPr/>
            <p:nvPr/>
          </p:nvSpPr>
          <p:spPr>
            <a:xfrm>
              <a:off x="899592"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61</a:t>
              </a:r>
            </a:p>
          </p:txBody>
        </p:sp>
        <p:sp>
          <p:nvSpPr>
            <p:cNvPr id="92" name="Rectangle 91"/>
            <p:cNvSpPr/>
            <p:nvPr/>
          </p:nvSpPr>
          <p:spPr>
            <a:xfrm>
              <a:off x="6300192"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55</a:t>
              </a:r>
            </a:p>
          </p:txBody>
        </p:sp>
        <p:sp>
          <p:nvSpPr>
            <p:cNvPr id="101" name="Rectangle 100"/>
            <p:cNvSpPr/>
            <p:nvPr/>
          </p:nvSpPr>
          <p:spPr>
            <a:xfrm>
              <a:off x="7596336" y="4022945"/>
              <a:ext cx="288032" cy="276997"/>
            </a:xfrm>
            <a:prstGeom prst="rect">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57</a:t>
              </a:r>
            </a:p>
          </p:txBody>
        </p:sp>
        <p:sp>
          <p:nvSpPr>
            <p:cNvPr id="105" name="Rectangle 104"/>
            <p:cNvSpPr/>
            <p:nvPr/>
          </p:nvSpPr>
          <p:spPr>
            <a:xfrm>
              <a:off x="7164288"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62</a:t>
              </a:r>
            </a:p>
          </p:txBody>
        </p:sp>
        <p:sp>
          <p:nvSpPr>
            <p:cNvPr id="112" name="Rectangle 111"/>
            <p:cNvSpPr/>
            <p:nvPr/>
          </p:nvSpPr>
          <p:spPr>
            <a:xfrm>
              <a:off x="6732240" y="4022945"/>
              <a:ext cx="288032" cy="276997"/>
            </a:xfrm>
            <a:prstGeom prst="rect">
              <a:avLst/>
            </a:prstGeom>
            <a:solidFill>
              <a:schemeClr val="accent4">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Arial"/>
                  <a:ea typeface="Arial"/>
                  <a:cs typeface="Arial"/>
                  <a:sym typeface="Arial"/>
                </a:rPr>
                <a:t>60</a:t>
              </a:r>
            </a:p>
          </p:txBody>
        </p:sp>
      </p:grpSp>
      <p:cxnSp>
        <p:nvCxnSpPr>
          <p:cNvPr id="115" name="Straight Arrow Connector 114"/>
          <p:cNvCxnSpPr/>
          <p:nvPr/>
        </p:nvCxnSpPr>
        <p:spPr>
          <a:xfrm flipV="1">
            <a:off x="5292080" y="1563638"/>
            <a:ext cx="648072" cy="21602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6" name="Straight Arrow Connector 115"/>
          <p:cNvCxnSpPr/>
          <p:nvPr/>
        </p:nvCxnSpPr>
        <p:spPr>
          <a:xfrm flipV="1">
            <a:off x="5292160" y="1923678"/>
            <a:ext cx="720000" cy="153018"/>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7" name="Straight Arrow Connector 116"/>
          <p:cNvCxnSpPr/>
          <p:nvPr/>
        </p:nvCxnSpPr>
        <p:spPr>
          <a:xfrm flipV="1">
            <a:off x="5292080" y="2283718"/>
            <a:ext cx="720080"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8" name="Straight Arrow Connector 117"/>
          <p:cNvCxnSpPr/>
          <p:nvPr/>
        </p:nvCxnSpPr>
        <p:spPr>
          <a:xfrm flipV="1">
            <a:off x="5292080" y="2715766"/>
            <a:ext cx="720000" cy="27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19" name="Straight Arrow Connector 118"/>
          <p:cNvCxnSpPr/>
          <p:nvPr/>
        </p:nvCxnSpPr>
        <p:spPr>
          <a:xfrm>
            <a:off x="5292080" y="3039802"/>
            <a:ext cx="720000" cy="36004"/>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20" name="Straight Arrow Connector 119"/>
          <p:cNvCxnSpPr/>
          <p:nvPr/>
        </p:nvCxnSpPr>
        <p:spPr>
          <a:xfrm>
            <a:off x="5292160" y="3363838"/>
            <a:ext cx="647992" cy="144016"/>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cxnSp>
        <p:nvCxnSpPr>
          <p:cNvPr id="121" name="Straight Arrow Connector 120"/>
          <p:cNvCxnSpPr/>
          <p:nvPr/>
        </p:nvCxnSpPr>
        <p:spPr>
          <a:xfrm>
            <a:off x="5292080" y="3651870"/>
            <a:ext cx="576064" cy="288032"/>
          </a:xfrm>
          <a:prstGeom prst="straightConnector1">
            <a:avLst/>
          </a:prstGeom>
          <a:ln w="19050">
            <a:solidFill>
              <a:srgbClr val="0070C0"/>
            </a:solidFill>
            <a:tailEnd type="arrow"/>
          </a:ln>
          <a:effectLst/>
        </p:spPr>
        <p:style>
          <a:lnRef idx="2">
            <a:schemeClr val="accent6"/>
          </a:lnRef>
          <a:fillRef idx="0">
            <a:schemeClr val="accent6"/>
          </a:fillRef>
          <a:effectRef idx="1">
            <a:schemeClr val="accent6"/>
          </a:effectRef>
          <a:fontRef idx="minor">
            <a:schemeClr val="tx1"/>
          </a:fontRef>
        </p:style>
      </p:cxnSp>
      <p:sp>
        <p:nvSpPr>
          <p:cNvPr id="97" name="TextBox 96">
            <a:extLst>
              <a:ext uri="{FF2B5EF4-FFF2-40B4-BE49-F238E27FC236}">
                <a16:creationId xmlns:a16="http://schemas.microsoft.com/office/drawing/2014/main" id="{6E8AE817-3F8B-4151-BF8D-F8AED2DDC368}"/>
              </a:ext>
            </a:extLst>
          </p:cNvPr>
          <p:cNvSpPr txBox="1"/>
          <p:nvPr/>
        </p:nvSpPr>
        <p:spPr>
          <a:xfrm>
            <a:off x="395536" y="1059582"/>
            <a:ext cx="2160240" cy="3384376"/>
          </a:xfrm>
          <a:prstGeom prst="rect">
            <a:avLst/>
          </a:prstGeom>
          <a:solidFill>
            <a:srgbClr val="9EE2CF">
              <a:alpha val="8705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70C0"/>
                </a:solidFill>
                <a:uFillTx/>
                <a:latin typeface="Arial"/>
                <a:ea typeface="Arial"/>
                <a:cs typeface="Arial"/>
                <a:sym typeface="Arial"/>
              </a:rPr>
              <a:t>58.5</a:t>
            </a:r>
          </a:p>
        </p:txBody>
      </p:sp>
      <p:sp>
        <p:nvSpPr>
          <p:cNvPr id="102" name="TextBox 101">
            <a:extLst>
              <a:ext uri="{FF2B5EF4-FFF2-40B4-BE49-F238E27FC236}">
                <a16:creationId xmlns:a16="http://schemas.microsoft.com/office/drawing/2014/main" id="{388EDF94-EA98-4FAA-BD4A-5F55BBD1DE83}"/>
              </a:ext>
            </a:extLst>
          </p:cNvPr>
          <p:cNvSpPr txBox="1"/>
          <p:nvPr/>
        </p:nvSpPr>
        <p:spPr>
          <a:xfrm>
            <a:off x="6228184" y="987574"/>
            <a:ext cx="2160240" cy="3384376"/>
          </a:xfrm>
          <a:prstGeom prst="rect">
            <a:avLst/>
          </a:prstGeom>
          <a:solidFill>
            <a:srgbClr val="9EE2CF">
              <a:alpha val="8705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70C0"/>
                </a:solidFill>
                <a:uFillTx/>
                <a:latin typeface="Arial"/>
                <a:ea typeface="Arial"/>
                <a:cs typeface="Arial"/>
                <a:sym typeface="Arial"/>
              </a:rPr>
              <a:t>65.8</a:t>
            </a:r>
          </a:p>
        </p:txBody>
      </p:sp>
      <p:pic>
        <p:nvPicPr>
          <p:cNvPr id="2" name="Picture 1" descr="Logo&#10;&#10;Description automatically generated">
            <a:extLst>
              <a:ext uri="{FF2B5EF4-FFF2-40B4-BE49-F238E27FC236}">
                <a16:creationId xmlns:a16="http://schemas.microsoft.com/office/drawing/2014/main" id="{96E5E2A2-999C-CFE4-9898-847D40FE0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4" name="Rectangle 3">
            <a:extLst>
              <a:ext uri="{FF2B5EF4-FFF2-40B4-BE49-F238E27FC236}">
                <a16:creationId xmlns:a16="http://schemas.microsoft.com/office/drawing/2014/main" id="{FCAF2EBF-B0B2-BBF5-D9BC-A493310E07A5}"/>
              </a:ext>
            </a:extLst>
          </p:cNvPr>
          <p:cNvSpPr/>
          <p:nvPr/>
        </p:nvSpPr>
        <p:spPr>
          <a:xfrm>
            <a:off x="2157813" y="176904"/>
            <a:ext cx="4828373" cy="461665"/>
          </a:xfrm>
          <a:prstGeom prst="rect">
            <a:avLst/>
          </a:prstGeom>
        </p:spPr>
        <p:txBody>
          <a:bodyPr wrap="none">
            <a:spAutoFit/>
          </a:bodyPr>
          <a:lstStyle/>
          <a:p>
            <a:r>
              <a:rPr lang="en-AU" sz="2400" b="1" dirty="0">
                <a:latin typeface="Arial" panose="020B0604020202020204" pitchFamily="34" charset="0"/>
                <a:ea typeface="Open Sans" panose="020B0606030504020204" pitchFamily="34" charset="0"/>
                <a:cs typeface="Arial" panose="020B0604020202020204" pitchFamily="34" charset="0"/>
              </a:rPr>
              <a:t>Average Marks Scaling Process</a:t>
            </a:r>
          </a:p>
        </p:txBody>
      </p:sp>
    </p:spTree>
    <p:extLst>
      <p:ext uri="{BB962C8B-B14F-4D97-AF65-F5344CB8AC3E}">
        <p14:creationId xmlns:p14="http://schemas.microsoft.com/office/powerpoint/2010/main" val="3995543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2E9CD5C7-ED81-B641-B683-33FFD14AEE5D}"/>
              </a:ext>
            </a:extLst>
          </p:cNvPr>
          <p:cNvGraphicFramePr>
            <a:graphicFrameLocks noGrp="1"/>
          </p:cNvGraphicFramePr>
          <p:nvPr>
            <p:extLst>
              <p:ext uri="{D42A27DB-BD31-4B8C-83A1-F6EECF244321}">
                <p14:modId xmlns:p14="http://schemas.microsoft.com/office/powerpoint/2010/main" val="4075541928"/>
              </p:ext>
            </p:extLst>
          </p:nvPr>
        </p:nvGraphicFramePr>
        <p:xfrm>
          <a:off x="611560" y="915566"/>
          <a:ext cx="7488832" cy="3744416"/>
        </p:xfrm>
        <a:graphic>
          <a:graphicData uri="http://schemas.openxmlformats.org/drawingml/2006/table">
            <a:tbl>
              <a:tblPr firstRow="1" bandRow="1">
                <a:tableStyleId>{5940675A-B579-460E-94D1-54222C63F5DA}</a:tableStyleId>
              </a:tblPr>
              <a:tblGrid>
                <a:gridCol w="7488832">
                  <a:extLst>
                    <a:ext uri="{9D8B030D-6E8A-4147-A177-3AD203B41FA5}">
                      <a16:colId xmlns:a16="http://schemas.microsoft.com/office/drawing/2014/main" val="35026024"/>
                    </a:ext>
                  </a:extLst>
                </a:gridCol>
              </a:tblGrid>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94290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3091882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14224081"/>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64724839"/>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549308"/>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684090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096910"/>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0257826"/>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2810043"/>
                  </a:ext>
                </a:extLst>
              </a:tr>
              <a:tr h="374438">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cxnSp>
        <p:nvCxnSpPr>
          <p:cNvPr id="40" name="Straight Connector 39"/>
          <p:cNvCxnSpPr/>
          <p:nvPr/>
        </p:nvCxnSpPr>
        <p:spPr>
          <a:xfrm>
            <a:off x="611560" y="2781566"/>
            <a:ext cx="7740000" cy="0"/>
          </a:xfrm>
          <a:prstGeom prst="line">
            <a:avLst/>
          </a:prstGeom>
          <a:noFill/>
          <a:ln w="38100" cap="flat">
            <a:solidFill>
              <a:srgbClr val="002060"/>
            </a:solidFill>
            <a:prstDash val="sysDot"/>
            <a:round/>
          </a:ln>
          <a:effectLst/>
          <a:sp3d/>
        </p:spPr>
        <p:style>
          <a:lnRef idx="0">
            <a:scrgbClr r="0" g="0" b="0"/>
          </a:lnRef>
          <a:fillRef idx="0">
            <a:scrgbClr r="0" g="0" b="0"/>
          </a:fillRef>
          <a:effectRef idx="0">
            <a:scrgbClr r="0" g="0" b="0"/>
          </a:effectRef>
          <a:fontRef idx="none"/>
        </p:style>
      </p:cxnSp>
      <p:sp>
        <p:nvSpPr>
          <p:cNvPr id="41" name="TextBox 40"/>
          <p:cNvSpPr txBox="1"/>
          <p:nvPr/>
        </p:nvSpPr>
        <p:spPr>
          <a:xfrm>
            <a:off x="8370799" y="2581512"/>
            <a:ext cx="37766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000" b="1" i="0" u="none" strike="noStrike" cap="none" spc="0" normalizeH="0" baseline="0" dirty="0">
                <a:ln>
                  <a:noFill/>
                </a:ln>
                <a:solidFill>
                  <a:srgbClr val="002060"/>
                </a:solidFill>
                <a:uFillTx/>
                <a:latin typeface="Arial"/>
                <a:ea typeface="Arial"/>
                <a:cs typeface="Arial"/>
                <a:sym typeface="Arial"/>
              </a:rPr>
              <a:t>60</a:t>
            </a:r>
          </a:p>
        </p:txBody>
      </p:sp>
      <p:sp>
        <p:nvSpPr>
          <p:cNvPr id="4" name="Rectangle 3"/>
          <p:cNvSpPr/>
          <p:nvPr/>
        </p:nvSpPr>
        <p:spPr>
          <a:xfrm>
            <a:off x="1770592" y="238391"/>
            <a:ext cx="5602816" cy="461665"/>
          </a:xfrm>
          <a:prstGeom prst="rect">
            <a:avLst/>
          </a:prstGeom>
        </p:spPr>
        <p:txBody>
          <a:bodyPr wrap="none">
            <a:spAutoFit/>
          </a:bodyPr>
          <a:lstStyle/>
          <a:p>
            <a:pPr algn="ctr"/>
            <a:r>
              <a:rPr lang="en-AU" sz="2400" b="1" dirty="0">
                <a:latin typeface="Arial" panose="020B0604020202020204" pitchFamily="34" charset="0"/>
                <a:ea typeface="Open Sans" panose="020B0606030504020204" pitchFamily="34" charset="0"/>
                <a:cs typeface="Arial" panose="020B0604020202020204" pitchFamily="34" charset="0"/>
              </a:rPr>
              <a:t>After Standardisation, before Scaling</a:t>
            </a:r>
          </a:p>
        </p:txBody>
      </p:sp>
      <p:grpSp>
        <p:nvGrpSpPr>
          <p:cNvPr id="10" name="Group 9">
            <a:extLst>
              <a:ext uri="{FF2B5EF4-FFF2-40B4-BE49-F238E27FC236}">
                <a16:creationId xmlns:a16="http://schemas.microsoft.com/office/drawing/2014/main" id="{A7CE1993-9565-41F9-997B-11D0950B8FBC}"/>
              </a:ext>
            </a:extLst>
          </p:cNvPr>
          <p:cNvGrpSpPr/>
          <p:nvPr/>
        </p:nvGrpSpPr>
        <p:grpSpPr>
          <a:xfrm>
            <a:off x="6489082" y="915566"/>
            <a:ext cx="378712" cy="3672000"/>
            <a:chOff x="6489082" y="915566"/>
            <a:chExt cx="378712" cy="3672000"/>
          </a:xfrm>
        </p:grpSpPr>
        <p:sp>
          <p:nvSpPr>
            <p:cNvPr id="5" name="Rectangle 4"/>
            <p:cNvSpPr/>
            <p:nvPr/>
          </p:nvSpPr>
          <p:spPr>
            <a:xfrm>
              <a:off x="6489082" y="915566"/>
              <a:ext cx="378712" cy="3672000"/>
            </a:xfrm>
            <a:prstGeom prst="rect">
              <a:avLst/>
            </a:prstGeom>
            <a:solidFill>
              <a:schemeClr val="bg2">
                <a:lumMod val="9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3" name="Straight Connector 12"/>
            <p:cNvCxnSpPr/>
            <p:nvPr/>
          </p:nvCxnSpPr>
          <p:spPr>
            <a:xfrm>
              <a:off x="6489082" y="2787774"/>
              <a:ext cx="378670" cy="0"/>
            </a:xfrm>
            <a:prstGeom prst="line">
              <a:avLst/>
            </a:prstGeom>
            <a:solidFill>
              <a:schemeClr val="bg2">
                <a:lumMod val="9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2" name="Group 1">
            <a:extLst>
              <a:ext uri="{FF2B5EF4-FFF2-40B4-BE49-F238E27FC236}">
                <a16:creationId xmlns:a16="http://schemas.microsoft.com/office/drawing/2014/main" id="{EAEA98D3-3980-4675-B1C9-2E6F96D7E401}"/>
              </a:ext>
            </a:extLst>
          </p:cNvPr>
          <p:cNvGrpSpPr/>
          <p:nvPr/>
        </p:nvGrpSpPr>
        <p:grpSpPr>
          <a:xfrm>
            <a:off x="1236802" y="915566"/>
            <a:ext cx="378670" cy="3672000"/>
            <a:chOff x="1236802" y="915566"/>
            <a:chExt cx="378670" cy="3672000"/>
          </a:xfrm>
        </p:grpSpPr>
        <p:sp>
          <p:nvSpPr>
            <p:cNvPr id="12" name="Rectangle 11"/>
            <p:cNvSpPr/>
            <p:nvPr/>
          </p:nvSpPr>
          <p:spPr>
            <a:xfrm>
              <a:off x="1236802" y="915566"/>
              <a:ext cx="378000" cy="3672000"/>
            </a:xfrm>
            <a:prstGeom prst="rect">
              <a:avLst/>
            </a:prstGeom>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4" name="Straight Connector 13"/>
            <p:cNvCxnSpPr/>
            <p:nvPr/>
          </p:nvCxnSpPr>
          <p:spPr>
            <a:xfrm>
              <a:off x="1236802" y="2787774"/>
              <a:ext cx="37867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sp>
        <p:nvSpPr>
          <p:cNvPr id="16" name="Rectangle 15"/>
          <p:cNvSpPr/>
          <p:nvPr/>
        </p:nvSpPr>
        <p:spPr>
          <a:xfrm>
            <a:off x="1893337" y="987574"/>
            <a:ext cx="378712" cy="3564000"/>
          </a:xfrm>
          <a:prstGeom prst="rect">
            <a:avLst/>
          </a:prstGeom>
          <a:solidFill>
            <a:schemeClr val="accent3">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7" name="Straight Connector 16"/>
          <p:cNvCxnSpPr/>
          <p:nvPr/>
        </p:nvCxnSpPr>
        <p:spPr>
          <a:xfrm>
            <a:off x="1893337" y="2787774"/>
            <a:ext cx="378670" cy="0"/>
          </a:xfrm>
          <a:prstGeom prst="line">
            <a:avLst/>
          </a:prstGeom>
          <a:solidFill>
            <a:schemeClr val="accent3">
              <a:lumMod val="60000"/>
              <a:lumOff val="4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nvGrpSpPr>
          <p:cNvPr id="3" name="Group 2">
            <a:extLst>
              <a:ext uri="{FF2B5EF4-FFF2-40B4-BE49-F238E27FC236}">
                <a16:creationId xmlns:a16="http://schemas.microsoft.com/office/drawing/2014/main" id="{85265884-3F04-4428-A5C6-2808CE518953}"/>
              </a:ext>
            </a:extLst>
          </p:cNvPr>
          <p:cNvGrpSpPr/>
          <p:nvPr/>
        </p:nvGrpSpPr>
        <p:grpSpPr>
          <a:xfrm>
            <a:off x="2549872" y="1059582"/>
            <a:ext cx="384616" cy="3492000"/>
            <a:chOff x="2549872" y="1059582"/>
            <a:chExt cx="384616" cy="3492000"/>
          </a:xfrm>
        </p:grpSpPr>
        <p:sp>
          <p:nvSpPr>
            <p:cNvPr id="19" name="Rectangle 18"/>
            <p:cNvSpPr/>
            <p:nvPr/>
          </p:nvSpPr>
          <p:spPr>
            <a:xfrm>
              <a:off x="2555776" y="1059582"/>
              <a:ext cx="378712" cy="3492000"/>
            </a:xfrm>
            <a:prstGeom prst="rect">
              <a:avLst/>
            </a:prstGeom>
            <a:solidFill>
              <a:srgbClr val="FFC0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0" name="Straight Connector 19"/>
            <p:cNvCxnSpPr/>
            <p:nvPr/>
          </p:nvCxnSpPr>
          <p:spPr>
            <a:xfrm>
              <a:off x="2549872" y="2778761"/>
              <a:ext cx="378670" cy="0"/>
            </a:xfrm>
            <a:prstGeom prst="line">
              <a:avLst/>
            </a:prstGeom>
            <a:solidFill>
              <a:srgbClr val="FFC0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6" name="Group 5">
            <a:extLst>
              <a:ext uri="{FF2B5EF4-FFF2-40B4-BE49-F238E27FC236}">
                <a16:creationId xmlns:a16="http://schemas.microsoft.com/office/drawing/2014/main" id="{7A23901A-CADF-4C06-A1BA-375B711FF268}"/>
              </a:ext>
            </a:extLst>
          </p:cNvPr>
          <p:cNvGrpSpPr/>
          <p:nvPr/>
        </p:nvGrpSpPr>
        <p:grpSpPr>
          <a:xfrm>
            <a:off x="3204199" y="933774"/>
            <a:ext cx="380878" cy="3708000"/>
            <a:chOff x="3204199" y="933774"/>
            <a:chExt cx="380878" cy="3708000"/>
          </a:xfrm>
        </p:grpSpPr>
        <p:sp>
          <p:nvSpPr>
            <p:cNvPr id="22" name="Rectangle 21"/>
            <p:cNvSpPr/>
            <p:nvPr/>
          </p:nvSpPr>
          <p:spPr>
            <a:xfrm>
              <a:off x="3204199" y="933774"/>
              <a:ext cx="378712" cy="3708000"/>
            </a:xfrm>
            <a:prstGeom prst="rect">
              <a:avLst/>
            </a:prstGeom>
            <a:solidFill>
              <a:schemeClr val="accent6">
                <a:lumMod val="40000"/>
                <a:lumOff val="6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3" name="Straight Connector 22"/>
            <p:cNvCxnSpPr/>
            <p:nvPr/>
          </p:nvCxnSpPr>
          <p:spPr>
            <a:xfrm>
              <a:off x="3206407" y="2787774"/>
              <a:ext cx="378670" cy="0"/>
            </a:xfrm>
            <a:prstGeom prst="line">
              <a:avLst/>
            </a:prstGeom>
            <a:solidFill>
              <a:schemeClr val="accent6">
                <a:lumMod val="40000"/>
                <a:lumOff val="6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7" name="Group 6">
            <a:extLst>
              <a:ext uri="{FF2B5EF4-FFF2-40B4-BE49-F238E27FC236}">
                <a16:creationId xmlns:a16="http://schemas.microsoft.com/office/drawing/2014/main" id="{ACC16FF2-4FE4-44DB-A0EA-3E108B92E895}"/>
              </a:ext>
            </a:extLst>
          </p:cNvPr>
          <p:cNvGrpSpPr/>
          <p:nvPr/>
        </p:nvGrpSpPr>
        <p:grpSpPr>
          <a:xfrm>
            <a:off x="3862942" y="915566"/>
            <a:ext cx="378712" cy="3636000"/>
            <a:chOff x="3862942" y="915566"/>
            <a:chExt cx="378712" cy="3636000"/>
          </a:xfrm>
        </p:grpSpPr>
        <p:sp>
          <p:nvSpPr>
            <p:cNvPr id="25" name="Rectangle 24"/>
            <p:cNvSpPr/>
            <p:nvPr/>
          </p:nvSpPr>
          <p:spPr>
            <a:xfrm>
              <a:off x="3862942" y="915566"/>
              <a:ext cx="378712" cy="3636000"/>
            </a:xfrm>
            <a:prstGeom prst="rect">
              <a:avLst/>
            </a:prstGeom>
            <a:solidFill>
              <a:srgbClr val="6699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6" name="Straight Connector 25"/>
            <p:cNvCxnSpPr/>
            <p:nvPr/>
          </p:nvCxnSpPr>
          <p:spPr>
            <a:xfrm>
              <a:off x="3862942" y="2787774"/>
              <a:ext cx="378670" cy="0"/>
            </a:xfrm>
            <a:prstGeom prst="line">
              <a:avLst/>
            </a:prstGeom>
            <a:solidFill>
              <a:srgbClr val="66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18" name="Group 17">
            <a:extLst>
              <a:ext uri="{FF2B5EF4-FFF2-40B4-BE49-F238E27FC236}">
                <a16:creationId xmlns:a16="http://schemas.microsoft.com/office/drawing/2014/main" id="{28DA4FE5-532B-4F0D-ADAE-6DA066E798C5}"/>
              </a:ext>
            </a:extLst>
          </p:cNvPr>
          <p:cNvGrpSpPr/>
          <p:nvPr/>
        </p:nvGrpSpPr>
        <p:grpSpPr>
          <a:xfrm>
            <a:off x="4519477" y="915566"/>
            <a:ext cx="378670" cy="3672000"/>
            <a:chOff x="4519477" y="915566"/>
            <a:chExt cx="378670" cy="3672000"/>
          </a:xfrm>
        </p:grpSpPr>
        <p:sp>
          <p:nvSpPr>
            <p:cNvPr id="28" name="Rectangle 27"/>
            <p:cNvSpPr/>
            <p:nvPr/>
          </p:nvSpPr>
          <p:spPr>
            <a:xfrm>
              <a:off x="4519477" y="915566"/>
              <a:ext cx="378000" cy="3672000"/>
            </a:xfrm>
            <a:prstGeom prst="rect">
              <a:avLst/>
            </a:prstGeom>
            <a:solidFill>
              <a:schemeClr val="accent3"/>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9" name="Straight Connector 28"/>
            <p:cNvCxnSpPr/>
            <p:nvPr/>
          </p:nvCxnSpPr>
          <p:spPr>
            <a:xfrm>
              <a:off x="4519477" y="2787774"/>
              <a:ext cx="378670" cy="0"/>
            </a:xfrm>
            <a:prstGeom prst="line">
              <a:avLst/>
            </a:prstGeom>
            <a:solidFill>
              <a:schemeClr val="accent3"/>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15" name="Group 14">
            <a:extLst>
              <a:ext uri="{FF2B5EF4-FFF2-40B4-BE49-F238E27FC236}">
                <a16:creationId xmlns:a16="http://schemas.microsoft.com/office/drawing/2014/main" id="{5F880C27-7297-4187-8F75-4AF604B4267D}"/>
              </a:ext>
            </a:extLst>
          </p:cNvPr>
          <p:cNvGrpSpPr/>
          <p:nvPr/>
        </p:nvGrpSpPr>
        <p:grpSpPr>
          <a:xfrm>
            <a:off x="5148064" y="915566"/>
            <a:ext cx="378712" cy="3708000"/>
            <a:chOff x="5148064" y="915566"/>
            <a:chExt cx="378712" cy="3708000"/>
          </a:xfrm>
        </p:grpSpPr>
        <p:sp>
          <p:nvSpPr>
            <p:cNvPr id="31" name="Rectangle 30"/>
            <p:cNvSpPr/>
            <p:nvPr/>
          </p:nvSpPr>
          <p:spPr>
            <a:xfrm>
              <a:off x="5148064" y="915566"/>
              <a:ext cx="378712" cy="3708000"/>
            </a:xfrm>
            <a:prstGeom prst="rect">
              <a:avLst/>
            </a:prstGeom>
            <a:solidFill>
              <a:srgbClr val="FFFF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2" name="Straight Connector 31"/>
            <p:cNvCxnSpPr/>
            <p:nvPr/>
          </p:nvCxnSpPr>
          <p:spPr>
            <a:xfrm>
              <a:off x="5148064" y="2787774"/>
              <a:ext cx="378670" cy="0"/>
            </a:xfrm>
            <a:prstGeom prst="line">
              <a:avLst/>
            </a:prstGeom>
            <a:solidFill>
              <a:srgbClr val="FFFF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11" name="Group 10">
            <a:extLst>
              <a:ext uri="{FF2B5EF4-FFF2-40B4-BE49-F238E27FC236}">
                <a16:creationId xmlns:a16="http://schemas.microsoft.com/office/drawing/2014/main" id="{7FFEB9CA-C213-483B-B773-2B2FCC4F4E86}"/>
              </a:ext>
            </a:extLst>
          </p:cNvPr>
          <p:cNvGrpSpPr/>
          <p:nvPr/>
        </p:nvGrpSpPr>
        <p:grpSpPr>
          <a:xfrm>
            <a:off x="5849472" y="987574"/>
            <a:ext cx="378712" cy="3492000"/>
            <a:chOff x="5832547" y="987574"/>
            <a:chExt cx="378712" cy="3492000"/>
          </a:xfrm>
        </p:grpSpPr>
        <p:sp>
          <p:nvSpPr>
            <p:cNvPr id="34" name="Rectangle 33"/>
            <p:cNvSpPr/>
            <p:nvPr/>
          </p:nvSpPr>
          <p:spPr>
            <a:xfrm>
              <a:off x="5832547" y="987574"/>
              <a:ext cx="378712" cy="3492000"/>
            </a:xfrm>
            <a:prstGeom prst="rect">
              <a:avLst/>
            </a:prstGeom>
            <a:solidFill>
              <a:schemeClr val="accent5">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5" name="Straight Connector 34"/>
            <p:cNvCxnSpPr/>
            <p:nvPr/>
          </p:nvCxnSpPr>
          <p:spPr>
            <a:xfrm>
              <a:off x="5832547" y="2787774"/>
              <a:ext cx="378670" cy="0"/>
            </a:xfrm>
            <a:prstGeom prst="line">
              <a:avLst/>
            </a:prstGeom>
            <a:solidFill>
              <a:schemeClr val="accent5">
                <a:lumMod val="75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9" name="Group 8">
            <a:extLst>
              <a:ext uri="{FF2B5EF4-FFF2-40B4-BE49-F238E27FC236}">
                <a16:creationId xmlns:a16="http://schemas.microsoft.com/office/drawing/2014/main" id="{B1421DFB-F051-44E2-9FD9-FEAFB25E1542}"/>
              </a:ext>
            </a:extLst>
          </p:cNvPr>
          <p:cNvGrpSpPr/>
          <p:nvPr/>
        </p:nvGrpSpPr>
        <p:grpSpPr>
          <a:xfrm>
            <a:off x="7145616" y="985302"/>
            <a:ext cx="378712" cy="3636000"/>
            <a:chOff x="7145616" y="985302"/>
            <a:chExt cx="378712" cy="3636000"/>
          </a:xfrm>
        </p:grpSpPr>
        <p:sp>
          <p:nvSpPr>
            <p:cNvPr id="37" name="Rectangle 36"/>
            <p:cNvSpPr/>
            <p:nvPr/>
          </p:nvSpPr>
          <p:spPr>
            <a:xfrm>
              <a:off x="7145616" y="985302"/>
              <a:ext cx="378712" cy="3636000"/>
            </a:xfrm>
            <a:prstGeom prst="rect">
              <a:avLst/>
            </a:prstGeom>
            <a:solidFill>
              <a:srgbClr val="FF66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8" name="Straight Connector 37"/>
            <p:cNvCxnSpPr/>
            <p:nvPr/>
          </p:nvCxnSpPr>
          <p:spPr>
            <a:xfrm>
              <a:off x="7145616" y="2787774"/>
              <a:ext cx="378670" cy="0"/>
            </a:xfrm>
            <a:prstGeom prst="line">
              <a:avLst/>
            </a:prstGeom>
            <a:solidFill>
              <a:srgbClr val="FF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sp>
        <p:nvSpPr>
          <p:cNvPr id="27" name="TextBox 26">
            <a:extLst>
              <a:ext uri="{FF2B5EF4-FFF2-40B4-BE49-F238E27FC236}">
                <a16:creationId xmlns:a16="http://schemas.microsoft.com/office/drawing/2014/main" id="{9E032623-C795-4085-9F26-7ACFD37424D9}"/>
              </a:ext>
            </a:extLst>
          </p:cNvPr>
          <p:cNvSpPr txBox="1"/>
          <p:nvPr/>
        </p:nvSpPr>
        <p:spPr>
          <a:xfrm flipH="1">
            <a:off x="92267" y="4645109"/>
            <a:ext cx="63199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rgbClr val="002060"/>
                </a:solidFill>
                <a:effectLst/>
                <a:uFillTx/>
                <a:latin typeface="Arial"/>
                <a:ea typeface="Arial"/>
                <a:cs typeface="Arial"/>
                <a:sym typeface="Arial"/>
              </a:rPr>
              <a:t>Course</a:t>
            </a:r>
          </a:p>
        </p:txBody>
      </p:sp>
      <p:sp>
        <p:nvSpPr>
          <p:cNvPr id="30" name="TextBox 29">
            <a:extLst>
              <a:ext uri="{FF2B5EF4-FFF2-40B4-BE49-F238E27FC236}">
                <a16:creationId xmlns:a16="http://schemas.microsoft.com/office/drawing/2014/main" id="{44F80833-DDA7-41FD-83A1-5F9B26FD93FF}"/>
              </a:ext>
            </a:extLst>
          </p:cNvPr>
          <p:cNvSpPr txBox="1"/>
          <p:nvPr/>
        </p:nvSpPr>
        <p:spPr>
          <a:xfrm flipH="1">
            <a:off x="12368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A</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33" name="TextBox 32">
            <a:extLst>
              <a:ext uri="{FF2B5EF4-FFF2-40B4-BE49-F238E27FC236}">
                <a16:creationId xmlns:a16="http://schemas.microsoft.com/office/drawing/2014/main" id="{4517342D-4D1F-4846-9DAF-3EE8A926F15F}"/>
              </a:ext>
            </a:extLst>
          </p:cNvPr>
          <p:cNvSpPr txBox="1"/>
          <p:nvPr/>
        </p:nvSpPr>
        <p:spPr>
          <a:xfrm flipH="1">
            <a:off x="1901774"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B</a:t>
            </a:r>
          </a:p>
        </p:txBody>
      </p:sp>
      <p:sp>
        <p:nvSpPr>
          <p:cNvPr id="36" name="TextBox 35">
            <a:extLst>
              <a:ext uri="{FF2B5EF4-FFF2-40B4-BE49-F238E27FC236}">
                <a16:creationId xmlns:a16="http://schemas.microsoft.com/office/drawing/2014/main" id="{5F4D642C-6DE3-45A2-B206-FFBBE490E0D9}"/>
              </a:ext>
            </a:extLst>
          </p:cNvPr>
          <p:cNvSpPr txBox="1"/>
          <p:nvPr/>
        </p:nvSpPr>
        <p:spPr>
          <a:xfrm flipH="1">
            <a:off x="25256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C</a:t>
            </a:r>
          </a:p>
        </p:txBody>
      </p:sp>
      <p:sp>
        <p:nvSpPr>
          <p:cNvPr id="39" name="TextBox 38">
            <a:extLst>
              <a:ext uri="{FF2B5EF4-FFF2-40B4-BE49-F238E27FC236}">
                <a16:creationId xmlns:a16="http://schemas.microsoft.com/office/drawing/2014/main" id="{B26764AD-03F3-4BDD-8AA2-35F3839188BC}"/>
              </a:ext>
            </a:extLst>
          </p:cNvPr>
          <p:cNvSpPr txBox="1"/>
          <p:nvPr/>
        </p:nvSpPr>
        <p:spPr>
          <a:xfrm flipH="1">
            <a:off x="320640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D</a:t>
            </a:r>
          </a:p>
        </p:txBody>
      </p:sp>
      <p:sp>
        <p:nvSpPr>
          <p:cNvPr id="43" name="TextBox 42">
            <a:extLst>
              <a:ext uri="{FF2B5EF4-FFF2-40B4-BE49-F238E27FC236}">
                <a16:creationId xmlns:a16="http://schemas.microsoft.com/office/drawing/2014/main" id="{6021AD67-895F-4F4E-B592-35BD82BB0CE3}"/>
              </a:ext>
            </a:extLst>
          </p:cNvPr>
          <p:cNvSpPr txBox="1"/>
          <p:nvPr/>
        </p:nvSpPr>
        <p:spPr>
          <a:xfrm flipH="1">
            <a:off x="388344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E</a:t>
            </a:r>
          </a:p>
        </p:txBody>
      </p:sp>
      <p:sp>
        <p:nvSpPr>
          <p:cNvPr id="44" name="TextBox 43">
            <a:extLst>
              <a:ext uri="{FF2B5EF4-FFF2-40B4-BE49-F238E27FC236}">
                <a16:creationId xmlns:a16="http://schemas.microsoft.com/office/drawing/2014/main" id="{3CF88EB2-4AD5-4186-AC47-B1212995EEA6}"/>
              </a:ext>
            </a:extLst>
          </p:cNvPr>
          <p:cNvSpPr txBox="1"/>
          <p:nvPr/>
        </p:nvSpPr>
        <p:spPr>
          <a:xfrm flipH="1">
            <a:off x="451947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F</a:t>
            </a:r>
          </a:p>
        </p:txBody>
      </p:sp>
      <p:sp>
        <p:nvSpPr>
          <p:cNvPr id="45" name="TextBox 44">
            <a:extLst>
              <a:ext uri="{FF2B5EF4-FFF2-40B4-BE49-F238E27FC236}">
                <a16:creationId xmlns:a16="http://schemas.microsoft.com/office/drawing/2014/main" id="{B20F5BA3-BA08-4561-B435-1CC83A62FD40}"/>
              </a:ext>
            </a:extLst>
          </p:cNvPr>
          <p:cNvSpPr txBox="1"/>
          <p:nvPr/>
        </p:nvSpPr>
        <p:spPr>
          <a:xfrm flipH="1">
            <a:off x="517601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G</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6" name="TextBox 45">
            <a:extLst>
              <a:ext uri="{FF2B5EF4-FFF2-40B4-BE49-F238E27FC236}">
                <a16:creationId xmlns:a16="http://schemas.microsoft.com/office/drawing/2014/main" id="{F9D3D1C8-8246-4E45-9770-9BD8455B2D50}"/>
              </a:ext>
            </a:extLst>
          </p:cNvPr>
          <p:cNvSpPr txBox="1"/>
          <p:nvPr/>
        </p:nvSpPr>
        <p:spPr>
          <a:xfrm flipH="1">
            <a:off x="583254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H</a:t>
            </a:r>
          </a:p>
        </p:txBody>
      </p:sp>
      <p:sp>
        <p:nvSpPr>
          <p:cNvPr id="47" name="TextBox 46">
            <a:extLst>
              <a:ext uri="{FF2B5EF4-FFF2-40B4-BE49-F238E27FC236}">
                <a16:creationId xmlns:a16="http://schemas.microsoft.com/office/drawing/2014/main" id="{2C1F9282-8E98-454E-AD48-07679F7BAF72}"/>
              </a:ext>
            </a:extLst>
          </p:cNvPr>
          <p:cNvSpPr txBox="1"/>
          <p:nvPr/>
        </p:nvSpPr>
        <p:spPr>
          <a:xfrm flipH="1">
            <a:off x="652037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I</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8" name="TextBox 47">
            <a:extLst>
              <a:ext uri="{FF2B5EF4-FFF2-40B4-BE49-F238E27FC236}">
                <a16:creationId xmlns:a16="http://schemas.microsoft.com/office/drawing/2014/main" id="{389CA570-CAD4-41CD-B332-AAA22737255A}"/>
              </a:ext>
            </a:extLst>
          </p:cNvPr>
          <p:cNvSpPr txBox="1"/>
          <p:nvPr/>
        </p:nvSpPr>
        <p:spPr>
          <a:xfrm flipH="1">
            <a:off x="723748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J</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pic>
        <p:nvPicPr>
          <p:cNvPr id="8" name="Picture 7" descr="Logo&#10;&#10;Description automatically generated">
            <a:extLst>
              <a:ext uri="{FF2B5EF4-FFF2-40B4-BE49-F238E27FC236}">
                <a16:creationId xmlns:a16="http://schemas.microsoft.com/office/drawing/2014/main" id="{00C6F517-3B2D-4C49-F2F5-2A9DA2FF7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386196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2E9CD5C7-ED81-B641-B683-33FFD14AEE5D}"/>
              </a:ext>
            </a:extLst>
          </p:cNvPr>
          <p:cNvGraphicFramePr>
            <a:graphicFrameLocks noGrp="1"/>
          </p:cNvGraphicFramePr>
          <p:nvPr/>
        </p:nvGraphicFramePr>
        <p:xfrm>
          <a:off x="611560" y="915566"/>
          <a:ext cx="7488832" cy="3744420"/>
        </p:xfrm>
        <a:graphic>
          <a:graphicData uri="http://schemas.openxmlformats.org/drawingml/2006/table">
            <a:tbl>
              <a:tblPr firstRow="1" bandRow="1">
                <a:tableStyleId>{5940675A-B579-460E-94D1-54222C63F5DA}</a:tableStyleId>
              </a:tblPr>
              <a:tblGrid>
                <a:gridCol w="7488832">
                  <a:extLst>
                    <a:ext uri="{9D8B030D-6E8A-4147-A177-3AD203B41FA5}">
                      <a16:colId xmlns:a16="http://schemas.microsoft.com/office/drawing/2014/main" val="35026024"/>
                    </a:ext>
                  </a:extLst>
                </a:gridCol>
              </a:tblGrid>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94290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3091882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14224081"/>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64724839"/>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549308"/>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6840905"/>
                  </a:ext>
                </a:extLst>
              </a:tr>
              <a:tr h="37444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096910"/>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0257826"/>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2810043"/>
                  </a:ext>
                </a:extLst>
              </a:tr>
              <a:tr h="37444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5642323"/>
                  </a:ext>
                </a:extLst>
              </a:tr>
            </a:tbl>
          </a:graphicData>
        </a:graphic>
      </p:graphicFrame>
      <p:cxnSp>
        <p:nvCxnSpPr>
          <p:cNvPr id="40" name="Straight Connector 39"/>
          <p:cNvCxnSpPr/>
          <p:nvPr/>
        </p:nvCxnSpPr>
        <p:spPr>
          <a:xfrm>
            <a:off x="611560" y="2781566"/>
            <a:ext cx="7740000" cy="0"/>
          </a:xfrm>
          <a:prstGeom prst="line">
            <a:avLst/>
          </a:prstGeom>
          <a:noFill/>
          <a:ln w="38100" cap="flat">
            <a:solidFill>
              <a:srgbClr val="002060"/>
            </a:solidFill>
            <a:prstDash val="sysDot"/>
            <a:round/>
          </a:ln>
          <a:effectLst/>
          <a:sp3d/>
        </p:spPr>
        <p:style>
          <a:lnRef idx="0">
            <a:scrgbClr r="0" g="0" b="0"/>
          </a:lnRef>
          <a:fillRef idx="0">
            <a:scrgbClr r="0" g="0" b="0"/>
          </a:fillRef>
          <a:effectRef idx="0">
            <a:scrgbClr r="0" g="0" b="0"/>
          </a:effectRef>
          <a:fontRef idx="none"/>
        </p:style>
      </p:cxnSp>
      <p:sp>
        <p:nvSpPr>
          <p:cNvPr id="41" name="TextBox 40"/>
          <p:cNvSpPr txBox="1"/>
          <p:nvPr/>
        </p:nvSpPr>
        <p:spPr>
          <a:xfrm>
            <a:off x="8370799" y="2581512"/>
            <a:ext cx="37766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000" b="1" i="0" u="none" strike="noStrike" cap="none" spc="0" normalizeH="0" baseline="0" dirty="0">
                <a:ln>
                  <a:noFill/>
                </a:ln>
                <a:solidFill>
                  <a:srgbClr val="002060"/>
                </a:solidFill>
                <a:uFillTx/>
                <a:latin typeface="Arial"/>
                <a:ea typeface="Arial"/>
                <a:cs typeface="Arial"/>
                <a:sym typeface="Arial"/>
              </a:rPr>
              <a:t>60</a:t>
            </a:r>
          </a:p>
        </p:txBody>
      </p:sp>
      <p:sp>
        <p:nvSpPr>
          <p:cNvPr id="4" name="Rectangle 3"/>
          <p:cNvSpPr/>
          <p:nvPr/>
        </p:nvSpPr>
        <p:spPr>
          <a:xfrm>
            <a:off x="3667166" y="196033"/>
            <a:ext cx="2082621" cy="461665"/>
          </a:xfrm>
          <a:prstGeom prst="rect">
            <a:avLst/>
          </a:prstGeom>
        </p:spPr>
        <p:txBody>
          <a:bodyPr wrap="none">
            <a:spAutoFit/>
          </a:bodyPr>
          <a:lstStyle/>
          <a:p>
            <a:r>
              <a:rPr lang="en-AU" sz="2400" b="1" dirty="0">
                <a:latin typeface="Arial" panose="020B0604020202020204" pitchFamily="34" charset="0"/>
                <a:ea typeface="Open Sans" panose="020B0606030504020204" pitchFamily="34" charset="0"/>
                <a:cs typeface="Arial" panose="020B0604020202020204" pitchFamily="34" charset="0"/>
              </a:rPr>
              <a:t>After Scaling</a:t>
            </a:r>
          </a:p>
        </p:txBody>
      </p:sp>
      <p:grpSp>
        <p:nvGrpSpPr>
          <p:cNvPr id="10" name="Group 9">
            <a:extLst>
              <a:ext uri="{FF2B5EF4-FFF2-40B4-BE49-F238E27FC236}">
                <a16:creationId xmlns:a16="http://schemas.microsoft.com/office/drawing/2014/main" id="{A7CE1993-9565-41F9-997B-11D0950B8FBC}"/>
              </a:ext>
            </a:extLst>
          </p:cNvPr>
          <p:cNvGrpSpPr/>
          <p:nvPr/>
        </p:nvGrpSpPr>
        <p:grpSpPr>
          <a:xfrm>
            <a:off x="6489082" y="1167974"/>
            <a:ext cx="378712" cy="3420000"/>
            <a:chOff x="6489082" y="915566"/>
            <a:chExt cx="378712" cy="3672000"/>
          </a:xfrm>
        </p:grpSpPr>
        <p:sp>
          <p:nvSpPr>
            <p:cNvPr id="5" name="Rectangle 4"/>
            <p:cNvSpPr/>
            <p:nvPr/>
          </p:nvSpPr>
          <p:spPr>
            <a:xfrm>
              <a:off x="6489082" y="915566"/>
              <a:ext cx="378712" cy="3672000"/>
            </a:xfrm>
            <a:prstGeom prst="rect">
              <a:avLst/>
            </a:prstGeom>
            <a:solidFill>
              <a:schemeClr val="bg2">
                <a:lumMod val="9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3" name="Straight Connector 12"/>
            <p:cNvCxnSpPr/>
            <p:nvPr/>
          </p:nvCxnSpPr>
          <p:spPr>
            <a:xfrm>
              <a:off x="6489082" y="2787774"/>
              <a:ext cx="378670" cy="0"/>
            </a:xfrm>
            <a:prstGeom prst="line">
              <a:avLst/>
            </a:prstGeom>
            <a:solidFill>
              <a:schemeClr val="bg2">
                <a:lumMod val="9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2" name="Group 1">
            <a:extLst>
              <a:ext uri="{FF2B5EF4-FFF2-40B4-BE49-F238E27FC236}">
                <a16:creationId xmlns:a16="http://schemas.microsoft.com/office/drawing/2014/main" id="{EAEA98D3-3980-4675-B1C9-2E6F96D7E401}"/>
              </a:ext>
            </a:extLst>
          </p:cNvPr>
          <p:cNvGrpSpPr/>
          <p:nvPr/>
        </p:nvGrpSpPr>
        <p:grpSpPr>
          <a:xfrm>
            <a:off x="1236802" y="951950"/>
            <a:ext cx="378670" cy="3420000"/>
            <a:chOff x="1236802" y="915566"/>
            <a:chExt cx="378670" cy="3672000"/>
          </a:xfrm>
        </p:grpSpPr>
        <p:sp>
          <p:nvSpPr>
            <p:cNvPr id="12" name="Rectangle 11"/>
            <p:cNvSpPr/>
            <p:nvPr/>
          </p:nvSpPr>
          <p:spPr>
            <a:xfrm>
              <a:off x="1236802" y="915566"/>
              <a:ext cx="378000" cy="3672000"/>
            </a:xfrm>
            <a:prstGeom prst="rect">
              <a:avLst/>
            </a:prstGeom>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4" name="Straight Connector 13"/>
            <p:cNvCxnSpPr/>
            <p:nvPr/>
          </p:nvCxnSpPr>
          <p:spPr>
            <a:xfrm>
              <a:off x="1236802" y="2787774"/>
              <a:ext cx="378670" cy="0"/>
            </a:xfrm>
            <a:prstGeom prst="line">
              <a:avLst/>
            </a:prstGeom>
            <a:no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sp>
        <p:nvSpPr>
          <p:cNvPr id="16" name="Rectangle 15"/>
          <p:cNvSpPr/>
          <p:nvPr/>
        </p:nvSpPr>
        <p:spPr>
          <a:xfrm>
            <a:off x="1893337" y="1095966"/>
            <a:ext cx="378712" cy="3420000"/>
          </a:xfrm>
          <a:prstGeom prst="rect">
            <a:avLst/>
          </a:prstGeom>
          <a:solidFill>
            <a:schemeClr val="accent3">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7" name="Straight Connector 16"/>
          <p:cNvCxnSpPr/>
          <p:nvPr/>
        </p:nvCxnSpPr>
        <p:spPr>
          <a:xfrm>
            <a:off x="1893337" y="2859782"/>
            <a:ext cx="378670" cy="0"/>
          </a:xfrm>
          <a:prstGeom prst="line">
            <a:avLst/>
          </a:prstGeom>
          <a:solidFill>
            <a:schemeClr val="accent3">
              <a:lumMod val="60000"/>
              <a:lumOff val="4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nvGrpSpPr>
          <p:cNvPr id="3" name="Group 2">
            <a:extLst>
              <a:ext uri="{FF2B5EF4-FFF2-40B4-BE49-F238E27FC236}">
                <a16:creationId xmlns:a16="http://schemas.microsoft.com/office/drawing/2014/main" id="{85265884-3F04-4428-A5C6-2808CE518953}"/>
              </a:ext>
            </a:extLst>
          </p:cNvPr>
          <p:cNvGrpSpPr/>
          <p:nvPr/>
        </p:nvGrpSpPr>
        <p:grpSpPr>
          <a:xfrm>
            <a:off x="2549872" y="943574"/>
            <a:ext cx="384616" cy="3420000"/>
            <a:chOff x="2549872" y="1059582"/>
            <a:chExt cx="384616" cy="3492000"/>
          </a:xfrm>
        </p:grpSpPr>
        <p:sp>
          <p:nvSpPr>
            <p:cNvPr id="19" name="Rectangle 18"/>
            <p:cNvSpPr/>
            <p:nvPr/>
          </p:nvSpPr>
          <p:spPr>
            <a:xfrm>
              <a:off x="2555776" y="1059582"/>
              <a:ext cx="378712" cy="3492000"/>
            </a:xfrm>
            <a:prstGeom prst="rect">
              <a:avLst/>
            </a:prstGeom>
            <a:solidFill>
              <a:srgbClr val="FFC0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0" name="Straight Connector 19"/>
            <p:cNvCxnSpPr/>
            <p:nvPr/>
          </p:nvCxnSpPr>
          <p:spPr>
            <a:xfrm>
              <a:off x="2549872" y="2778761"/>
              <a:ext cx="378670" cy="0"/>
            </a:xfrm>
            <a:prstGeom prst="line">
              <a:avLst/>
            </a:prstGeom>
            <a:solidFill>
              <a:srgbClr val="FFC0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6" name="Group 5">
            <a:extLst>
              <a:ext uri="{FF2B5EF4-FFF2-40B4-BE49-F238E27FC236}">
                <a16:creationId xmlns:a16="http://schemas.microsoft.com/office/drawing/2014/main" id="{7A23901A-CADF-4C06-A1BA-375B711FF268}"/>
              </a:ext>
            </a:extLst>
          </p:cNvPr>
          <p:cNvGrpSpPr/>
          <p:nvPr/>
        </p:nvGrpSpPr>
        <p:grpSpPr>
          <a:xfrm>
            <a:off x="3204199" y="1042958"/>
            <a:ext cx="380878" cy="3420000"/>
            <a:chOff x="3204199" y="933774"/>
            <a:chExt cx="380878" cy="3708000"/>
          </a:xfrm>
        </p:grpSpPr>
        <p:sp>
          <p:nvSpPr>
            <p:cNvPr id="22" name="Rectangle 21"/>
            <p:cNvSpPr/>
            <p:nvPr/>
          </p:nvSpPr>
          <p:spPr>
            <a:xfrm>
              <a:off x="3204199" y="933774"/>
              <a:ext cx="378712" cy="3708000"/>
            </a:xfrm>
            <a:prstGeom prst="rect">
              <a:avLst/>
            </a:prstGeom>
            <a:solidFill>
              <a:schemeClr val="accent6">
                <a:lumMod val="40000"/>
                <a:lumOff val="6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3" name="Straight Connector 22"/>
            <p:cNvCxnSpPr/>
            <p:nvPr/>
          </p:nvCxnSpPr>
          <p:spPr>
            <a:xfrm>
              <a:off x="3206407" y="2787774"/>
              <a:ext cx="378670" cy="0"/>
            </a:xfrm>
            <a:prstGeom prst="line">
              <a:avLst/>
            </a:prstGeom>
            <a:solidFill>
              <a:schemeClr val="accent6">
                <a:lumMod val="40000"/>
                <a:lumOff val="60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7" name="Group 6">
            <a:extLst>
              <a:ext uri="{FF2B5EF4-FFF2-40B4-BE49-F238E27FC236}">
                <a16:creationId xmlns:a16="http://schemas.microsoft.com/office/drawing/2014/main" id="{ACC16FF2-4FE4-44DB-A0EA-3E108B92E895}"/>
              </a:ext>
            </a:extLst>
          </p:cNvPr>
          <p:cNvGrpSpPr/>
          <p:nvPr/>
        </p:nvGrpSpPr>
        <p:grpSpPr>
          <a:xfrm>
            <a:off x="3862942" y="915566"/>
            <a:ext cx="378712" cy="3420000"/>
            <a:chOff x="3862942" y="915566"/>
            <a:chExt cx="378712" cy="3636000"/>
          </a:xfrm>
        </p:grpSpPr>
        <p:sp>
          <p:nvSpPr>
            <p:cNvPr id="25" name="Rectangle 24"/>
            <p:cNvSpPr/>
            <p:nvPr/>
          </p:nvSpPr>
          <p:spPr>
            <a:xfrm>
              <a:off x="3862942" y="915566"/>
              <a:ext cx="378712" cy="3636000"/>
            </a:xfrm>
            <a:prstGeom prst="rect">
              <a:avLst/>
            </a:prstGeom>
            <a:solidFill>
              <a:srgbClr val="6699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6" name="Straight Connector 25"/>
            <p:cNvCxnSpPr/>
            <p:nvPr/>
          </p:nvCxnSpPr>
          <p:spPr>
            <a:xfrm>
              <a:off x="3862942" y="2787774"/>
              <a:ext cx="378670" cy="0"/>
            </a:xfrm>
            <a:prstGeom prst="line">
              <a:avLst/>
            </a:prstGeom>
            <a:solidFill>
              <a:srgbClr val="66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18" name="Group 17">
            <a:extLst>
              <a:ext uri="{FF2B5EF4-FFF2-40B4-BE49-F238E27FC236}">
                <a16:creationId xmlns:a16="http://schemas.microsoft.com/office/drawing/2014/main" id="{28DA4FE5-532B-4F0D-ADAE-6DA066E798C5}"/>
              </a:ext>
            </a:extLst>
          </p:cNvPr>
          <p:cNvGrpSpPr/>
          <p:nvPr/>
        </p:nvGrpSpPr>
        <p:grpSpPr>
          <a:xfrm>
            <a:off x="4519477" y="976982"/>
            <a:ext cx="378670" cy="3420000"/>
            <a:chOff x="4519477" y="915566"/>
            <a:chExt cx="378670" cy="3672000"/>
          </a:xfrm>
        </p:grpSpPr>
        <p:sp>
          <p:nvSpPr>
            <p:cNvPr id="28" name="Rectangle 27"/>
            <p:cNvSpPr/>
            <p:nvPr/>
          </p:nvSpPr>
          <p:spPr>
            <a:xfrm>
              <a:off x="4519477" y="915566"/>
              <a:ext cx="378000" cy="3672000"/>
            </a:xfrm>
            <a:prstGeom prst="rect">
              <a:avLst/>
            </a:prstGeom>
            <a:solidFill>
              <a:schemeClr val="accent3"/>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29" name="Straight Connector 28"/>
            <p:cNvCxnSpPr/>
            <p:nvPr/>
          </p:nvCxnSpPr>
          <p:spPr>
            <a:xfrm>
              <a:off x="4519477" y="2787774"/>
              <a:ext cx="378670" cy="0"/>
            </a:xfrm>
            <a:prstGeom prst="line">
              <a:avLst/>
            </a:prstGeom>
            <a:solidFill>
              <a:schemeClr val="accent3"/>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15" name="Group 14">
            <a:extLst>
              <a:ext uri="{FF2B5EF4-FFF2-40B4-BE49-F238E27FC236}">
                <a16:creationId xmlns:a16="http://schemas.microsoft.com/office/drawing/2014/main" id="{5F880C27-7297-4187-8F75-4AF604B4267D}"/>
              </a:ext>
            </a:extLst>
          </p:cNvPr>
          <p:cNvGrpSpPr/>
          <p:nvPr/>
        </p:nvGrpSpPr>
        <p:grpSpPr>
          <a:xfrm>
            <a:off x="5148064" y="915566"/>
            <a:ext cx="378712" cy="3420000"/>
            <a:chOff x="5148064" y="915566"/>
            <a:chExt cx="378712" cy="3708000"/>
          </a:xfrm>
        </p:grpSpPr>
        <p:sp>
          <p:nvSpPr>
            <p:cNvPr id="31" name="Rectangle 30"/>
            <p:cNvSpPr/>
            <p:nvPr/>
          </p:nvSpPr>
          <p:spPr>
            <a:xfrm>
              <a:off x="5148064" y="915566"/>
              <a:ext cx="378712" cy="3708000"/>
            </a:xfrm>
            <a:prstGeom prst="rect">
              <a:avLst/>
            </a:prstGeom>
            <a:solidFill>
              <a:srgbClr val="FFFF00"/>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2" name="Straight Connector 31"/>
            <p:cNvCxnSpPr/>
            <p:nvPr/>
          </p:nvCxnSpPr>
          <p:spPr>
            <a:xfrm>
              <a:off x="5148064" y="2787774"/>
              <a:ext cx="378670" cy="0"/>
            </a:xfrm>
            <a:prstGeom prst="line">
              <a:avLst/>
            </a:prstGeom>
            <a:solidFill>
              <a:srgbClr val="FFFF00"/>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11" name="Group 10">
            <a:extLst>
              <a:ext uri="{FF2B5EF4-FFF2-40B4-BE49-F238E27FC236}">
                <a16:creationId xmlns:a16="http://schemas.microsoft.com/office/drawing/2014/main" id="{7FFEB9CA-C213-483B-B773-2B2FCC4F4E86}"/>
              </a:ext>
            </a:extLst>
          </p:cNvPr>
          <p:cNvGrpSpPr/>
          <p:nvPr/>
        </p:nvGrpSpPr>
        <p:grpSpPr>
          <a:xfrm>
            <a:off x="5849472" y="987574"/>
            <a:ext cx="378712" cy="3420000"/>
            <a:chOff x="5832547" y="987574"/>
            <a:chExt cx="378712" cy="3492000"/>
          </a:xfrm>
        </p:grpSpPr>
        <p:sp>
          <p:nvSpPr>
            <p:cNvPr id="34" name="Rectangle 33"/>
            <p:cNvSpPr/>
            <p:nvPr/>
          </p:nvSpPr>
          <p:spPr>
            <a:xfrm>
              <a:off x="5832547" y="987574"/>
              <a:ext cx="378712" cy="3492000"/>
            </a:xfrm>
            <a:prstGeom prst="rect">
              <a:avLst/>
            </a:prstGeom>
            <a:solidFill>
              <a:schemeClr val="accent5">
                <a:lumMod val="60000"/>
                <a:lumOff val="40000"/>
              </a:schemeClr>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5" name="Straight Connector 34"/>
            <p:cNvCxnSpPr/>
            <p:nvPr/>
          </p:nvCxnSpPr>
          <p:spPr>
            <a:xfrm>
              <a:off x="5832547" y="2787774"/>
              <a:ext cx="378670" cy="0"/>
            </a:xfrm>
            <a:prstGeom prst="line">
              <a:avLst/>
            </a:prstGeom>
            <a:solidFill>
              <a:schemeClr val="accent5">
                <a:lumMod val="75000"/>
              </a:schemeClr>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grpSp>
        <p:nvGrpSpPr>
          <p:cNvPr id="9" name="Group 8">
            <a:extLst>
              <a:ext uri="{FF2B5EF4-FFF2-40B4-BE49-F238E27FC236}">
                <a16:creationId xmlns:a16="http://schemas.microsoft.com/office/drawing/2014/main" id="{B1421DFB-F051-44E2-9FD9-FEAFB25E1542}"/>
              </a:ext>
            </a:extLst>
          </p:cNvPr>
          <p:cNvGrpSpPr/>
          <p:nvPr/>
        </p:nvGrpSpPr>
        <p:grpSpPr>
          <a:xfrm>
            <a:off x="7145616" y="951958"/>
            <a:ext cx="378712" cy="3420000"/>
            <a:chOff x="7145616" y="985302"/>
            <a:chExt cx="378712" cy="3636000"/>
          </a:xfrm>
        </p:grpSpPr>
        <p:sp>
          <p:nvSpPr>
            <p:cNvPr id="37" name="Rectangle 36"/>
            <p:cNvSpPr/>
            <p:nvPr/>
          </p:nvSpPr>
          <p:spPr>
            <a:xfrm>
              <a:off x="7145616" y="985302"/>
              <a:ext cx="378712" cy="3636000"/>
            </a:xfrm>
            <a:prstGeom prst="rect">
              <a:avLst/>
            </a:prstGeom>
            <a:solidFill>
              <a:srgbClr val="FF66FF"/>
            </a:solidFill>
            <a:ln w="12700">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38" name="Straight Connector 37"/>
            <p:cNvCxnSpPr/>
            <p:nvPr/>
          </p:nvCxnSpPr>
          <p:spPr>
            <a:xfrm>
              <a:off x="7145616" y="2787774"/>
              <a:ext cx="378670" cy="0"/>
            </a:xfrm>
            <a:prstGeom prst="line">
              <a:avLst/>
            </a:prstGeom>
            <a:solidFill>
              <a:srgbClr val="FF99FF"/>
            </a:solidFill>
            <a:ln w="19050" cap="flat">
              <a:solidFill>
                <a:srgbClr val="FF0000"/>
              </a:solidFill>
              <a:prstDash val="solid"/>
              <a:round/>
            </a:ln>
            <a:effectLst/>
            <a:sp3d/>
          </p:spPr>
          <p:style>
            <a:lnRef idx="0">
              <a:scrgbClr r="0" g="0" b="0"/>
            </a:lnRef>
            <a:fillRef idx="0">
              <a:scrgbClr r="0" g="0" b="0"/>
            </a:fillRef>
            <a:effectRef idx="0">
              <a:scrgbClr r="0" g="0" b="0"/>
            </a:effectRef>
            <a:fontRef idx="none"/>
          </p:style>
        </p:cxnSp>
      </p:grpSp>
      <p:sp>
        <p:nvSpPr>
          <p:cNvPr id="27" name="TextBox 26">
            <a:extLst>
              <a:ext uri="{FF2B5EF4-FFF2-40B4-BE49-F238E27FC236}">
                <a16:creationId xmlns:a16="http://schemas.microsoft.com/office/drawing/2014/main" id="{9E032623-C795-4085-9F26-7ACFD37424D9}"/>
              </a:ext>
            </a:extLst>
          </p:cNvPr>
          <p:cNvSpPr txBox="1"/>
          <p:nvPr/>
        </p:nvSpPr>
        <p:spPr>
          <a:xfrm flipH="1">
            <a:off x="58304" y="4637305"/>
            <a:ext cx="63199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200" b="1" i="0" u="none" strike="noStrike" cap="none" spc="0" normalizeH="0" baseline="0" dirty="0">
                <a:ln>
                  <a:noFill/>
                </a:ln>
                <a:solidFill>
                  <a:srgbClr val="002060"/>
                </a:solidFill>
                <a:effectLst/>
                <a:uFillTx/>
                <a:latin typeface="Arial"/>
                <a:ea typeface="Arial"/>
                <a:cs typeface="Arial"/>
                <a:sym typeface="Arial"/>
              </a:rPr>
              <a:t>Course</a:t>
            </a:r>
          </a:p>
        </p:txBody>
      </p:sp>
      <p:sp>
        <p:nvSpPr>
          <p:cNvPr id="30" name="TextBox 29">
            <a:extLst>
              <a:ext uri="{FF2B5EF4-FFF2-40B4-BE49-F238E27FC236}">
                <a16:creationId xmlns:a16="http://schemas.microsoft.com/office/drawing/2014/main" id="{44F80833-DDA7-41FD-83A1-5F9B26FD93FF}"/>
              </a:ext>
            </a:extLst>
          </p:cNvPr>
          <p:cNvSpPr txBox="1"/>
          <p:nvPr/>
        </p:nvSpPr>
        <p:spPr>
          <a:xfrm flipH="1">
            <a:off x="12368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A</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33" name="TextBox 32">
            <a:extLst>
              <a:ext uri="{FF2B5EF4-FFF2-40B4-BE49-F238E27FC236}">
                <a16:creationId xmlns:a16="http://schemas.microsoft.com/office/drawing/2014/main" id="{4517342D-4D1F-4846-9DAF-3EE8A926F15F}"/>
              </a:ext>
            </a:extLst>
          </p:cNvPr>
          <p:cNvSpPr txBox="1"/>
          <p:nvPr/>
        </p:nvSpPr>
        <p:spPr>
          <a:xfrm flipH="1">
            <a:off x="1901774"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B</a:t>
            </a:r>
          </a:p>
        </p:txBody>
      </p:sp>
      <p:sp>
        <p:nvSpPr>
          <p:cNvPr id="36" name="TextBox 35">
            <a:extLst>
              <a:ext uri="{FF2B5EF4-FFF2-40B4-BE49-F238E27FC236}">
                <a16:creationId xmlns:a16="http://schemas.microsoft.com/office/drawing/2014/main" id="{5F4D642C-6DE3-45A2-B206-FFBBE490E0D9}"/>
              </a:ext>
            </a:extLst>
          </p:cNvPr>
          <p:cNvSpPr txBox="1"/>
          <p:nvPr/>
        </p:nvSpPr>
        <p:spPr>
          <a:xfrm flipH="1">
            <a:off x="252560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C</a:t>
            </a:r>
          </a:p>
        </p:txBody>
      </p:sp>
      <p:sp>
        <p:nvSpPr>
          <p:cNvPr id="39" name="TextBox 38">
            <a:extLst>
              <a:ext uri="{FF2B5EF4-FFF2-40B4-BE49-F238E27FC236}">
                <a16:creationId xmlns:a16="http://schemas.microsoft.com/office/drawing/2014/main" id="{B26764AD-03F3-4BDD-8AA2-35F3839188BC}"/>
              </a:ext>
            </a:extLst>
          </p:cNvPr>
          <p:cNvSpPr txBox="1"/>
          <p:nvPr/>
        </p:nvSpPr>
        <p:spPr>
          <a:xfrm flipH="1">
            <a:off x="320640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D</a:t>
            </a:r>
          </a:p>
        </p:txBody>
      </p:sp>
      <p:sp>
        <p:nvSpPr>
          <p:cNvPr id="43" name="TextBox 42">
            <a:extLst>
              <a:ext uri="{FF2B5EF4-FFF2-40B4-BE49-F238E27FC236}">
                <a16:creationId xmlns:a16="http://schemas.microsoft.com/office/drawing/2014/main" id="{6021AD67-895F-4F4E-B592-35BD82BB0CE3}"/>
              </a:ext>
            </a:extLst>
          </p:cNvPr>
          <p:cNvSpPr txBox="1"/>
          <p:nvPr/>
        </p:nvSpPr>
        <p:spPr>
          <a:xfrm flipH="1">
            <a:off x="388344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E</a:t>
            </a:r>
          </a:p>
        </p:txBody>
      </p:sp>
      <p:sp>
        <p:nvSpPr>
          <p:cNvPr id="44" name="TextBox 43">
            <a:extLst>
              <a:ext uri="{FF2B5EF4-FFF2-40B4-BE49-F238E27FC236}">
                <a16:creationId xmlns:a16="http://schemas.microsoft.com/office/drawing/2014/main" id="{3CF88EB2-4AD5-4186-AC47-B1212995EEA6}"/>
              </a:ext>
            </a:extLst>
          </p:cNvPr>
          <p:cNvSpPr txBox="1"/>
          <p:nvPr/>
        </p:nvSpPr>
        <p:spPr>
          <a:xfrm flipH="1">
            <a:off x="451947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F</a:t>
            </a:r>
          </a:p>
        </p:txBody>
      </p:sp>
      <p:sp>
        <p:nvSpPr>
          <p:cNvPr id="45" name="TextBox 44">
            <a:extLst>
              <a:ext uri="{FF2B5EF4-FFF2-40B4-BE49-F238E27FC236}">
                <a16:creationId xmlns:a16="http://schemas.microsoft.com/office/drawing/2014/main" id="{B20F5BA3-BA08-4561-B435-1CC83A62FD40}"/>
              </a:ext>
            </a:extLst>
          </p:cNvPr>
          <p:cNvSpPr txBox="1"/>
          <p:nvPr/>
        </p:nvSpPr>
        <p:spPr>
          <a:xfrm flipH="1">
            <a:off x="517601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G</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6" name="TextBox 45">
            <a:extLst>
              <a:ext uri="{FF2B5EF4-FFF2-40B4-BE49-F238E27FC236}">
                <a16:creationId xmlns:a16="http://schemas.microsoft.com/office/drawing/2014/main" id="{F9D3D1C8-8246-4E45-9770-9BD8455B2D50}"/>
              </a:ext>
            </a:extLst>
          </p:cNvPr>
          <p:cNvSpPr txBox="1"/>
          <p:nvPr/>
        </p:nvSpPr>
        <p:spPr>
          <a:xfrm flipH="1">
            <a:off x="5832547"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400" b="1" i="0" u="none" strike="noStrike" cap="none" spc="0" normalizeH="0" baseline="0" dirty="0">
                <a:ln>
                  <a:noFill/>
                </a:ln>
                <a:solidFill>
                  <a:srgbClr val="002060"/>
                </a:solidFill>
                <a:effectLst/>
                <a:uFillTx/>
                <a:latin typeface="Arial" panose="020B0604020202020204" pitchFamily="34" charset="0"/>
                <a:ea typeface="Arial"/>
                <a:cs typeface="Arial" panose="020B0604020202020204" pitchFamily="34" charset="0"/>
                <a:sym typeface="Arial"/>
              </a:rPr>
              <a:t>H</a:t>
            </a:r>
          </a:p>
        </p:txBody>
      </p:sp>
      <p:sp>
        <p:nvSpPr>
          <p:cNvPr id="47" name="TextBox 46">
            <a:extLst>
              <a:ext uri="{FF2B5EF4-FFF2-40B4-BE49-F238E27FC236}">
                <a16:creationId xmlns:a16="http://schemas.microsoft.com/office/drawing/2014/main" id="{2C1F9282-8E98-454E-AD48-07679F7BAF72}"/>
              </a:ext>
            </a:extLst>
          </p:cNvPr>
          <p:cNvSpPr txBox="1"/>
          <p:nvPr/>
        </p:nvSpPr>
        <p:spPr>
          <a:xfrm flipH="1">
            <a:off x="652037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I</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sp>
        <p:nvSpPr>
          <p:cNvPr id="48" name="TextBox 47">
            <a:extLst>
              <a:ext uri="{FF2B5EF4-FFF2-40B4-BE49-F238E27FC236}">
                <a16:creationId xmlns:a16="http://schemas.microsoft.com/office/drawing/2014/main" id="{389CA570-CAD4-41CD-B332-AAA22737255A}"/>
              </a:ext>
            </a:extLst>
          </p:cNvPr>
          <p:cNvSpPr txBox="1"/>
          <p:nvPr/>
        </p:nvSpPr>
        <p:spPr>
          <a:xfrm flipH="1">
            <a:off x="7237482" y="4664937"/>
            <a:ext cx="3786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400" b="1" dirty="0">
                <a:solidFill>
                  <a:srgbClr val="002060"/>
                </a:solidFill>
                <a:latin typeface="Arial" panose="020B0604020202020204" pitchFamily="34" charset="0"/>
                <a:cs typeface="Arial" panose="020B0604020202020204" pitchFamily="34" charset="0"/>
              </a:rPr>
              <a:t>J</a:t>
            </a:r>
            <a:endParaRPr kumimoji="0" lang="en-AU" sz="1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rial"/>
            </a:endParaRPr>
          </a:p>
        </p:txBody>
      </p:sp>
      <p:pic>
        <p:nvPicPr>
          <p:cNvPr id="8" name="Picture 7" descr="Logo&#10;&#10;Description automatically generated">
            <a:extLst>
              <a:ext uri="{FF2B5EF4-FFF2-40B4-BE49-F238E27FC236}">
                <a16:creationId xmlns:a16="http://schemas.microsoft.com/office/drawing/2014/main" id="{DDDEE79D-B1DA-D015-8CA5-AF1CA93E3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276037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1FC6DF4F-75A8-F643-A73B-F585EB473DA5}"/>
              </a:ext>
            </a:extLst>
          </p:cNvPr>
          <p:cNvGraphicFramePr>
            <a:graphicFrameLocks noGrp="1"/>
          </p:cNvGraphicFramePr>
          <p:nvPr>
            <p:extLst>
              <p:ext uri="{D42A27DB-BD31-4B8C-83A1-F6EECF244321}">
                <p14:modId xmlns:p14="http://schemas.microsoft.com/office/powerpoint/2010/main" val="4220198870"/>
              </p:ext>
            </p:extLst>
          </p:nvPr>
        </p:nvGraphicFramePr>
        <p:xfrm>
          <a:off x="539552" y="350537"/>
          <a:ext cx="8208912" cy="4032452"/>
        </p:xfrm>
        <a:graphic>
          <a:graphicData uri="http://schemas.openxmlformats.org/drawingml/2006/table">
            <a:tbl>
              <a:tblPr firstRow="1" bandRow="1">
                <a:tableStyleId>{5940675A-B579-460E-94D1-54222C63F5DA}</a:tableStyleId>
              </a:tblPr>
              <a:tblGrid>
                <a:gridCol w="8208912">
                  <a:extLst>
                    <a:ext uri="{9D8B030D-6E8A-4147-A177-3AD203B41FA5}">
                      <a16:colId xmlns:a16="http://schemas.microsoft.com/office/drawing/2014/main" val="35026024"/>
                    </a:ext>
                  </a:extLst>
                </a:gridCol>
              </a:tblGrid>
              <a:tr h="504245">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51942905"/>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930918825"/>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714224081"/>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164724839"/>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81549308"/>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66840905"/>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670096910"/>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20257826"/>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352810043"/>
                  </a:ext>
                </a:extLst>
              </a:tr>
              <a:tr h="392023">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55642323"/>
                  </a:ext>
                </a:extLst>
              </a:tr>
            </a:tbl>
          </a:graphicData>
        </a:graphic>
      </p:graphicFrame>
      <p:grpSp>
        <p:nvGrpSpPr>
          <p:cNvPr id="2" name="Group 1">
            <a:extLst>
              <a:ext uri="{FF2B5EF4-FFF2-40B4-BE49-F238E27FC236}">
                <a16:creationId xmlns:a16="http://schemas.microsoft.com/office/drawing/2014/main" id="{372DF0B8-8451-4510-BCA9-C2FA77F4BE5D}"/>
              </a:ext>
            </a:extLst>
          </p:cNvPr>
          <p:cNvGrpSpPr/>
          <p:nvPr/>
        </p:nvGrpSpPr>
        <p:grpSpPr>
          <a:xfrm>
            <a:off x="971600" y="987574"/>
            <a:ext cx="1116000" cy="2592288"/>
            <a:chOff x="3960056" y="1671894"/>
            <a:chExt cx="1116000" cy="2196000"/>
          </a:xfrm>
        </p:grpSpPr>
        <p:sp>
          <p:nvSpPr>
            <p:cNvPr id="18" name="Rectangle 17"/>
            <p:cNvSpPr/>
            <p:nvPr/>
          </p:nvSpPr>
          <p:spPr>
            <a:xfrm>
              <a:off x="3960056" y="1671894"/>
              <a:ext cx="1116000" cy="2196000"/>
            </a:xfrm>
            <a:prstGeom prst="rect">
              <a:avLst/>
            </a:prstGeom>
            <a:solidFill>
              <a:schemeClr val="accent1">
                <a:lumMod val="40000"/>
                <a:lumOff val="6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dirty="0">
                <a:ln>
                  <a:noFill/>
                </a:ln>
                <a:solidFill>
                  <a:srgbClr val="000000"/>
                </a:solidFill>
                <a:effectLst/>
                <a:uFillTx/>
                <a:latin typeface="Arial"/>
                <a:ea typeface="Arial"/>
                <a:cs typeface="Arial"/>
                <a:sym typeface="Arial"/>
              </a:endParaRPr>
            </a:p>
          </p:txBody>
        </p:sp>
        <p:cxnSp>
          <p:nvCxnSpPr>
            <p:cNvPr id="21" name="Straight Connector 20"/>
            <p:cNvCxnSpPr/>
            <p:nvPr/>
          </p:nvCxnSpPr>
          <p:spPr>
            <a:xfrm>
              <a:off x="3960056" y="1971382"/>
              <a:ext cx="1116000" cy="0"/>
            </a:xfrm>
            <a:prstGeom prst="line">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EAF79731-1088-E146-96AC-D085E12AF070}"/>
                </a:ext>
              </a:extLst>
            </p:cNvPr>
            <p:cNvCxnSpPr/>
            <p:nvPr/>
          </p:nvCxnSpPr>
          <p:spPr>
            <a:xfrm>
              <a:off x="3960056" y="2021296"/>
              <a:ext cx="1116000" cy="0"/>
            </a:xfrm>
            <a:prstGeom prst="line">
              <a:avLst/>
            </a:prstGeom>
            <a:noFill/>
            <a:ln w="38100" cap="flat">
              <a:solidFill>
                <a:schemeClr val="accent5"/>
              </a:solidFill>
              <a:prstDash val="solid"/>
              <a:round/>
            </a:ln>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3A6CEBAC-9453-4B42-AFBD-DF1A132ADC9F}"/>
                </a:ext>
              </a:extLst>
            </p:cNvPr>
            <p:cNvCxnSpPr/>
            <p:nvPr/>
          </p:nvCxnSpPr>
          <p:spPr>
            <a:xfrm>
              <a:off x="3960056" y="2320784"/>
              <a:ext cx="1116000" cy="0"/>
            </a:xfrm>
            <a:prstGeom prst="line">
              <a:avLst/>
            </a:prstGeom>
            <a:noFill/>
            <a:ln w="381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D23CEE92-6137-6641-B42A-797ABF74CE6B}"/>
                </a:ext>
              </a:extLst>
            </p:cNvPr>
            <p:cNvCxnSpPr/>
            <p:nvPr/>
          </p:nvCxnSpPr>
          <p:spPr>
            <a:xfrm>
              <a:off x="3960056" y="2819931"/>
              <a:ext cx="1116000" cy="0"/>
            </a:xfrm>
            <a:prstGeom prst="line">
              <a:avLst/>
            </a:prstGeom>
            <a:noFill/>
            <a:ln w="381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B8030313-3099-0E46-A893-A8731EB05E23}"/>
                </a:ext>
              </a:extLst>
            </p:cNvPr>
            <p:cNvCxnSpPr/>
            <p:nvPr/>
          </p:nvCxnSpPr>
          <p:spPr>
            <a:xfrm>
              <a:off x="3960056" y="3319077"/>
              <a:ext cx="1116000" cy="0"/>
            </a:xfrm>
            <a:prstGeom prst="line">
              <a:avLst/>
            </a:prstGeom>
            <a:noFill/>
            <a:ln w="38100" cap="flat">
              <a:solidFill>
                <a:srgbClr val="FF66FF"/>
              </a:solidFill>
              <a:prstDash val="solid"/>
              <a:round/>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FE098694-BD34-4D9D-ADB2-9CFF6291D2B3}"/>
                </a:ext>
              </a:extLst>
            </p:cNvPr>
            <p:cNvCxnSpPr/>
            <p:nvPr/>
          </p:nvCxnSpPr>
          <p:spPr>
            <a:xfrm>
              <a:off x="3960056" y="3507854"/>
              <a:ext cx="1116000" cy="0"/>
            </a:xfrm>
            <a:prstGeom prst="line">
              <a:avLst/>
            </a:prstGeom>
            <a:noFill/>
            <a:ln w="38100" cap="flat">
              <a:solidFill>
                <a:srgbClr val="00B050"/>
              </a:solidFill>
              <a:prstDash val="solid"/>
              <a:round/>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5D0D6829-99F3-4715-892D-433580215A90}"/>
                </a:ext>
              </a:extLst>
            </p:cNvPr>
            <p:cNvCxnSpPr/>
            <p:nvPr/>
          </p:nvCxnSpPr>
          <p:spPr>
            <a:xfrm>
              <a:off x="3960056" y="2571750"/>
              <a:ext cx="1116000" cy="0"/>
            </a:xfrm>
            <a:prstGeom prst="line">
              <a:avLst/>
            </a:prstGeom>
            <a:noFill/>
            <a:ln w="38100" cap="flat">
              <a:solidFill>
                <a:srgbClr val="7030A0"/>
              </a:solidFill>
              <a:prstDash val="solid"/>
              <a:round/>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B237DE6C-B52B-43CE-9173-950EC2339E2B}"/>
                </a:ext>
              </a:extLst>
            </p:cNvPr>
            <p:cNvCxnSpPr/>
            <p:nvPr/>
          </p:nvCxnSpPr>
          <p:spPr>
            <a:xfrm>
              <a:off x="3960056" y="1779662"/>
              <a:ext cx="1116000" cy="0"/>
            </a:xfrm>
            <a:prstGeom prst="line">
              <a:avLst/>
            </a:prstGeom>
            <a:noFill/>
            <a:ln w="38100" cap="flat">
              <a:solidFill>
                <a:schemeClr val="accent4">
                  <a:lumMod val="50000"/>
                </a:schemeClr>
              </a:solidFill>
              <a:prstDash val="solid"/>
              <a:round/>
            </a:ln>
            <a:effectLst/>
            <a:sp3d/>
          </p:spPr>
          <p:style>
            <a:lnRef idx="0">
              <a:scrgbClr r="0" g="0" b="0"/>
            </a:lnRef>
            <a:fillRef idx="0">
              <a:scrgbClr r="0" g="0" b="0"/>
            </a:fillRef>
            <a:effectRef idx="0">
              <a:scrgbClr r="0" g="0" b="0"/>
            </a:effectRef>
            <a:fontRef idx="none"/>
          </p:style>
        </p:cxnSp>
      </p:grpSp>
      <p:grpSp>
        <p:nvGrpSpPr>
          <p:cNvPr id="13" name="Group 12">
            <a:extLst>
              <a:ext uri="{FF2B5EF4-FFF2-40B4-BE49-F238E27FC236}">
                <a16:creationId xmlns:a16="http://schemas.microsoft.com/office/drawing/2014/main" id="{092AC415-524E-4952-A394-926DDCB18859}"/>
              </a:ext>
            </a:extLst>
          </p:cNvPr>
          <p:cNvGrpSpPr/>
          <p:nvPr/>
        </p:nvGrpSpPr>
        <p:grpSpPr>
          <a:xfrm>
            <a:off x="3035829" y="733117"/>
            <a:ext cx="1116000" cy="2592288"/>
            <a:chOff x="3960056" y="1671894"/>
            <a:chExt cx="1116000" cy="2196000"/>
          </a:xfrm>
        </p:grpSpPr>
        <p:sp>
          <p:nvSpPr>
            <p:cNvPr id="14" name="Rectangle 13">
              <a:extLst>
                <a:ext uri="{FF2B5EF4-FFF2-40B4-BE49-F238E27FC236}">
                  <a16:creationId xmlns:a16="http://schemas.microsoft.com/office/drawing/2014/main" id="{2CDC7609-36EC-46F4-B8D2-B83E46CC0A29}"/>
                </a:ext>
              </a:extLst>
            </p:cNvPr>
            <p:cNvSpPr/>
            <p:nvPr/>
          </p:nvSpPr>
          <p:spPr>
            <a:xfrm>
              <a:off x="3960056" y="1671894"/>
              <a:ext cx="1116000" cy="2196000"/>
            </a:xfrm>
            <a:prstGeom prst="rect">
              <a:avLst/>
            </a:prstGeom>
            <a:solidFill>
              <a:schemeClr val="accent1">
                <a:lumMod val="40000"/>
                <a:lumOff val="6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15" name="Straight Connector 14">
              <a:extLst>
                <a:ext uri="{FF2B5EF4-FFF2-40B4-BE49-F238E27FC236}">
                  <a16:creationId xmlns:a16="http://schemas.microsoft.com/office/drawing/2014/main" id="{766F45B1-B58F-4144-89AA-84A2BCB3C8FC}"/>
                </a:ext>
              </a:extLst>
            </p:cNvPr>
            <p:cNvCxnSpPr/>
            <p:nvPr/>
          </p:nvCxnSpPr>
          <p:spPr>
            <a:xfrm>
              <a:off x="3960056" y="1971382"/>
              <a:ext cx="1116000" cy="0"/>
            </a:xfrm>
            <a:prstGeom prst="line">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C6C82257-CDEB-46C0-A072-22A5794DE76C}"/>
                </a:ext>
              </a:extLst>
            </p:cNvPr>
            <p:cNvCxnSpPr/>
            <p:nvPr/>
          </p:nvCxnSpPr>
          <p:spPr>
            <a:xfrm>
              <a:off x="3960056" y="2021296"/>
              <a:ext cx="1116000" cy="0"/>
            </a:xfrm>
            <a:prstGeom prst="line">
              <a:avLst/>
            </a:prstGeom>
            <a:noFill/>
            <a:ln w="38100" cap="flat">
              <a:solidFill>
                <a:schemeClr val="accent5"/>
              </a:solidFill>
              <a:prstDash val="solid"/>
              <a:round/>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A02347EF-079F-4C1B-AACE-529468CAA3D0}"/>
                </a:ext>
              </a:extLst>
            </p:cNvPr>
            <p:cNvCxnSpPr/>
            <p:nvPr/>
          </p:nvCxnSpPr>
          <p:spPr>
            <a:xfrm>
              <a:off x="3960056" y="2320784"/>
              <a:ext cx="1116000" cy="0"/>
            </a:xfrm>
            <a:prstGeom prst="line">
              <a:avLst/>
            </a:prstGeom>
            <a:noFill/>
            <a:ln w="381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0F4F63D4-CBD8-461D-BD52-5BDDD8F0ACFC}"/>
                </a:ext>
              </a:extLst>
            </p:cNvPr>
            <p:cNvCxnSpPr/>
            <p:nvPr/>
          </p:nvCxnSpPr>
          <p:spPr>
            <a:xfrm>
              <a:off x="3960056" y="2819931"/>
              <a:ext cx="1116000" cy="0"/>
            </a:xfrm>
            <a:prstGeom prst="line">
              <a:avLst/>
            </a:prstGeom>
            <a:noFill/>
            <a:ln w="381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5A6F2AE4-D8FA-4E81-8C6B-F1A5D1D5E5C5}"/>
                </a:ext>
              </a:extLst>
            </p:cNvPr>
            <p:cNvCxnSpPr/>
            <p:nvPr/>
          </p:nvCxnSpPr>
          <p:spPr>
            <a:xfrm>
              <a:off x="3960056" y="3319077"/>
              <a:ext cx="1116000" cy="0"/>
            </a:xfrm>
            <a:prstGeom prst="line">
              <a:avLst/>
            </a:prstGeom>
            <a:noFill/>
            <a:ln w="38100" cap="flat">
              <a:solidFill>
                <a:srgbClr val="FF66FF"/>
              </a:solidFill>
              <a:prstDash val="solid"/>
              <a:round/>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C87CA2E6-E959-41F1-A31B-C4EBA700A9D3}"/>
                </a:ext>
              </a:extLst>
            </p:cNvPr>
            <p:cNvCxnSpPr/>
            <p:nvPr/>
          </p:nvCxnSpPr>
          <p:spPr>
            <a:xfrm>
              <a:off x="3960056" y="3507854"/>
              <a:ext cx="1116000" cy="0"/>
            </a:xfrm>
            <a:prstGeom prst="line">
              <a:avLst/>
            </a:prstGeom>
            <a:noFill/>
            <a:ln w="38100" cap="flat">
              <a:solidFill>
                <a:srgbClr val="00B050"/>
              </a:solidFill>
              <a:prstDash val="solid"/>
              <a:round/>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90A72B5A-65DA-430C-807C-F207B329FC23}"/>
                </a:ext>
              </a:extLst>
            </p:cNvPr>
            <p:cNvCxnSpPr/>
            <p:nvPr/>
          </p:nvCxnSpPr>
          <p:spPr>
            <a:xfrm>
              <a:off x="3960056" y="2571750"/>
              <a:ext cx="1116000" cy="0"/>
            </a:xfrm>
            <a:prstGeom prst="line">
              <a:avLst/>
            </a:prstGeom>
            <a:noFill/>
            <a:ln w="38100" cap="flat">
              <a:solidFill>
                <a:srgbClr val="7030A0"/>
              </a:solidFill>
              <a:prstDash val="solid"/>
              <a:round/>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9F7EA355-6DA4-4072-A00A-2D80F4AA1002}"/>
                </a:ext>
              </a:extLst>
            </p:cNvPr>
            <p:cNvCxnSpPr/>
            <p:nvPr/>
          </p:nvCxnSpPr>
          <p:spPr>
            <a:xfrm>
              <a:off x="3960056" y="1779662"/>
              <a:ext cx="1116000" cy="0"/>
            </a:xfrm>
            <a:prstGeom prst="line">
              <a:avLst/>
            </a:prstGeom>
            <a:noFill/>
            <a:ln w="38100" cap="flat">
              <a:solidFill>
                <a:schemeClr val="accent4">
                  <a:lumMod val="50000"/>
                </a:schemeClr>
              </a:solidFill>
              <a:prstDash val="solid"/>
              <a:round/>
            </a:ln>
            <a:effectLst/>
            <a:sp3d/>
          </p:spPr>
          <p:style>
            <a:lnRef idx="0">
              <a:scrgbClr r="0" g="0" b="0"/>
            </a:lnRef>
            <a:fillRef idx="0">
              <a:scrgbClr r="0" g="0" b="0"/>
            </a:fillRef>
            <a:effectRef idx="0">
              <a:scrgbClr r="0" g="0" b="0"/>
            </a:effectRef>
            <a:fontRef idx="none"/>
          </p:style>
        </p:cxnSp>
      </p:grpSp>
      <p:grpSp>
        <p:nvGrpSpPr>
          <p:cNvPr id="33" name="Group 32">
            <a:extLst>
              <a:ext uri="{FF2B5EF4-FFF2-40B4-BE49-F238E27FC236}">
                <a16:creationId xmlns:a16="http://schemas.microsoft.com/office/drawing/2014/main" id="{F180DA54-09D9-4B0A-97D5-82A05ABABD0A}"/>
              </a:ext>
            </a:extLst>
          </p:cNvPr>
          <p:cNvGrpSpPr/>
          <p:nvPr/>
        </p:nvGrpSpPr>
        <p:grpSpPr>
          <a:xfrm>
            <a:off x="5100058" y="623755"/>
            <a:ext cx="1116000" cy="3420000"/>
            <a:chOff x="3960056" y="1671894"/>
            <a:chExt cx="1116000" cy="2196000"/>
          </a:xfrm>
        </p:grpSpPr>
        <p:sp>
          <p:nvSpPr>
            <p:cNvPr id="34" name="Rectangle 33">
              <a:extLst>
                <a:ext uri="{FF2B5EF4-FFF2-40B4-BE49-F238E27FC236}">
                  <a16:creationId xmlns:a16="http://schemas.microsoft.com/office/drawing/2014/main" id="{82413E44-3F64-41E1-A541-FE9F5D54474A}"/>
                </a:ext>
              </a:extLst>
            </p:cNvPr>
            <p:cNvSpPr/>
            <p:nvPr/>
          </p:nvSpPr>
          <p:spPr>
            <a:xfrm>
              <a:off x="3960056" y="1671894"/>
              <a:ext cx="1116000" cy="2196000"/>
            </a:xfrm>
            <a:prstGeom prst="rect">
              <a:avLst/>
            </a:prstGeom>
            <a:solidFill>
              <a:schemeClr val="accent1">
                <a:lumMod val="40000"/>
                <a:lumOff val="6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dirty="0">
                <a:ln>
                  <a:noFill/>
                </a:ln>
                <a:solidFill>
                  <a:srgbClr val="000000"/>
                </a:solidFill>
                <a:effectLst/>
                <a:uFillTx/>
                <a:latin typeface="Arial"/>
                <a:ea typeface="Arial"/>
                <a:cs typeface="Arial"/>
                <a:sym typeface="Arial"/>
              </a:endParaRPr>
            </a:p>
          </p:txBody>
        </p:sp>
        <p:cxnSp>
          <p:nvCxnSpPr>
            <p:cNvPr id="35" name="Straight Connector 34">
              <a:extLst>
                <a:ext uri="{FF2B5EF4-FFF2-40B4-BE49-F238E27FC236}">
                  <a16:creationId xmlns:a16="http://schemas.microsoft.com/office/drawing/2014/main" id="{544FA68D-4233-43D2-A0C7-21A1FB4C4716}"/>
                </a:ext>
              </a:extLst>
            </p:cNvPr>
            <p:cNvCxnSpPr/>
            <p:nvPr/>
          </p:nvCxnSpPr>
          <p:spPr>
            <a:xfrm>
              <a:off x="3960056" y="1971382"/>
              <a:ext cx="1116000" cy="0"/>
            </a:xfrm>
            <a:prstGeom prst="line">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A1EE54B3-6DE0-425E-9C8A-7E308E857FDF}"/>
                </a:ext>
              </a:extLst>
            </p:cNvPr>
            <p:cNvCxnSpPr/>
            <p:nvPr/>
          </p:nvCxnSpPr>
          <p:spPr>
            <a:xfrm>
              <a:off x="3960056" y="2021296"/>
              <a:ext cx="1116000" cy="0"/>
            </a:xfrm>
            <a:prstGeom prst="line">
              <a:avLst/>
            </a:prstGeom>
            <a:noFill/>
            <a:ln w="38100" cap="flat">
              <a:solidFill>
                <a:schemeClr val="accent5"/>
              </a:solidFill>
              <a:prstDash val="solid"/>
              <a:round/>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A1540D39-6C5B-4FB2-B69B-CE0AEA148017}"/>
                </a:ext>
              </a:extLst>
            </p:cNvPr>
            <p:cNvCxnSpPr/>
            <p:nvPr/>
          </p:nvCxnSpPr>
          <p:spPr>
            <a:xfrm>
              <a:off x="3960056" y="2320784"/>
              <a:ext cx="1116000" cy="0"/>
            </a:xfrm>
            <a:prstGeom prst="line">
              <a:avLst/>
            </a:prstGeom>
            <a:noFill/>
            <a:ln w="381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58863579-94C4-4C8A-BC06-C79A3D156184}"/>
                </a:ext>
              </a:extLst>
            </p:cNvPr>
            <p:cNvCxnSpPr/>
            <p:nvPr/>
          </p:nvCxnSpPr>
          <p:spPr>
            <a:xfrm>
              <a:off x="3960056" y="2819931"/>
              <a:ext cx="1116000" cy="0"/>
            </a:xfrm>
            <a:prstGeom prst="line">
              <a:avLst/>
            </a:prstGeom>
            <a:noFill/>
            <a:ln w="381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id="{C5B7E17D-A90C-4665-96DC-B22F44230E3B}"/>
                </a:ext>
              </a:extLst>
            </p:cNvPr>
            <p:cNvCxnSpPr/>
            <p:nvPr/>
          </p:nvCxnSpPr>
          <p:spPr>
            <a:xfrm>
              <a:off x="3960056" y="3319077"/>
              <a:ext cx="1116000" cy="0"/>
            </a:xfrm>
            <a:prstGeom prst="line">
              <a:avLst/>
            </a:prstGeom>
            <a:noFill/>
            <a:ln w="38100" cap="flat">
              <a:solidFill>
                <a:srgbClr val="FF66FF"/>
              </a:solidFill>
              <a:prstDash val="solid"/>
              <a:round/>
            </a:ln>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985675AA-FDDF-4C05-A05E-8D3FA9106184}"/>
                </a:ext>
              </a:extLst>
            </p:cNvPr>
            <p:cNvCxnSpPr/>
            <p:nvPr/>
          </p:nvCxnSpPr>
          <p:spPr>
            <a:xfrm>
              <a:off x="3960056" y="3507854"/>
              <a:ext cx="1116000" cy="0"/>
            </a:xfrm>
            <a:prstGeom prst="line">
              <a:avLst/>
            </a:prstGeom>
            <a:noFill/>
            <a:ln w="38100" cap="flat">
              <a:solidFill>
                <a:srgbClr val="00B050"/>
              </a:solidFill>
              <a:prstDash val="solid"/>
              <a:round/>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544F5A8A-5205-4DE5-8B6E-3C7E59914454}"/>
                </a:ext>
              </a:extLst>
            </p:cNvPr>
            <p:cNvCxnSpPr/>
            <p:nvPr/>
          </p:nvCxnSpPr>
          <p:spPr>
            <a:xfrm>
              <a:off x="3960056" y="2571750"/>
              <a:ext cx="1116000" cy="0"/>
            </a:xfrm>
            <a:prstGeom prst="line">
              <a:avLst/>
            </a:prstGeom>
            <a:noFill/>
            <a:ln w="38100" cap="flat">
              <a:solidFill>
                <a:srgbClr val="7030A0"/>
              </a:solidFill>
              <a:prstDash val="solid"/>
              <a:round/>
            </a:ln>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id="{95FB759C-40D1-413F-8046-2CC55A45B806}"/>
                </a:ext>
              </a:extLst>
            </p:cNvPr>
            <p:cNvCxnSpPr/>
            <p:nvPr/>
          </p:nvCxnSpPr>
          <p:spPr>
            <a:xfrm>
              <a:off x="3960056" y="1779662"/>
              <a:ext cx="1116000" cy="0"/>
            </a:xfrm>
            <a:prstGeom prst="line">
              <a:avLst/>
            </a:prstGeom>
            <a:noFill/>
            <a:ln w="38100" cap="flat">
              <a:solidFill>
                <a:schemeClr val="accent4">
                  <a:lumMod val="50000"/>
                </a:schemeClr>
              </a:solidFill>
              <a:prstDash val="solid"/>
              <a:round/>
            </a:ln>
            <a:effectLst/>
            <a:sp3d/>
          </p:spPr>
          <p:style>
            <a:lnRef idx="0">
              <a:scrgbClr r="0" g="0" b="0"/>
            </a:lnRef>
            <a:fillRef idx="0">
              <a:scrgbClr r="0" g="0" b="0"/>
            </a:fillRef>
            <a:effectRef idx="0">
              <a:scrgbClr r="0" g="0" b="0"/>
            </a:effectRef>
            <a:fontRef idx="none"/>
          </p:style>
        </p:cxnSp>
      </p:grpSp>
      <p:grpSp>
        <p:nvGrpSpPr>
          <p:cNvPr id="43" name="Group 42">
            <a:extLst>
              <a:ext uri="{FF2B5EF4-FFF2-40B4-BE49-F238E27FC236}">
                <a16:creationId xmlns:a16="http://schemas.microsoft.com/office/drawing/2014/main" id="{845AF280-9EED-4056-A915-B36FC4A2AC1D}"/>
              </a:ext>
            </a:extLst>
          </p:cNvPr>
          <p:cNvGrpSpPr/>
          <p:nvPr/>
        </p:nvGrpSpPr>
        <p:grpSpPr>
          <a:xfrm>
            <a:off x="7164288" y="1185718"/>
            <a:ext cx="1116000" cy="2196000"/>
            <a:chOff x="3960056" y="1671894"/>
            <a:chExt cx="1116000" cy="2196000"/>
          </a:xfrm>
        </p:grpSpPr>
        <p:sp>
          <p:nvSpPr>
            <p:cNvPr id="44" name="Rectangle 43">
              <a:extLst>
                <a:ext uri="{FF2B5EF4-FFF2-40B4-BE49-F238E27FC236}">
                  <a16:creationId xmlns:a16="http://schemas.microsoft.com/office/drawing/2014/main" id="{5123537E-FF97-454D-92C3-091E63DC1EF5}"/>
                </a:ext>
              </a:extLst>
            </p:cNvPr>
            <p:cNvSpPr/>
            <p:nvPr/>
          </p:nvSpPr>
          <p:spPr>
            <a:xfrm>
              <a:off x="3960056" y="1671894"/>
              <a:ext cx="1116000" cy="2196000"/>
            </a:xfrm>
            <a:prstGeom prst="rect">
              <a:avLst/>
            </a:prstGeom>
            <a:solidFill>
              <a:schemeClr val="accent1">
                <a:lumMod val="40000"/>
                <a:lumOff val="60000"/>
              </a:schemeClr>
            </a:solidFill>
            <a:ln w="12700">
              <a:solidFill>
                <a:schemeClr val="bg2">
                  <a:lumMod val="75000"/>
                </a:schemeClr>
              </a:solid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cxnSp>
          <p:nvCxnSpPr>
            <p:cNvPr id="45" name="Straight Connector 44">
              <a:extLst>
                <a:ext uri="{FF2B5EF4-FFF2-40B4-BE49-F238E27FC236}">
                  <a16:creationId xmlns:a16="http://schemas.microsoft.com/office/drawing/2014/main" id="{7313667C-B7E8-42E3-B951-9915C7E28698}"/>
                </a:ext>
              </a:extLst>
            </p:cNvPr>
            <p:cNvCxnSpPr/>
            <p:nvPr/>
          </p:nvCxnSpPr>
          <p:spPr>
            <a:xfrm>
              <a:off x="3960056" y="1971382"/>
              <a:ext cx="1116000" cy="0"/>
            </a:xfrm>
            <a:prstGeom prst="line">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cxnSp>
        <p:cxnSp>
          <p:nvCxnSpPr>
            <p:cNvPr id="46" name="Straight Connector 45">
              <a:extLst>
                <a:ext uri="{FF2B5EF4-FFF2-40B4-BE49-F238E27FC236}">
                  <a16:creationId xmlns:a16="http://schemas.microsoft.com/office/drawing/2014/main" id="{D97A6072-BC61-4D03-8679-E85600154A01}"/>
                </a:ext>
              </a:extLst>
            </p:cNvPr>
            <p:cNvCxnSpPr/>
            <p:nvPr/>
          </p:nvCxnSpPr>
          <p:spPr>
            <a:xfrm>
              <a:off x="3960056" y="2021296"/>
              <a:ext cx="1116000" cy="0"/>
            </a:xfrm>
            <a:prstGeom prst="line">
              <a:avLst/>
            </a:prstGeom>
            <a:noFill/>
            <a:ln w="38100" cap="flat">
              <a:solidFill>
                <a:schemeClr val="accent5"/>
              </a:solidFill>
              <a:prstDash val="solid"/>
              <a:round/>
            </a:ln>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C04F1A9B-D3F9-4394-A117-BBB4A136FC68}"/>
                </a:ext>
              </a:extLst>
            </p:cNvPr>
            <p:cNvCxnSpPr/>
            <p:nvPr/>
          </p:nvCxnSpPr>
          <p:spPr>
            <a:xfrm>
              <a:off x="3960056" y="2320784"/>
              <a:ext cx="1116000" cy="0"/>
            </a:xfrm>
            <a:prstGeom prst="line">
              <a:avLst/>
            </a:prstGeom>
            <a:noFill/>
            <a:ln w="381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8" name="Straight Connector 47">
              <a:extLst>
                <a:ext uri="{FF2B5EF4-FFF2-40B4-BE49-F238E27FC236}">
                  <a16:creationId xmlns:a16="http://schemas.microsoft.com/office/drawing/2014/main" id="{701F6134-F8D3-4E50-B881-A6B097097563}"/>
                </a:ext>
              </a:extLst>
            </p:cNvPr>
            <p:cNvCxnSpPr/>
            <p:nvPr/>
          </p:nvCxnSpPr>
          <p:spPr>
            <a:xfrm>
              <a:off x="3960056" y="2819931"/>
              <a:ext cx="1116000" cy="0"/>
            </a:xfrm>
            <a:prstGeom prst="line">
              <a:avLst/>
            </a:prstGeom>
            <a:noFill/>
            <a:ln w="381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8567C5B8-C9C6-46A5-B1A7-05F8089AE088}"/>
                </a:ext>
              </a:extLst>
            </p:cNvPr>
            <p:cNvCxnSpPr/>
            <p:nvPr/>
          </p:nvCxnSpPr>
          <p:spPr>
            <a:xfrm>
              <a:off x="3960056" y="3319077"/>
              <a:ext cx="1116000" cy="0"/>
            </a:xfrm>
            <a:prstGeom prst="line">
              <a:avLst/>
            </a:prstGeom>
            <a:noFill/>
            <a:ln w="38100" cap="flat">
              <a:solidFill>
                <a:srgbClr val="FF66FF"/>
              </a:solidFill>
              <a:prstDash val="solid"/>
              <a:round/>
            </a:ln>
            <a:effectLst/>
            <a:sp3d/>
          </p:spPr>
          <p:style>
            <a:lnRef idx="0">
              <a:scrgbClr r="0" g="0" b="0"/>
            </a:lnRef>
            <a:fillRef idx="0">
              <a:scrgbClr r="0" g="0" b="0"/>
            </a:fillRef>
            <a:effectRef idx="0">
              <a:scrgbClr r="0" g="0" b="0"/>
            </a:effectRef>
            <a:fontRef idx="none"/>
          </p:style>
        </p:cxnSp>
        <p:cxnSp>
          <p:nvCxnSpPr>
            <p:cNvPr id="50" name="Straight Connector 49">
              <a:extLst>
                <a:ext uri="{FF2B5EF4-FFF2-40B4-BE49-F238E27FC236}">
                  <a16:creationId xmlns:a16="http://schemas.microsoft.com/office/drawing/2014/main" id="{B5ABA5D1-CCAD-4D0B-B6A3-F8CB6AAF9CD6}"/>
                </a:ext>
              </a:extLst>
            </p:cNvPr>
            <p:cNvCxnSpPr/>
            <p:nvPr/>
          </p:nvCxnSpPr>
          <p:spPr>
            <a:xfrm>
              <a:off x="3960056" y="3507854"/>
              <a:ext cx="1116000" cy="0"/>
            </a:xfrm>
            <a:prstGeom prst="line">
              <a:avLst/>
            </a:prstGeom>
            <a:noFill/>
            <a:ln w="38100" cap="flat">
              <a:solidFill>
                <a:srgbClr val="00B050"/>
              </a:solidFill>
              <a:prstDash val="solid"/>
              <a:round/>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46DDB8FF-A736-4F3C-B09B-E3E68B718FC9}"/>
                </a:ext>
              </a:extLst>
            </p:cNvPr>
            <p:cNvCxnSpPr/>
            <p:nvPr/>
          </p:nvCxnSpPr>
          <p:spPr>
            <a:xfrm>
              <a:off x="3960056" y="2571750"/>
              <a:ext cx="1116000" cy="0"/>
            </a:xfrm>
            <a:prstGeom prst="line">
              <a:avLst/>
            </a:prstGeom>
            <a:noFill/>
            <a:ln w="38100" cap="flat">
              <a:solidFill>
                <a:srgbClr val="7030A0"/>
              </a:solidFill>
              <a:prstDash val="solid"/>
              <a:round/>
            </a:ln>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91D8A69E-6921-4AAE-A93A-D5EA4E7D4F08}"/>
                </a:ext>
              </a:extLst>
            </p:cNvPr>
            <p:cNvCxnSpPr/>
            <p:nvPr/>
          </p:nvCxnSpPr>
          <p:spPr>
            <a:xfrm>
              <a:off x="3960056" y="1779662"/>
              <a:ext cx="1116000" cy="0"/>
            </a:xfrm>
            <a:prstGeom prst="line">
              <a:avLst/>
            </a:prstGeom>
            <a:noFill/>
            <a:ln w="38100" cap="flat">
              <a:solidFill>
                <a:schemeClr val="accent4">
                  <a:lumMod val="50000"/>
                </a:schemeClr>
              </a:solidFill>
              <a:prstDash val="solid"/>
              <a:round/>
            </a:ln>
            <a:effectLst/>
            <a:sp3d/>
          </p:spPr>
          <p:style>
            <a:lnRef idx="0">
              <a:scrgbClr r="0" g="0" b="0"/>
            </a:lnRef>
            <a:fillRef idx="0">
              <a:scrgbClr r="0" g="0" b="0"/>
            </a:fillRef>
            <a:effectRef idx="0">
              <a:scrgbClr r="0" g="0" b="0"/>
            </a:effectRef>
            <a:fontRef idx="none"/>
          </p:style>
        </p:cxnSp>
      </p:grpSp>
      <p:pic>
        <p:nvPicPr>
          <p:cNvPr id="3" name="Picture 2" descr="Logo&#10;&#10;Description automatically generated">
            <a:extLst>
              <a:ext uri="{FF2B5EF4-FFF2-40B4-BE49-F238E27FC236}">
                <a16:creationId xmlns:a16="http://schemas.microsoft.com/office/drawing/2014/main" id="{15EB4660-DA63-A15D-4DA8-B63B16B5E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947580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a bench with laptops&#10;&#10;Description automatically generated">
            <a:extLst>
              <a:ext uri="{FF2B5EF4-FFF2-40B4-BE49-F238E27FC236}">
                <a16:creationId xmlns:a16="http://schemas.microsoft.com/office/drawing/2014/main" id="{569DA88B-9A09-3084-094E-18C8AD836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66941"/>
            <a:ext cx="9144000" cy="2746121"/>
          </a:xfrm>
          <a:prstGeom prst="rect">
            <a:avLst/>
          </a:prstGeom>
        </p:spPr>
      </p:pic>
      <p:sp>
        <p:nvSpPr>
          <p:cNvPr id="5" name="Shape 166"/>
          <p:cNvSpPr txBox="1">
            <a:spLocks/>
          </p:cNvSpPr>
          <p:nvPr/>
        </p:nvSpPr>
        <p:spPr>
          <a:xfrm>
            <a:off x="395536" y="51470"/>
            <a:ext cx="8280920" cy="91201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2800" b="1"/>
            </a:pPr>
            <a:r>
              <a:rPr kumimoji="0" lang="en-AU" sz="2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rPr>
              <a:t>Calculating the ATAR</a:t>
            </a:r>
          </a:p>
        </p:txBody>
      </p:sp>
      <p:sp>
        <p:nvSpPr>
          <p:cNvPr id="9" name="Shape 172"/>
          <p:cNvSpPr txBox="1">
            <a:spLocks/>
          </p:cNvSpPr>
          <p:nvPr/>
        </p:nvSpPr>
        <p:spPr>
          <a:xfrm>
            <a:off x="1475656" y="1059582"/>
            <a:ext cx="7848872" cy="2448272"/>
          </a:xfrm>
          <a:prstGeom prst="rect">
            <a:avLst/>
          </a:prstGeom>
          <a:ln w="12700">
            <a:miter lim="400000"/>
          </a:ln>
          <a:extLst>
            <a:ext uri="{C572A759-6A51-4108-AA02-DFA0A04FC94B}">
              <ma14:wrappingTextBoxFlag xmlns:ma14="http://schemas.microsoft.com/office/mac/drawingml/2011/main" xmlns="" val="1"/>
            </a:ext>
          </a:extLst>
        </p:spPr>
        <p:txBody>
          <a:bodyPr lIns="45719" rIns="45719">
            <a:no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9pPr>
          </a:lstStyle>
          <a:p>
            <a:pPr marL="342900" marR="0" lvl="0" indent="-342900" algn="l" defTabSz="914400" rtl="0" eaLnBrk="1" fontAlgn="auto" latinLnBrk="0" hangingPunct="1">
              <a:lnSpc>
                <a:spcPct val="100000"/>
              </a:lnSpc>
              <a:spcBef>
                <a:spcPts val="600"/>
              </a:spcBef>
              <a:spcAft>
                <a:spcPts val="900"/>
              </a:spcAft>
              <a:buClr>
                <a:srgbClr val="0070C0"/>
              </a:buClr>
              <a:buSzPct val="100000"/>
              <a:buFont typeface="Arial"/>
              <a:buChar char="•"/>
              <a:tabLst/>
              <a:defRPr sz="2400">
                <a:latin typeface="Arial Unicode MS"/>
                <a:ea typeface="Arial Unicode MS"/>
                <a:cs typeface="Arial Unicode MS"/>
                <a:sym typeface="Arial Unicode MS"/>
              </a:defRPr>
            </a:pPr>
            <a:r>
              <a:rPr kumimoji="0" lang="en-AU" sz="2400" b="0" i="0" u="none" strike="noStrike" kern="1200" cap="none" spc="0" normalizeH="0" baseline="0" noProof="0" dirty="0">
                <a:ln>
                  <a:noFill/>
                </a:ln>
                <a:solidFill>
                  <a:schemeClr val="tx1"/>
                </a:solidFill>
                <a:effectLst/>
                <a:uLnTx/>
                <a:uFillTx/>
                <a:latin typeface="Arial" panose="020B0604020202020204" pitchFamily="34" charset="0"/>
                <a:ea typeface="Arial Unicode MS"/>
                <a:cs typeface="Arial" panose="020B0604020202020204" pitchFamily="34" charset="0"/>
                <a:sym typeface="Arial Unicode MS"/>
              </a:rPr>
              <a:t>Tertiary Entrance Aggregate (TEA)</a:t>
            </a:r>
          </a:p>
          <a:p>
            <a:pPr marL="342900" marR="0" lvl="0" indent="-342900" algn="l" defTabSz="914400" rtl="0" eaLnBrk="1" fontAlgn="auto" latinLnBrk="0" hangingPunct="1">
              <a:lnSpc>
                <a:spcPct val="100000"/>
              </a:lnSpc>
              <a:spcBef>
                <a:spcPts val="600"/>
              </a:spcBef>
              <a:spcAft>
                <a:spcPts val="0"/>
              </a:spcAft>
              <a:buClr>
                <a:srgbClr val="0070C0"/>
              </a:buClr>
              <a:buSzPct val="100000"/>
              <a:buFont typeface="Arial"/>
              <a:buChar char="•"/>
              <a:tabLst/>
              <a:defRPr sz="2400">
                <a:latin typeface="Arial Unicode MS"/>
                <a:ea typeface="Arial Unicode MS"/>
                <a:cs typeface="Arial Unicode MS"/>
                <a:sym typeface="Arial Unicode MS"/>
              </a:defRPr>
            </a:pPr>
            <a:r>
              <a:rPr kumimoji="0" lang="en-AU" sz="2400" b="0" i="0" u="none" strike="noStrike" kern="1200" cap="none" spc="0" normalizeH="0" baseline="0" noProof="0" dirty="0">
                <a:ln>
                  <a:noFill/>
                </a:ln>
                <a:solidFill>
                  <a:schemeClr val="tx1"/>
                </a:solidFill>
                <a:effectLst/>
                <a:uLnTx/>
                <a:uFillTx/>
                <a:latin typeface="Arial" panose="020B0604020202020204" pitchFamily="34" charset="0"/>
                <a:ea typeface="Arial Unicode MS"/>
                <a:cs typeface="Arial" panose="020B0604020202020204" pitchFamily="34" charset="0"/>
                <a:sym typeface="Arial Unicode MS"/>
              </a:rPr>
              <a:t>TEA = best 4 scaled scores </a:t>
            </a:r>
          </a:p>
          <a:p>
            <a:pPr marL="0" marR="0" lvl="0" indent="0" algn="l" defTabSz="914400" rtl="0" eaLnBrk="1" fontAlgn="auto" latinLnBrk="0" hangingPunct="1">
              <a:lnSpc>
                <a:spcPct val="100000"/>
              </a:lnSpc>
              <a:spcBef>
                <a:spcPts val="600"/>
              </a:spcBef>
              <a:spcAft>
                <a:spcPts val="0"/>
              </a:spcAft>
              <a:buClr>
                <a:srgbClr val="212121"/>
              </a:buClr>
              <a:buSzPct val="100000"/>
              <a:buFont typeface="Arial"/>
              <a:buNone/>
              <a:tabLst/>
              <a:defRPr sz="2400">
                <a:latin typeface="Arial Unicode MS"/>
                <a:ea typeface="Arial Unicode MS"/>
                <a:cs typeface="Arial Unicode MS"/>
                <a:sym typeface="Arial Unicode MS"/>
              </a:defRPr>
            </a:pPr>
            <a:r>
              <a:rPr kumimoji="0" lang="en-AU" sz="2000" b="0" i="0" u="none" strike="noStrike" kern="1200" cap="none" spc="0" normalizeH="0" baseline="0" noProof="0" dirty="0">
                <a:ln>
                  <a:noFill/>
                </a:ln>
                <a:solidFill>
                  <a:schemeClr val="tx1"/>
                </a:solidFill>
                <a:effectLst/>
                <a:uLnTx/>
                <a:uFillTx/>
                <a:latin typeface="Arial" panose="020B0604020202020204" pitchFamily="34" charset="0"/>
                <a:ea typeface="Arial Unicode MS"/>
                <a:cs typeface="Arial" panose="020B0604020202020204" pitchFamily="34" charset="0"/>
                <a:sym typeface="Arial Unicode MS"/>
              </a:rPr>
              <a:t>	+ 10% of a Language Other Than English</a:t>
            </a:r>
          </a:p>
          <a:p>
            <a:pPr marL="0" marR="0" lvl="0" indent="0" algn="l" defTabSz="914400" rtl="0" eaLnBrk="1" fontAlgn="auto" latinLnBrk="0" hangingPunct="1">
              <a:lnSpc>
                <a:spcPct val="100000"/>
              </a:lnSpc>
              <a:spcBef>
                <a:spcPts val="600"/>
              </a:spcBef>
              <a:spcAft>
                <a:spcPts val="0"/>
              </a:spcAft>
              <a:buClr>
                <a:srgbClr val="212121"/>
              </a:buClr>
              <a:buSzPct val="100000"/>
              <a:buFont typeface="Arial"/>
              <a:buNone/>
              <a:tabLst/>
              <a:defRPr sz="2400">
                <a:latin typeface="Arial Unicode MS"/>
                <a:ea typeface="Arial Unicode MS"/>
                <a:cs typeface="Arial Unicode MS"/>
                <a:sym typeface="Arial Unicode MS"/>
              </a:defRPr>
            </a:pPr>
            <a:r>
              <a:rPr kumimoji="0" lang="en-AU" sz="2000" b="0" i="0" u="none" strike="noStrike" kern="1200" cap="none" spc="0" normalizeH="0" baseline="0" noProof="0" dirty="0">
                <a:ln>
                  <a:noFill/>
                </a:ln>
                <a:solidFill>
                  <a:schemeClr val="tx1"/>
                </a:solidFill>
                <a:effectLst/>
                <a:uLnTx/>
                <a:uFillTx/>
                <a:latin typeface="Arial" panose="020B0604020202020204" pitchFamily="34" charset="0"/>
                <a:ea typeface="Arial Unicode MS"/>
                <a:cs typeface="Arial" panose="020B0604020202020204" pitchFamily="34" charset="0"/>
                <a:sym typeface="Arial Unicode MS"/>
              </a:rPr>
              <a:t>	+ 10% of Maths Methods and Maths Specialist</a:t>
            </a:r>
            <a:endParaRPr kumimoji="0" lang="en-AU" sz="2400" b="0" i="0" u="none" strike="noStrike" kern="1200" cap="none" spc="0" normalizeH="0" baseline="0" noProof="0" dirty="0">
              <a:ln>
                <a:noFill/>
              </a:ln>
              <a:solidFill>
                <a:schemeClr val="tx1"/>
              </a:solidFill>
              <a:effectLst/>
              <a:uLnTx/>
              <a:uFillTx/>
              <a:latin typeface="Arial" panose="020B0604020202020204" pitchFamily="34" charset="0"/>
              <a:ea typeface="Arial Unicode MS"/>
              <a:cs typeface="Arial" panose="020B0604020202020204" pitchFamily="34" charset="0"/>
              <a:sym typeface="Arial Unicode MS"/>
            </a:endParaRPr>
          </a:p>
          <a:p>
            <a:pPr marL="342900" marR="0" lvl="0" indent="-342900" algn="l" defTabSz="914400" rtl="0" eaLnBrk="1" fontAlgn="auto" latinLnBrk="0" hangingPunct="1">
              <a:lnSpc>
                <a:spcPct val="100000"/>
              </a:lnSpc>
              <a:spcBef>
                <a:spcPts val="600"/>
              </a:spcBef>
              <a:spcAft>
                <a:spcPts val="0"/>
              </a:spcAft>
              <a:buClr>
                <a:srgbClr val="0070C0"/>
              </a:buClr>
              <a:buSzPct val="100000"/>
              <a:buFont typeface="Arial"/>
              <a:buChar char="•"/>
              <a:tabLst/>
              <a:defRPr sz="2400">
                <a:latin typeface="Arial Unicode MS"/>
                <a:ea typeface="Arial Unicode MS"/>
                <a:cs typeface="Arial Unicode MS"/>
                <a:sym typeface="Arial Unicode MS"/>
              </a:defRPr>
            </a:pPr>
            <a:r>
              <a:rPr kumimoji="0" lang="en-AU" sz="2400" b="0" i="0" u="none" strike="noStrike" kern="1200" cap="none" spc="0" normalizeH="0" baseline="0" noProof="0" dirty="0">
                <a:ln>
                  <a:noFill/>
                </a:ln>
                <a:solidFill>
                  <a:schemeClr val="tx1"/>
                </a:solidFill>
                <a:effectLst/>
                <a:uLnTx/>
                <a:uFillTx/>
                <a:latin typeface="Arial" panose="020B0604020202020204" pitchFamily="34" charset="0"/>
                <a:ea typeface="Arial Unicode MS"/>
                <a:cs typeface="Arial" panose="020B0604020202020204" pitchFamily="34" charset="0"/>
                <a:sym typeface="Arial Unicode MS"/>
              </a:rPr>
              <a:t>Maximum TEA = 430</a:t>
            </a:r>
          </a:p>
        </p:txBody>
      </p:sp>
      <p:pic>
        <p:nvPicPr>
          <p:cNvPr id="2" name="Picture 1" descr="Logo&#10;&#10;Description automatically generated">
            <a:extLst>
              <a:ext uri="{FF2B5EF4-FFF2-40B4-BE49-F238E27FC236}">
                <a16:creationId xmlns:a16="http://schemas.microsoft.com/office/drawing/2014/main" id="{12C9936C-84D0-2D49-F279-E08FB57E15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434475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E0EE22-EDFB-90C7-DF22-A2A810E0D300}"/>
              </a:ext>
            </a:extLst>
          </p:cNvPr>
          <p:cNvPicPr>
            <a:picLocks noChangeAspect="1"/>
          </p:cNvPicPr>
          <p:nvPr/>
        </p:nvPicPr>
        <p:blipFill>
          <a:blip r:embed="rId3"/>
          <a:stretch>
            <a:fillRect/>
          </a:stretch>
        </p:blipFill>
        <p:spPr>
          <a:xfrm>
            <a:off x="6254285" y="0"/>
            <a:ext cx="2903327" cy="514350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93536180"/>
              </p:ext>
            </p:extLst>
          </p:nvPr>
        </p:nvGraphicFramePr>
        <p:xfrm>
          <a:off x="611560" y="753750"/>
          <a:ext cx="5112568" cy="3636000"/>
        </p:xfrm>
        <a:graphic>
          <a:graphicData uri="http://schemas.openxmlformats.org/drawingml/2006/table">
            <a:tbl>
              <a:tblPr firstRow="1" bandRow="1">
                <a:tableStyleId>{5C22544A-7EE6-4342-B048-85BDC9FD1C3A}</a:tableStyleId>
              </a:tblPr>
              <a:tblGrid>
                <a:gridCol w="3456384">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tblGrid>
              <a:tr h="363600">
                <a:tc>
                  <a:txBody>
                    <a:bodyPr/>
                    <a:lstStyle/>
                    <a:p>
                      <a:pPr marL="182563" indent="0" algn="l"/>
                      <a:r>
                        <a:rPr lang="en-AU" sz="1600" b="1" dirty="0">
                          <a:solidFill>
                            <a:schemeClr val="tx1"/>
                          </a:solidFill>
                          <a:effectLst/>
                          <a:latin typeface="Arial" panose="020B0604020202020204" pitchFamily="34" charset="0"/>
                          <a:cs typeface="Arial" panose="020B0604020202020204" pitchFamily="34" charset="0"/>
                        </a:rPr>
                        <a:t>Course</a:t>
                      </a:r>
                      <a:endParaRPr lang="en-AU" sz="1600" b="1"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600" b="1" dirty="0">
                          <a:solidFill>
                            <a:schemeClr val="tx1"/>
                          </a:solidFill>
                          <a:effectLst/>
                          <a:latin typeface="Arial" panose="020B0604020202020204" pitchFamily="34" charset="0"/>
                          <a:cs typeface="Arial" panose="020B0604020202020204" pitchFamily="34" charset="0"/>
                        </a:rPr>
                        <a:t>Scaled Score</a:t>
                      </a:r>
                      <a:endParaRPr lang="en-AU" sz="1600" b="1" dirty="0">
                        <a:solidFill>
                          <a:schemeClr val="tx1"/>
                        </a:solidFill>
                        <a:effectLst/>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63600">
                <a:tc>
                  <a:txBody>
                    <a:bodyPr/>
                    <a:lstStyle/>
                    <a:p>
                      <a:pPr marL="182563" indent="0" algn="l"/>
                      <a:r>
                        <a:rPr lang="en-AU" sz="1600" b="0" dirty="0">
                          <a:solidFill>
                            <a:schemeClr val="accent1">
                              <a:lumMod val="75000"/>
                            </a:schemeClr>
                          </a:solidFill>
                          <a:latin typeface="Arial" panose="020B0604020202020204" pitchFamily="34" charset="0"/>
                          <a:cs typeface="Arial" panose="020B0604020202020204" pitchFamily="34" charset="0"/>
                        </a:rPr>
                        <a:t>Physics ATAR</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dirty="0">
                          <a:solidFill>
                            <a:schemeClr val="accent1">
                              <a:lumMod val="75000"/>
                            </a:schemeClr>
                          </a:solidFill>
                          <a:latin typeface="Arial" panose="020B0604020202020204" pitchFamily="34" charset="0"/>
                          <a:cs typeface="Arial" panose="020B0604020202020204" pitchFamily="34" charset="0"/>
                        </a:rPr>
                        <a:t>	67.6</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63600">
                <a:tc>
                  <a:txBody>
                    <a:bodyPr/>
                    <a:lstStyle/>
                    <a:p>
                      <a:pPr marL="182563" indent="0" algn="l"/>
                      <a:r>
                        <a:rPr lang="en-AU" sz="1600" b="0" dirty="0">
                          <a:solidFill>
                            <a:srgbClr val="0A3593"/>
                          </a:solidFill>
                          <a:latin typeface="Arial" panose="020B0604020202020204" pitchFamily="34" charset="0"/>
                          <a:cs typeface="Arial" panose="020B0604020202020204" pitchFamily="34" charset="0"/>
                        </a:rPr>
                        <a:t>Italian</a:t>
                      </a:r>
                      <a:r>
                        <a:rPr lang="en-AU" sz="1600" b="0" baseline="0" dirty="0">
                          <a:solidFill>
                            <a:srgbClr val="0A3593"/>
                          </a:solidFill>
                          <a:latin typeface="Arial" panose="020B0604020202020204" pitchFamily="34" charset="0"/>
                          <a:cs typeface="Arial" panose="020B0604020202020204" pitchFamily="34" charset="0"/>
                        </a:rPr>
                        <a:t> ATAR</a:t>
                      </a:r>
                      <a:endParaRPr lang="en-AU" sz="1600" b="0" dirty="0">
                        <a:solidFill>
                          <a:srgbClr val="0A3593"/>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dirty="0">
                          <a:solidFill>
                            <a:srgbClr val="0A3593"/>
                          </a:solidFill>
                          <a:latin typeface="Arial" panose="020B0604020202020204" pitchFamily="34" charset="0"/>
                          <a:cs typeface="Arial" panose="020B0604020202020204" pitchFamily="34" charset="0"/>
                        </a:rPr>
                        <a:t>	66.5</a:t>
                      </a:r>
                      <a:endParaRPr lang="en-AU" sz="1600" b="0" dirty="0">
                        <a:solidFill>
                          <a:srgbClr val="0A3593"/>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63600">
                <a:tc>
                  <a:txBody>
                    <a:bodyPr/>
                    <a:lstStyle/>
                    <a:p>
                      <a:pPr marL="182563" indent="0" algn="l"/>
                      <a:r>
                        <a:rPr lang="en-AU" sz="1600" b="0" dirty="0">
                          <a:solidFill>
                            <a:schemeClr val="accent1">
                              <a:lumMod val="75000"/>
                            </a:schemeClr>
                          </a:solidFill>
                          <a:latin typeface="Arial" panose="020B0604020202020204" pitchFamily="34" charset="0"/>
                          <a:cs typeface="Arial" panose="020B0604020202020204" pitchFamily="34" charset="0"/>
                        </a:rPr>
                        <a:t>English</a:t>
                      </a:r>
                      <a:r>
                        <a:rPr lang="en-AU" sz="1600" b="0" baseline="0" dirty="0">
                          <a:solidFill>
                            <a:schemeClr val="accent1">
                              <a:lumMod val="75000"/>
                            </a:schemeClr>
                          </a:solidFill>
                          <a:latin typeface="Arial" panose="020B0604020202020204" pitchFamily="34" charset="0"/>
                          <a:cs typeface="Arial" panose="020B0604020202020204" pitchFamily="34" charset="0"/>
                        </a:rPr>
                        <a:t> ATAR</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dirty="0">
                          <a:solidFill>
                            <a:schemeClr val="accent1">
                              <a:lumMod val="75000"/>
                            </a:schemeClr>
                          </a:solidFill>
                          <a:latin typeface="Arial" panose="020B0604020202020204" pitchFamily="34" charset="0"/>
                          <a:cs typeface="Arial" panose="020B0604020202020204" pitchFamily="34" charset="0"/>
                        </a:rPr>
                        <a:t>	55.4</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63600">
                <a:tc>
                  <a:txBody>
                    <a:bodyPr/>
                    <a:lstStyle/>
                    <a:p>
                      <a:pPr marL="182563" indent="0" algn="l"/>
                      <a:r>
                        <a:rPr lang="en-AU" sz="1600" b="0" dirty="0">
                          <a:solidFill>
                            <a:schemeClr val="accent1">
                              <a:lumMod val="75000"/>
                            </a:schemeClr>
                          </a:solidFill>
                          <a:latin typeface="Arial" panose="020B0604020202020204" pitchFamily="34" charset="0"/>
                          <a:cs typeface="Arial" panose="020B0604020202020204" pitchFamily="34" charset="0"/>
                        </a:rPr>
                        <a:t>Modern History ATAR</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dirty="0">
                          <a:solidFill>
                            <a:schemeClr val="accent1">
                              <a:lumMod val="75000"/>
                            </a:schemeClr>
                          </a:solidFill>
                          <a:latin typeface="Arial" panose="020B0604020202020204" pitchFamily="34" charset="0"/>
                          <a:cs typeface="Arial" panose="020B0604020202020204" pitchFamily="34" charset="0"/>
                        </a:rPr>
                        <a:t>	41.5</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63600">
                <a:tc>
                  <a:txBody>
                    <a:bodyPr/>
                    <a:lstStyle/>
                    <a:p>
                      <a:pPr marL="182563" indent="0" algn="l"/>
                      <a:r>
                        <a:rPr lang="en-AU" sz="1600" b="0" strike="sngStrike" dirty="0">
                          <a:solidFill>
                            <a:schemeClr val="bg1">
                              <a:lumMod val="50000"/>
                            </a:schemeClr>
                          </a:solidFill>
                          <a:latin typeface="Arial" panose="020B0604020202020204" pitchFamily="34" charset="0"/>
                          <a:cs typeface="Arial" panose="020B0604020202020204" pitchFamily="34" charset="0"/>
                        </a:rPr>
                        <a:t>Mathematics</a:t>
                      </a:r>
                      <a:r>
                        <a:rPr lang="en-AU" sz="1600" b="0" strike="sngStrike" baseline="0" dirty="0">
                          <a:solidFill>
                            <a:schemeClr val="bg1">
                              <a:lumMod val="50000"/>
                            </a:schemeClr>
                          </a:solidFill>
                          <a:latin typeface="Arial" panose="020B0604020202020204" pitchFamily="34" charset="0"/>
                          <a:cs typeface="Arial" panose="020B0604020202020204" pitchFamily="34" charset="0"/>
                        </a:rPr>
                        <a:t> Methods</a:t>
                      </a:r>
                      <a:r>
                        <a:rPr lang="en-AU" sz="1600" b="0" strike="sngStrike" dirty="0">
                          <a:solidFill>
                            <a:schemeClr val="bg1">
                              <a:lumMod val="50000"/>
                            </a:schemeClr>
                          </a:solidFill>
                          <a:latin typeface="Arial" panose="020B0604020202020204" pitchFamily="34" charset="0"/>
                          <a:cs typeface="Arial" panose="020B0604020202020204" pitchFamily="34" charset="0"/>
                        </a:rPr>
                        <a:t> ATAR</a:t>
                      </a:r>
                      <a:endParaRPr lang="en-AU" sz="1600" b="0" strike="sngStrike"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strike="noStrike" dirty="0">
                          <a:solidFill>
                            <a:schemeClr val="bg1">
                              <a:lumMod val="50000"/>
                            </a:schemeClr>
                          </a:solidFill>
                          <a:latin typeface="Arial" panose="020B0604020202020204" pitchFamily="34" charset="0"/>
                          <a:cs typeface="Arial" panose="020B0604020202020204" pitchFamily="34" charset="0"/>
                        </a:rPr>
                        <a:t>	</a:t>
                      </a:r>
                      <a:r>
                        <a:rPr lang="en-AU" sz="1600" b="0" strike="sngStrike" dirty="0">
                          <a:solidFill>
                            <a:schemeClr val="bg1">
                              <a:lumMod val="50000"/>
                            </a:schemeClr>
                          </a:solidFill>
                          <a:latin typeface="Arial" panose="020B0604020202020204" pitchFamily="34" charset="0"/>
                          <a:cs typeface="Arial" panose="020B0604020202020204" pitchFamily="34" charset="0"/>
                        </a:rPr>
                        <a:t>41.0</a:t>
                      </a:r>
                      <a:endParaRPr lang="en-AU" sz="1600" b="0" strike="sngStrike"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363600">
                <a:tc>
                  <a:txBody>
                    <a:bodyPr/>
                    <a:lstStyle/>
                    <a:p>
                      <a:pPr marL="182563" indent="0" algn="l"/>
                      <a:r>
                        <a:rPr lang="en-AU" sz="1600" b="1" dirty="0">
                          <a:solidFill>
                            <a:schemeClr val="accent1">
                              <a:lumMod val="75000"/>
                            </a:schemeClr>
                          </a:solidFill>
                          <a:latin typeface="Arial" panose="020B0604020202020204" pitchFamily="34" charset="0"/>
                          <a:cs typeface="Arial" panose="020B0604020202020204" pitchFamily="34" charset="0"/>
                        </a:rPr>
                        <a:t>Sub-total</a:t>
                      </a:r>
                      <a:endParaRPr lang="en-AU" sz="1600" b="1"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1" dirty="0">
                          <a:solidFill>
                            <a:schemeClr val="accent1">
                              <a:lumMod val="75000"/>
                            </a:schemeClr>
                          </a:solidFill>
                          <a:latin typeface="Arial" panose="020B0604020202020204" pitchFamily="34" charset="0"/>
                          <a:cs typeface="Arial" panose="020B0604020202020204" pitchFamily="34" charset="0"/>
                        </a:rPr>
                        <a:t>	231.0</a:t>
                      </a:r>
                      <a:endParaRPr lang="en-AU" sz="1600" b="1"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774344909"/>
                  </a:ext>
                </a:extLst>
              </a:tr>
              <a:tr h="363600">
                <a:tc>
                  <a:txBody>
                    <a:bodyPr/>
                    <a:lstStyle/>
                    <a:p>
                      <a:pPr marL="182563" indent="0" algn="l"/>
                      <a:r>
                        <a:rPr lang="en-AU" sz="1600" b="0" dirty="0">
                          <a:solidFill>
                            <a:srgbClr val="0A3593"/>
                          </a:solidFill>
                          <a:latin typeface="Arial" panose="020B0604020202020204" pitchFamily="34" charset="0"/>
                          <a:cs typeface="Arial" panose="020B0604020202020204" pitchFamily="34" charset="0"/>
                        </a:rPr>
                        <a:t>LOTE bonus</a:t>
                      </a:r>
                      <a:endParaRPr lang="en-AU" sz="1600" b="0" dirty="0">
                        <a:solidFill>
                          <a:srgbClr val="0A3593"/>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dirty="0">
                          <a:solidFill>
                            <a:srgbClr val="0A3593"/>
                          </a:solidFill>
                          <a:latin typeface="Arial" panose="020B0604020202020204" pitchFamily="34" charset="0"/>
                          <a:cs typeface="Arial" panose="020B0604020202020204" pitchFamily="34" charset="0"/>
                        </a:rPr>
                        <a:t>	6.7</a:t>
                      </a:r>
                      <a:endParaRPr lang="en-AU" sz="1600" b="0" dirty="0">
                        <a:solidFill>
                          <a:srgbClr val="0A3593"/>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2531940037"/>
                  </a:ext>
                </a:extLst>
              </a:tr>
              <a:tr h="363600">
                <a:tc>
                  <a:txBody>
                    <a:bodyPr/>
                    <a:lstStyle/>
                    <a:p>
                      <a:pPr marL="182563" indent="0" algn="l"/>
                      <a:r>
                        <a:rPr lang="en-AU" sz="1600" b="0" dirty="0">
                          <a:solidFill>
                            <a:schemeClr val="accent1">
                              <a:lumMod val="75000"/>
                            </a:schemeClr>
                          </a:solidFill>
                          <a:latin typeface="Arial" panose="020B0604020202020204" pitchFamily="34" charset="0"/>
                          <a:cs typeface="Arial" panose="020B0604020202020204" pitchFamily="34" charset="0"/>
                        </a:rPr>
                        <a:t>Maths bonus</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0" dirty="0">
                          <a:solidFill>
                            <a:schemeClr val="accent1">
                              <a:lumMod val="75000"/>
                            </a:schemeClr>
                          </a:solidFill>
                          <a:latin typeface="Arial" panose="020B0604020202020204" pitchFamily="34" charset="0"/>
                          <a:cs typeface="Arial" panose="020B0604020202020204" pitchFamily="34" charset="0"/>
                        </a:rPr>
                        <a:t>	4.1</a:t>
                      </a:r>
                      <a:endParaRPr lang="en-AU" sz="1600" b="0" dirty="0">
                        <a:solidFill>
                          <a:schemeClr val="accent1">
                            <a:lumMod val="75000"/>
                          </a:schemeClr>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4251642010"/>
                  </a:ext>
                </a:extLst>
              </a:tr>
              <a:tr h="363600">
                <a:tc>
                  <a:txBody>
                    <a:bodyPr/>
                    <a:lstStyle/>
                    <a:p>
                      <a:pPr marL="182563" indent="0" algn="l"/>
                      <a:r>
                        <a:rPr lang="en-AU" sz="1600" b="1" dirty="0">
                          <a:solidFill>
                            <a:srgbClr val="002060"/>
                          </a:solidFill>
                          <a:latin typeface="Arial" panose="020B0604020202020204" pitchFamily="34" charset="0"/>
                          <a:cs typeface="Arial" panose="020B0604020202020204" pitchFamily="34" charset="0"/>
                        </a:rPr>
                        <a:t>Tertiary Entrance Aggregate</a:t>
                      </a:r>
                      <a:endParaRPr lang="en-AU" sz="1600" b="1" dirty="0">
                        <a:solidFill>
                          <a:srgbClr val="002060"/>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l">
                        <a:tabLst>
                          <a:tab pos="806450" algn="dec"/>
                        </a:tabLst>
                      </a:pPr>
                      <a:r>
                        <a:rPr lang="en-AU" sz="1600" b="1" dirty="0">
                          <a:solidFill>
                            <a:srgbClr val="FFFF00"/>
                          </a:solidFill>
                          <a:latin typeface="Arial" panose="020B0604020202020204" pitchFamily="34" charset="0"/>
                          <a:cs typeface="Arial" panose="020B0604020202020204" pitchFamily="34" charset="0"/>
                        </a:rPr>
                        <a:t>	</a:t>
                      </a:r>
                      <a:r>
                        <a:rPr lang="en-AU" sz="1600" b="1" dirty="0">
                          <a:solidFill>
                            <a:srgbClr val="002060"/>
                          </a:solidFill>
                          <a:latin typeface="Arial" panose="020B0604020202020204" pitchFamily="34" charset="0"/>
                          <a:cs typeface="Arial" panose="020B0604020202020204" pitchFamily="34" charset="0"/>
                        </a:rPr>
                        <a:t>241.8</a:t>
                      </a:r>
                      <a:endParaRPr lang="en-AU" sz="1600" b="1" dirty="0">
                        <a:solidFill>
                          <a:srgbClr val="002060"/>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2110523729"/>
                  </a:ext>
                </a:extLst>
              </a:tr>
            </a:tbl>
          </a:graphicData>
        </a:graphic>
      </p:graphicFrame>
      <p:pic>
        <p:nvPicPr>
          <p:cNvPr id="2" name="Picture 1" descr="Logo&#10;&#10;Description automatically generated">
            <a:extLst>
              <a:ext uri="{FF2B5EF4-FFF2-40B4-BE49-F238E27FC236}">
                <a16:creationId xmlns:a16="http://schemas.microsoft.com/office/drawing/2014/main" id="{CEEB7238-6A34-44CD-7543-DAC8D09ECF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962995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3E12D32-D6EE-529E-9BFD-B98005839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10" name="Table 9">
            <a:extLst>
              <a:ext uri="{FF2B5EF4-FFF2-40B4-BE49-F238E27FC236}">
                <a16:creationId xmlns:a16="http://schemas.microsoft.com/office/drawing/2014/main" id="{272A092D-754F-45E3-9CD1-DFB1FCDA2A41}"/>
              </a:ext>
            </a:extLst>
          </p:cNvPr>
          <p:cNvGraphicFramePr>
            <a:graphicFrameLocks noGrp="1"/>
          </p:cNvGraphicFramePr>
          <p:nvPr>
            <p:extLst>
              <p:ext uri="{D42A27DB-BD31-4B8C-83A1-F6EECF244321}">
                <p14:modId xmlns:p14="http://schemas.microsoft.com/office/powerpoint/2010/main" val="1101967101"/>
              </p:ext>
            </p:extLst>
          </p:nvPr>
        </p:nvGraphicFramePr>
        <p:xfrm>
          <a:off x="2824083" y="145003"/>
          <a:ext cx="1152127" cy="4693920"/>
        </p:xfrm>
        <a:graphic>
          <a:graphicData uri="http://schemas.openxmlformats.org/drawingml/2006/table">
            <a:tbl>
              <a:tblPr>
                <a:tableStyleId>{3C2FFA5D-87B4-456A-9821-1D502468CF0F}</a:tableStyleId>
              </a:tblPr>
              <a:tblGrid>
                <a:gridCol w="1152127">
                  <a:extLst>
                    <a:ext uri="{9D8B030D-6E8A-4147-A177-3AD203B41FA5}">
                      <a16:colId xmlns:a16="http://schemas.microsoft.com/office/drawing/2014/main" val="518119275"/>
                    </a:ext>
                  </a:extLst>
                </a:gridCol>
              </a:tblGrid>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393.3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13227929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393.0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09426634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392.7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10370484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392.3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63916117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390.3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67784556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390.2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47491262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64989743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07960796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62605283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11033224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36619603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61773887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02968910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88593293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387.9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32154917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387.6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06353512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386.2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07666184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385.5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22020547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385.1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5271825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385.0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555762655"/>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77983754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53633447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09616006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19918140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76476417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57976231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05541993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60796613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83969102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682429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68949040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131432541"/>
                  </a:ext>
                </a:extLst>
              </a:tr>
            </a:tbl>
          </a:graphicData>
        </a:graphic>
      </p:graphicFrame>
      <p:graphicFrame>
        <p:nvGraphicFramePr>
          <p:cNvPr id="11" name="Table 10">
            <a:extLst>
              <a:ext uri="{FF2B5EF4-FFF2-40B4-BE49-F238E27FC236}">
                <a16:creationId xmlns:a16="http://schemas.microsoft.com/office/drawing/2014/main" id="{0CF01CC0-3C22-4547-B18B-EE5CDB22DB19}"/>
              </a:ext>
            </a:extLst>
          </p:cNvPr>
          <p:cNvGraphicFramePr>
            <a:graphicFrameLocks noGrp="1"/>
          </p:cNvGraphicFramePr>
          <p:nvPr>
            <p:extLst>
              <p:ext uri="{D42A27DB-BD31-4B8C-83A1-F6EECF244321}">
                <p14:modId xmlns:p14="http://schemas.microsoft.com/office/powerpoint/2010/main" val="1753152631"/>
              </p:ext>
            </p:extLst>
          </p:nvPr>
        </p:nvGraphicFramePr>
        <p:xfrm>
          <a:off x="4922435" y="145003"/>
          <a:ext cx="1152127" cy="4693920"/>
        </p:xfrm>
        <a:graphic>
          <a:graphicData uri="http://schemas.openxmlformats.org/drawingml/2006/table">
            <a:tbl>
              <a:tblPr>
                <a:tableStyleId>{3C2FFA5D-87B4-456A-9821-1D502468CF0F}</a:tableStyleId>
              </a:tblPr>
              <a:tblGrid>
                <a:gridCol w="1152127">
                  <a:extLst>
                    <a:ext uri="{9D8B030D-6E8A-4147-A177-3AD203B41FA5}">
                      <a16:colId xmlns:a16="http://schemas.microsoft.com/office/drawing/2014/main" val="2607723742"/>
                    </a:ext>
                  </a:extLst>
                </a:gridCol>
              </a:tblGrid>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382.2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019563686"/>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382.1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76130092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381.8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478849086"/>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65306833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06825672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84799839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36025584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20312640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22122152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381.0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19579116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380.9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36154273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380.5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601882687"/>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380.5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858560897"/>
                  </a:ext>
                </a:extLst>
              </a:tr>
              <a:tr h="80294">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902320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244819209"/>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87210066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739847454"/>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22952459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097126344"/>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82524965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7838222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5560408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378.1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06225030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90554406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47262880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3905561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26447516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377.1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16672461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80804893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91832882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08999381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870439539"/>
                  </a:ext>
                </a:extLst>
              </a:tr>
            </a:tbl>
          </a:graphicData>
        </a:graphic>
      </p:graphicFrame>
      <p:graphicFrame>
        <p:nvGraphicFramePr>
          <p:cNvPr id="12" name="Table 11">
            <a:extLst>
              <a:ext uri="{FF2B5EF4-FFF2-40B4-BE49-F238E27FC236}">
                <a16:creationId xmlns:a16="http://schemas.microsoft.com/office/drawing/2014/main" id="{076FA3A8-8A11-4CBA-8243-F9F52791165A}"/>
              </a:ext>
            </a:extLst>
          </p:cNvPr>
          <p:cNvGraphicFramePr>
            <a:graphicFrameLocks noGrp="1"/>
          </p:cNvGraphicFramePr>
          <p:nvPr>
            <p:extLst>
              <p:ext uri="{D42A27DB-BD31-4B8C-83A1-F6EECF244321}">
                <p14:modId xmlns:p14="http://schemas.microsoft.com/office/powerpoint/2010/main" val="762207844"/>
              </p:ext>
            </p:extLst>
          </p:nvPr>
        </p:nvGraphicFramePr>
        <p:xfrm>
          <a:off x="7066053" y="145003"/>
          <a:ext cx="1152127" cy="4693920"/>
        </p:xfrm>
        <a:graphic>
          <a:graphicData uri="http://schemas.openxmlformats.org/drawingml/2006/table">
            <a:tbl>
              <a:tblPr>
                <a:tableStyleId>{3C2FFA5D-87B4-456A-9821-1D502468CF0F}</a:tableStyleId>
              </a:tblPr>
              <a:tblGrid>
                <a:gridCol w="1152127">
                  <a:extLst>
                    <a:ext uri="{9D8B030D-6E8A-4147-A177-3AD203B41FA5}">
                      <a16:colId xmlns:a16="http://schemas.microsoft.com/office/drawing/2014/main" val="2072577971"/>
                    </a:ext>
                  </a:extLst>
                </a:gridCol>
              </a:tblGrid>
              <a:tr h="137726">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376.2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201660400"/>
                  </a:ext>
                </a:extLst>
              </a:tr>
              <a:tr h="137726">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82516730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11018413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64310917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19342623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375.0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38480565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2833859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374.6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6844894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40080624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50343312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31800623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374.0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752366774"/>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373.7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738921497"/>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373.2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29737945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372.6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67785804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372.4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60432800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87091267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71363439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07788314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16317479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371.0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20450778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370.4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46582883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370.3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868146997"/>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369.6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21483333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369.4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30031055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83437290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369.0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86086351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95957254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29180303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6937410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34122705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368.3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906803982"/>
                  </a:ext>
                </a:extLst>
              </a:tr>
            </a:tbl>
          </a:graphicData>
        </a:graphic>
      </p:graphicFrame>
      <p:graphicFrame>
        <p:nvGraphicFramePr>
          <p:cNvPr id="13" name="Table 12">
            <a:extLst>
              <a:ext uri="{FF2B5EF4-FFF2-40B4-BE49-F238E27FC236}">
                <a16:creationId xmlns:a16="http://schemas.microsoft.com/office/drawing/2014/main" id="{B88BB7EC-F1FF-4E35-B944-00AF4F894D80}"/>
              </a:ext>
            </a:extLst>
          </p:cNvPr>
          <p:cNvGraphicFramePr>
            <a:graphicFrameLocks noGrp="1"/>
          </p:cNvGraphicFramePr>
          <p:nvPr>
            <p:extLst>
              <p:ext uri="{D42A27DB-BD31-4B8C-83A1-F6EECF244321}">
                <p14:modId xmlns:p14="http://schemas.microsoft.com/office/powerpoint/2010/main" val="3733500614"/>
              </p:ext>
            </p:extLst>
          </p:nvPr>
        </p:nvGraphicFramePr>
        <p:xfrm>
          <a:off x="719038" y="151396"/>
          <a:ext cx="1152000" cy="4693920"/>
        </p:xfrm>
        <a:graphic>
          <a:graphicData uri="http://schemas.openxmlformats.org/drawingml/2006/table">
            <a:tbl>
              <a:tblPr>
                <a:tableStyleId>{3C2FFA5D-87B4-456A-9821-1D502468CF0F}</a:tableStyleId>
              </a:tblPr>
              <a:tblGrid>
                <a:gridCol w="1152000">
                  <a:extLst>
                    <a:ext uri="{9D8B030D-6E8A-4147-A177-3AD203B41FA5}">
                      <a16:colId xmlns:a16="http://schemas.microsoft.com/office/drawing/2014/main" val="1578625946"/>
                    </a:ext>
                  </a:extLst>
                </a:gridCol>
              </a:tblGrid>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419.0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53764133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417.4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1558822044"/>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28908285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527983769"/>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413.1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981880190"/>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411.6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14221503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410.0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186425708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409.3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376367188"/>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409.1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411511411"/>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408.7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473367849"/>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407.9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4194971941"/>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406.3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194577808"/>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85491875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404.0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82822850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403.7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89992136"/>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403.7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89642247"/>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403.1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800476506"/>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402.5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4160729663"/>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402.4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738079204"/>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401.9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1498384630"/>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400.8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47733483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399.3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181628356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397.4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52015575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396.5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109479567"/>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933671807"/>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395.5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774584200"/>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395.1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746300186"/>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40015408"/>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58351613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987985569"/>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015173764"/>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393.9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852808197"/>
                  </a:ext>
                </a:extLst>
              </a:tr>
            </a:tbl>
          </a:graphicData>
        </a:graphic>
      </p:graphicFrame>
    </p:spTree>
    <p:extLst>
      <p:ext uri="{BB962C8B-B14F-4D97-AF65-F5344CB8AC3E}">
        <p14:creationId xmlns:p14="http://schemas.microsoft.com/office/powerpoint/2010/main" val="2228395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94F820A2-1383-0755-C7EB-BA01CF20D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10" name="Table 9">
            <a:extLst>
              <a:ext uri="{FF2B5EF4-FFF2-40B4-BE49-F238E27FC236}">
                <a16:creationId xmlns:a16="http://schemas.microsoft.com/office/drawing/2014/main" id="{272A092D-754F-45E3-9CD1-DFB1FCDA2A41}"/>
              </a:ext>
            </a:extLst>
          </p:cNvPr>
          <p:cNvGraphicFramePr>
            <a:graphicFrameLocks noGrp="1"/>
          </p:cNvGraphicFramePr>
          <p:nvPr>
            <p:extLst>
              <p:ext uri="{D42A27DB-BD31-4B8C-83A1-F6EECF244321}">
                <p14:modId xmlns:p14="http://schemas.microsoft.com/office/powerpoint/2010/main" val="3066410274"/>
              </p:ext>
            </p:extLst>
          </p:nvPr>
        </p:nvGraphicFramePr>
        <p:xfrm>
          <a:off x="2824083" y="145003"/>
          <a:ext cx="1152127" cy="4693920"/>
        </p:xfrm>
        <a:graphic>
          <a:graphicData uri="http://schemas.openxmlformats.org/drawingml/2006/table">
            <a:tbl>
              <a:tblPr>
                <a:tableStyleId>{3C2FFA5D-87B4-456A-9821-1D502468CF0F}</a:tableStyleId>
              </a:tblPr>
              <a:tblGrid>
                <a:gridCol w="1152127">
                  <a:extLst>
                    <a:ext uri="{9D8B030D-6E8A-4147-A177-3AD203B41FA5}">
                      <a16:colId xmlns:a16="http://schemas.microsoft.com/office/drawing/2014/main" val="518119275"/>
                    </a:ext>
                  </a:extLst>
                </a:gridCol>
              </a:tblGrid>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393.3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13227929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393.0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09426634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392.7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10370484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392.3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63916117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390.3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67784556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390.2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47491262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64989743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07960796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62605283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389.0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11033224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36619603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61773887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02968910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388.0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88593293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387.9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32154917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387.6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06353512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386.2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07666184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385.5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22020547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385.1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5271825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385.0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555762655"/>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77983754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53633447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096160066"/>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19918140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76476417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57976231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05541993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383.1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60796613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83969102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682429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68949040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382.2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131432541"/>
                  </a:ext>
                </a:extLst>
              </a:tr>
            </a:tbl>
          </a:graphicData>
        </a:graphic>
      </p:graphicFrame>
      <p:graphicFrame>
        <p:nvGraphicFramePr>
          <p:cNvPr id="11" name="Table 10">
            <a:extLst>
              <a:ext uri="{FF2B5EF4-FFF2-40B4-BE49-F238E27FC236}">
                <a16:creationId xmlns:a16="http://schemas.microsoft.com/office/drawing/2014/main" id="{0CF01CC0-3C22-4547-B18B-EE5CDB22DB19}"/>
              </a:ext>
            </a:extLst>
          </p:cNvPr>
          <p:cNvGraphicFramePr>
            <a:graphicFrameLocks noGrp="1"/>
          </p:cNvGraphicFramePr>
          <p:nvPr>
            <p:extLst>
              <p:ext uri="{D42A27DB-BD31-4B8C-83A1-F6EECF244321}">
                <p14:modId xmlns:p14="http://schemas.microsoft.com/office/powerpoint/2010/main" val="1429743719"/>
              </p:ext>
            </p:extLst>
          </p:nvPr>
        </p:nvGraphicFramePr>
        <p:xfrm>
          <a:off x="4922435" y="145003"/>
          <a:ext cx="1152127" cy="4693920"/>
        </p:xfrm>
        <a:graphic>
          <a:graphicData uri="http://schemas.openxmlformats.org/drawingml/2006/table">
            <a:tbl>
              <a:tblPr>
                <a:tableStyleId>{3C2FFA5D-87B4-456A-9821-1D502468CF0F}</a:tableStyleId>
              </a:tblPr>
              <a:tblGrid>
                <a:gridCol w="1152127">
                  <a:extLst>
                    <a:ext uri="{9D8B030D-6E8A-4147-A177-3AD203B41FA5}">
                      <a16:colId xmlns:a16="http://schemas.microsoft.com/office/drawing/2014/main" val="2607723742"/>
                    </a:ext>
                  </a:extLst>
                </a:gridCol>
              </a:tblGrid>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382.2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019563686"/>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382.1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76130092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381.8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478849086"/>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65306833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06825672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84799839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360255845"/>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381.1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20312640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381.1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22122152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381.0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19579116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380.9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36154273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380.5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601882687"/>
                  </a:ext>
                </a:extLst>
              </a:tr>
              <a:tr h="87794">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380.5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858560897"/>
                  </a:ext>
                </a:extLst>
              </a:tr>
              <a:tr h="80294">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902320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379.3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244819209"/>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87210066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739847454"/>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22952459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097126344"/>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82524965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7838222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378.3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5560408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378.1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06225030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90554406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47262880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3905561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377.6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426447516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377.1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166724614"/>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808048938"/>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918328829"/>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08999381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870439539"/>
                  </a:ext>
                </a:extLst>
              </a:tr>
            </a:tbl>
          </a:graphicData>
        </a:graphic>
      </p:graphicFrame>
      <p:graphicFrame>
        <p:nvGraphicFramePr>
          <p:cNvPr id="12" name="Table 11">
            <a:extLst>
              <a:ext uri="{FF2B5EF4-FFF2-40B4-BE49-F238E27FC236}">
                <a16:creationId xmlns:a16="http://schemas.microsoft.com/office/drawing/2014/main" id="{076FA3A8-8A11-4CBA-8243-F9F52791165A}"/>
              </a:ext>
            </a:extLst>
          </p:cNvPr>
          <p:cNvGraphicFramePr>
            <a:graphicFrameLocks noGrp="1"/>
          </p:cNvGraphicFramePr>
          <p:nvPr>
            <p:extLst>
              <p:ext uri="{D42A27DB-BD31-4B8C-83A1-F6EECF244321}">
                <p14:modId xmlns:p14="http://schemas.microsoft.com/office/powerpoint/2010/main" val="1838422606"/>
              </p:ext>
            </p:extLst>
          </p:nvPr>
        </p:nvGraphicFramePr>
        <p:xfrm>
          <a:off x="7066053" y="145003"/>
          <a:ext cx="1152127" cy="4693920"/>
        </p:xfrm>
        <a:graphic>
          <a:graphicData uri="http://schemas.openxmlformats.org/drawingml/2006/table">
            <a:tbl>
              <a:tblPr>
                <a:tableStyleId>{3C2FFA5D-87B4-456A-9821-1D502468CF0F}</a:tableStyleId>
              </a:tblPr>
              <a:tblGrid>
                <a:gridCol w="1152127">
                  <a:extLst>
                    <a:ext uri="{9D8B030D-6E8A-4147-A177-3AD203B41FA5}">
                      <a16:colId xmlns:a16="http://schemas.microsoft.com/office/drawing/2014/main" val="2072577971"/>
                    </a:ext>
                  </a:extLst>
                </a:gridCol>
              </a:tblGrid>
              <a:tr h="137726">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376.2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201660400"/>
                  </a:ext>
                </a:extLst>
              </a:tr>
              <a:tr h="137726">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82516730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375.8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11018413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64310917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375.2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193426231"/>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375.0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38480565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2833859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68448940"/>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40080624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374.2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50343312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374.1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31800623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374.0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752366774"/>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373.7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738921497"/>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373.2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297379453"/>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372.6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67785804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372.4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60432800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87091267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71363439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07788314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371.1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163174792"/>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371.0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20450778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370.4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465828835"/>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370.3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868146997"/>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369.6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21483333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369.4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300310553"/>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834372907"/>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369.0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3860863512"/>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95957254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1291803038"/>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69374101"/>
                  </a:ext>
                </a:extLst>
              </a:tr>
              <a:tr h="0">
                <a:tc>
                  <a:txBody>
                    <a:bodyPr/>
                    <a:lstStyle/>
                    <a:p>
                      <a:pPr algn="ctr" fontAlgn="b"/>
                      <a:r>
                        <a:rPr lang="en-AU" sz="900" b="0" u="none" strike="noStrike">
                          <a:solidFill>
                            <a:srgbClr val="000000"/>
                          </a:solidFill>
                          <a:effectLst/>
                          <a:latin typeface="Arial" panose="020B0604020202020204" pitchFamily="34" charset="0"/>
                          <a:cs typeface="Arial" panose="020B0604020202020204" pitchFamily="34" charset="0"/>
                        </a:rPr>
                        <a:t>368.6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341227050"/>
                  </a:ext>
                </a:extLst>
              </a:tr>
              <a:tr h="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368.3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tx1"/>
                    </a:solidFill>
                  </a:tcPr>
                </a:tc>
                <a:extLst>
                  <a:ext uri="{0D108BD9-81ED-4DB2-BD59-A6C34878D82A}">
                    <a16:rowId xmlns:a16="http://schemas.microsoft.com/office/drawing/2014/main" val="2906803982"/>
                  </a:ext>
                </a:extLst>
              </a:tr>
            </a:tbl>
          </a:graphicData>
        </a:graphic>
      </p:graphicFrame>
      <p:graphicFrame>
        <p:nvGraphicFramePr>
          <p:cNvPr id="13" name="Table 12">
            <a:extLst>
              <a:ext uri="{FF2B5EF4-FFF2-40B4-BE49-F238E27FC236}">
                <a16:creationId xmlns:a16="http://schemas.microsoft.com/office/drawing/2014/main" id="{B88BB7EC-F1FF-4E35-B944-00AF4F894D80}"/>
              </a:ext>
            </a:extLst>
          </p:cNvPr>
          <p:cNvGraphicFramePr>
            <a:graphicFrameLocks noGrp="1"/>
          </p:cNvGraphicFramePr>
          <p:nvPr>
            <p:extLst>
              <p:ext uri="{D42A27DB-BD31-4B8C-83A1-F6EECF244321}">
                <p14:modId xmlns:p14="http://schemas.microsoft.com/office/powerpoint/2010/main" val="2433468242"/>
              </p:ext>
            </p:extLst>
          </p:nvPr>
        </p:nvGraphicFramePr>
        <p:xfrm>
          <a:off x="719038" y="151396"/>
          <a:ext cx="1152000" cy="4693920"/>
        </p:xfrm>
        <a:graphic>
          <a:graphicData uri="http://schemas.openxmlformats.org/drawingml/2006/table">
            <a:tbl>
              <a:tblPr>
                <a:tableStyleId>{3C2FFA5D-87B4-456A-9821-1D502468CF0F}</a:tableStyleId>
              </a:tblPr>
              <a:tblGrid>
                <a:gridCol w="1152000">
                  <a:extLst>
                    <a:ext uri="{9D8B030D-6E8A-4147-A177-3AD203B41FA5}">
                      <a16:colId xmlns:a16="http://schemas.microsoft.com/office/drawing/2014/main" val="1578625946"/>
                    </a:ext>
                  </a:extLst>
                </a:gridCol>
              </a:tblGrid>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419.0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53764133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417.4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1558822044"/>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28908285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527983769"/>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413.1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981880190"/>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411.6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14221503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410.0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186425708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409.3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376367188"/>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409.1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411511411"/>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408.7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473367849"/>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407.9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4194971941"/>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406.3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194577808"/>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85491875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404.0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82822850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403.7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89992136"/>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403.7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89642247"/>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403.1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800476506"/>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402.5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4160729663"/>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402.4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738079204"/>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401.9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1498384630"/>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400.8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47733483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399.3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1816283565"/>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397.4</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52015575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396.5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109479567"/>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395.6</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933671807"/>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395.5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774584200"/>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395.1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746300186"/>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40015408"/>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583516132"/>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394.2</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987985569"/>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394.0</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015173764"/>
                  </a:ext>
                </a:extLst>
              </a:tr>
              <a:tr h="108000">
                <a:tc>
                  <a:txBody>
                    <a:bodyPr/>
                    <a:lstStyle/>
                    <a:p>
                      <a:pPr algn="ctr" fontAlgn="b"/>
                      <a:r>
                        <a:rPr lang="en-AU" sz="900" b="0" u="none" strike="noStrike" dirty="0">
                          <a:solidFill>
                            <a:srgbClr val="000000"/>
                          </a:solidFill>
                          <a:effectLst/>
                          <a:latin typeface="Arial" panose="020B0604020202020204" pitchFamily="34" charset="0"/>
                          <a:cs typeface="Arial" panose="020B0604020202020204" pitchFamily="34" charset="0"/>
                        </a:rPr>
                        <a:t>393.9</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852808197"/>
                  </a:ext>
                </a:extLst>
              </a:tr>
            </a:tbl>
          </a:graphicData>
        </a:graphic>
      </p:graphicFrame>
      <p:sp>
        <p:nvSpPr>
          <p:cNvPr id="7" name="Right Brace 6">
            <a:extLst>
              <a:ext uri="{FF2B5EF4-FFF2-40B4-BE49-F238E27FC236}">
                <a16:creationId xmlns:a16="http://schemas.microsoft.com/office/drawing/2014/main" id="{E63BC2B2-1231-4223-BDA2-4D753990CF16}"/>
              </a:ext>
            </a:extLst>
          </p:cNvPr>
          <p:cNvSpPr/>
          <p:nvPr/>
        </p:nvSpPr>
        <p:spPr>
          <a:xfrm>
            <a:off x="6093058" y="3969411"/>
            <a:ext cx="228024" cy="2350947"/>
          </a:xfrm>
          <a:prstGeom prst="rightBrace">
            <a:avLst>
              <a:gd name="adj1" fmla="val 8333"/>
              <a:gd name="adj2" fmla="val 32173"/>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solidFill>
                <a:srgbClr val="000000"/>
              </a:solidFill>
              <a:effectLst/>
              <a:uFillTx/>
            </a:endParaRPr>
          </a:p>
        </p:txBody>
      </p:sp>
      <p:sp>
        <p:nvSpPr>
          <p:cNvPr id="8" name="Right Brace 7">
            <a:extLst>
              <a:ext uri="{FF2B5EF4-FFF2-40B4-BE49-F238E27FC236}">
                <a16:creationId xmlns:a16="http://schemas.microsoft.com/office/drawing/2014/main" id="{004BE176-920F-4A52-B951-851812482C67}"/>
              </a:ext>
            </a:extLst>
          </p:cNvPr>
          <p:cNvSpPr/>
          <p:nvPr/>
        </p:nvSpPr>
        <p:spPr>
          <a:xfrm>
            <a:off x="1886179" y="160050"/>
            <a:ext cx="228024" cy="2051660"/>
          </a:xfrm>
          <a:prstGeom prst="rightBrace">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uFillTx/>
              <a:latin typeface="Arial" panose="020B0604020202020204" pitchFamily="34" charset="0"/>
              <a:cs typeface="Arial" panose="020B0604020202020204" pitchFamily="34" charset="0"/>
            </a:endParaRPr>
          </a:p>
        </p:txBody>
      </p:sp>
      <p:sp>
        <p:nvSpPr>
          <p:cNvPr id="9" name="Right Brace 8">
            <a:extLst>
              <a:ext uri="{FF2B5EF4-FFF2-40B4-BE49-F238E27FC236}">
                <a16:creationId xmlns:a16="http://schemas.microsoft.com/office/drawing/2014/main" id="{94E9F808-4036-4594-A92D-10936C53AD4A}"/>
              </a:ext>
            </a:extLst>
          </p:cNvPr>
          <p:cNvSpPr/>
          <p:nvPr/>
        </p:nvSpPr>
        <p:spPr>
          <a:xfrm>
            <a:off x="1907704" y="2211709"/>
            <a:ext cx="228024" cy="2051659"/>
          </a:xfrm>
          <a:prstGeom prst="rightBrace">
            <a:avLst>
              <a:gd name="adj1" fmla="val 16687"/>
              <a:gd name="adj2" fmla="val 50000"/>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0062871-7F13-4C19-A867-2364983548AC}"/>
              </a:ext>
            </a:extLst>
          </p:cNvPr>
          <p:cNvSpPr txBox="1"/>
          <p:nvPr/>
        </p:nvSpPr>
        <p:spPr>
          <a:xfrm>
            <a:off x="2123033" y="1059582"/>
            <a:ext cx="444992"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99.95</a:t>
            </a:r>
          </a:p>
        </p:txBody>
      </p:sp>
      <p:sp>
        <p:nvSpPr>
          <p:cNvPr id="16" name="TextBox 15">
            <a:extLst>
              <a:ext uri="{FF2B5EF4-FFF2-40B4-BE49-F238E27FC236}">
                <a16:creationId xmlns:a16="http://schemas.microsoft.com/office/drawing/2014/main" id="{AE1D89E6-AC24-418F-924A-B8BDCF995DEE}"/>
              </a:ext>
            </a:extLst>
          </p:cNvPr>
          <p:cNvSpPr txBox="1"/>
          <p:nvPr/>
        </p:nvSpPr>
        <p:spPr>
          <a:xfrm>
            <a:off x="2130247" y="3109924"/>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99.90</a:t>
            </a:r>
          </a:p>
        </p:txBody>
      </p:sp>
      <p:sp>
        <p:nvSpPr>
          <p:cNvPr id="17" name="Right Brace 16">
            <a:extLst>
              <a:ext uri="{FF2B5EF4-FFF2-40B4-BE49-F238E27FC236}">
                <a16:creationId xmlns:a16="http://schemas.microsoft.com/office/drawing/2014/main" id="{330EBAFB-C740-4DF8-BB03-47B43CDEF1F5}"/>
              </a:ext>
            </a:extLst>
          </p:cNvPr>
          <p:cNvSpPr/>
          <p:nvPr/>
        </p:nvSpPr>
        <p:spPr>
          <a:xfrm>
            <a:off x="3995936" y="-560030"/>
            <a:ext cx="228024" cy="2483708"/>
          </a:xfrm>
          <a:prstGeom prst="rightBrace">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solidFill>
                <a:srgbClr val="000000"/>
              </a:solidFill>
              <a:effectLst/>
              <a:uFillTx/>
            </a:endParaRPr>
          </a:p>
        </p:txBody>
      </p:sp>
      <p:sp>
        <p:nvSpPr>
          <p:cNvPr id="18" name="Right Brace 17">
            <a:extLst>
              <a:ext uri="{FF2B5EF4-FFF2-40B4-BE49-F238E27FC236}">
                <a16:creationId xmlns:a16="http://schemas.microsoft.com/office/drawing/2014/main" id="{23DD01A7-5868-4352-B0BD-AF0657C8E60A}"/>
              </a:ext>
            </a:extLst>
          </p:cNvPr>
          <p:cNvSpPr/>
          <p:nvPr/>
        </p:nvSpPr>
        <p:spPr>
          <a:xfrm>
            <a:off x="3995936" y="1925431"/>
            <a:ext cx="228024" cy="2325363"/>
          </a:xfrm>
          <a:prstGeom prst="rightBrace">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effectLst/>
              <a:uFillTx/>
              <a:latin typeface="Arial" panose="020B0604020202020204" pitchFamily="34" charset="0"/>
              <a:cs typeface="Arial" panose="020B0604020202020204" pitchFamily="34" charset="0"/>
            </a:endParaRPr>
          </a:p>
        </p:txBody>
      </p:sp>
      <p:sp>
        <p:nvSpPr>
          <p:cNvPr id="19" name="Right Brace 18">
            <a:extLst>
              <a:ext uri="{FF2B5EF4-FFF2-40B4-BE49-F238E27FC236}">
                <a16:creationId xmlns:a16="http://schemas.microsoft.com/office/drawing/2014/main" id="{8D5DAAF3-FE9F-4D7E-8A13-0AF88C6F06B0}"/>
              </a:ext>
            </a:extLst>
          </p:cNvPr>
          <p:cNvSpPr/>
          <p:nvPr/>
        </p:nvSpPr>
        <p:spPr>
          <a:xfrm>
            <a:off x="6085012" y="1743544"/>
            <a:ext cx="209130" cy="2205045"/>
          </a:xfrm>
          <a:prstGeom prst="rightBrace">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effectLst/>
              <a:uFillTx/>
              <a:latin typeface="Arial" panose="020B0604020202020204" pitchFamily="34" charset="0"/>
              <a:cs typeface="Arial" panose="020B0604020202020204" pitchFamily="34" charset="0"/>
            </a:endParaRPr>
          </a:p>
        </p:txBody>
      </p:sp>
      <p:sp>
        <p:nvSpPr>
          <p:cNvPr id="20" name="Right Brace 19">
            <a:extLst>
              <a:ext uri="{FF2B5EF4-FFF2-40B4-BE49-F238E27FC236}">
                <a16:creationId xmlns:a16="http://schemas.microsoft.com/office/drawing/2014/main" id="{62820A04-AE0C-4465-9823-BB86C23F0702}"/>
              </a:ext>
            </a:extLst>
          </p:cNvPr>
          <p:cNvSpPr/>
          <p:nvPr/>
        </p:nvSpPr>
        <p:spPr>
          <a:xfrm>
            <a:off x="8252819" y="896898"/>
            <a:ext cx="217438" cy="2034892"/>
          </a:xfrm>
          <a:prstGeom prst="rightBrace">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effectLst/>
              <a:uFillTx/>
              <a:latin typeface="Arial" panose="020B0604020202020204" pitchFamily="34" charset="0"/>
              <a:cs typeface="Arial" panose="020B0604020202020204" pitchFamily="34" charset="0"/>
            </a:endParaRPr>
          </a:p>
        </p:txBody>
      </p:sp>
      <p:sp>
        <p:nvSpPr>
          <p:cNvPr id="21" name="Right Brace 20">
            <a:extLst>
              <a:ext uri="{FF2B5EF4-FFF2-40B4-BE49-F238E27FC236}">
                <a16:creationId xmlns:a16="http://schemas.microsoft.com/office/drawing/2014/main" id="{2690D239-721D-44CC-934B-FC979EE71DA0}"/>
              </a:ext>
            </a:extLst>
          </p:cNvPr>
          <p:cNvSpPr/>
          <p:nvPr/>
        </p:nvSpPr>
        <p:spPr>
          <a:xfrm>
            <a:off x="8252819" y="2931790"/>
            <a:ext cx="228024" cy="1617350"/>
          </a:xfrm>
          <a:prstGeom prst="rightBrace">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effectLst/>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B617FC0-D182-4358-8CC0-4351668E57FA}"/>
              </a:ext>
            </a:extLst>
          </p:cNvPr>
          <p:cNvSpPr txBox="1"/>
          <p:nvPr/>
        </p:nvSpPr>
        <p:spPr>
          <a:xfrm>
            <a:off x="6368391" y="597264"/>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99.75</a:t>
            </a:r>
          </a:p>
        </p:txBody>
      </p:sp>
      <p:sp>
        <p:nvSpPr>
          <p:cNvPr id="23" name="TextBox 22">
            <a:extLst>
              <a:ext uri="{FF2B5EF4-FFF2-40B4-BE49-F238E27FC236}">
                <a16:creationId xmlns:a16="http://schemas.microsoft.com/office/drawing/2014/main" id="{D16BC088-FB0E-42A6-B18E-D3ECF359B0EC}"/>
              </a:ext>
            </a:extLst>
          </p:cNvPr>
          <p:cNvSpPr txBox="1"/>
          <p:nvPr/>
        </p:nvSpPr>
        <p:spPr>
          <a:xfrm>
            <a:off x="4249456" y="559164"/>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99.85</a:t>
            </a:r>
          </a:p>
        </p:txBody>
      </p:sp>
      <p:sp>
        <p:nvSpPr>
          <p:cNvPr id="24" name="TextBox 23">
            <a:extLst>
              <a:ext uri="{FF2B5EF4-FFF2-40B4-BE49-F238E27FC236}">
                <a16:creationId xmlns:a16="http://schemas.microsoft.com/office/drawing/2014/main" id="{0EA14B71-659D-45BA-8B36-1BEC9B073E5F}"/>
              </a:ext>
            </a:extLst>
          </p:cNvPr>
          <p:cNvSpPr txBox="1"/>
          <p:nvPr/>
        </p:nvSpPr>
        <p:spPr>
          <a:xfrm>
            <a:off x="4249456" y="2961155"/>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99.80</a:t>
            </a:r>
          </a:p>
        </p:txBody>
      </p:sp>
      <p:sp>
        <p:nvSpPr>
          <p:cNvPr id="25" name="TextBox 24">
            <a:extLst>
              <a:ext uri="{FF2B5EF4-FFF2-40B4-BE49-F238E27FC236}">
                <a16:creationId xmlns:a16="http://schemas.microsoft.com/office/drawing/2014/main" id="{AA4D3D16-E0F5-4385-851D-FB46450505D2}"/>
              </a:ext>
            </a:extLst>
          </p:cNvPr>
          <p:cNvSpPr txBox="1"/>
          <p:nvPr/>
        </p:nvSpPr>
        <p:spPr>
          <a:xfrm>
            <a:off x="6368391" y="4591402"/>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99.65</a:t>
            </a:r>
          </a:p>
        </p:txBody>
      </p:sp>
      <p:sp>
        <p:nvSpPr>
          <p:cNvPr id="40" name="Right Brace 39">
            <a:extLst>
              <a:ext uri="{FF2B5EF4-FFF2-40B4-BE49-F238E27FC236}">
                <a16:creationId xmlns:a16="http://schemas.microsoft.com/office/drawing/2014/main" id="{CE4155EC-456D-49AC-AEFE-0AFDB18D8D9B}"/>
              </a:ext>
            </a:extLst>
          </p:cNvPr>
          <p:cNvSpPr/>
          <p:nvPr/>
        </p:nvSpPr>
        <p:spPr>
          <a:xfrm>
            <a:off x="8260319" y="4549140"/>
            <a:ext cx="228024" cy="1617350"/>
          </a:xfrm>
          <a:prstGeom prst="rightBrace">
            <a:avLst/>
          </a:prstGeom>
          <a:noFill/>
          <a:ln w="127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solidFill>
                <a:srgbClr val="000000"/>
              </a:solidFill>
              <a:effectLst/>
              <a:uFillTx/>
            </a:endParaRPr>
          </a:p>
        </p:txBody>
      </p:sp>
      <p:sp>
        <p:nvSpPr>
          <p:cNvPr id="26" name="TextBox 25">
            <a:extLst>
              <a:ext uri="{FF2B5EF4-FFF2-40B4-BE49-F238E27FC236}">
                <a16:creationId xmlns:a16="http://schemas.microsoft.com/office/drawing/2014/main" id="{2FFA9DBF-4E8A-4603-AB60-21022E33815A}"/>
              </a:ext>
            </a:extLst>
          </p:cNvPr>
          <p:cNvSpPr txBox="1"/>
          <p:nvPr/>
        </p:nvSpPr>
        <p:spPr>
          <a:xfrm>
            <a:off x="8494102" y="1783577"/>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a:ea typeface="Arial"/>
                <a:cs typeface="Arial"/>
                <a:sym typeface="Arial"/>
              </a:rPr>
              <a:t>99.60</a:t>
            </a:r>
          </a:p>
        </p:txBody>
      </p:sp>
      <p:sp>
        <p:nvSpPr>
          <p:cNvPr id="27" name="TextBox 26">
            <a:extLst>
              <a:ext uri="{FF2B5EF4-FFF2-40B4-BE49-F238E27FC236}">
                <a16:creationId xmlns:a16="http://schemas.microsoft.com/office/drawing/2014/main" id="{2DDE260B-A603-46AD-BE69-89E86F942043}"/>
              </a:ext>
            </a:extLst>
          </p:cNvPr>
          <p:cNvSpPr txBox="1"/>
          <p:nvPr/>
        </p:nvSpPr>
        <p:spPr>
          <a:xfrm>
            <a:off x="8500621" y="3579862"/>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a:ea typeface="Arial"/>
                <a:cs typeface="Arial"/>
                <a:sym typeface="Arial"/>
              </a:rPr>
              <a:t>99.55</a:t>
            </a:r>
          </a:p>
        </p:txBody>
      </p:sp>
      <p:sp>
        <p:nvSpPr>
          <p:cNvPr id="28" name="Rectangle 27">
            <a:extLst>
              <a:ext uri="{FF2B5EF4-FFF2-40B4-BE49-F238E27FC236}">
                <a16:creationId xmlns:a16="http://schemas.microsoft.com/office/drawing/2014/main" id="{83AB60E4-77E6-4DCF-9CAE-9B9A36B12812}"/>
              </a:ext>
            </a:extLst>
          </p:cNvPr>
          <p:cNvSpPr/>
          <p:nvPr/>
        </p:nvSpPr>
        <p:spPr>
          <a:xfrm>
            <a:off x="8352364" y="4852419"/>
            <a:ext cx="45719" cy="291081"/>
          </a:xfrm>
          <a:prstGeom prst="rect">
            <a:avLst/>
          </a:prstGeom>
          <a:gradFill flip="none" rotWithShape="1">
            <a:gsLst>
              <a:gs pos="0">
                <a:srgbClr val="003D81">
                  <a:alpha val="3000"/>
                </a:srgbClr>
              </a:gs>
              <a:gs pos="47000">
                <a:srgbClr val="00347B"/>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29" name="Right Brace 28">
            <a:extLst>
              <a:ext uri="{FF2B5EF4-FFF2-40B4-BE49-F238E27FC236}">
                <a16:creationId xmlns:a16="http://schemas.microsoft.com/office/drawing/2014/main" id="{CE4FAC2A-9677-4715-9F32-7C8C9539A4FF}"/>
              </a:ext>
            </a:extLst>
          </p:cNvPr>
          <p:cNvSpPr/>
          <p:nvPr/>
        </p:nvSpPr>
        <p:spPr>
          <a:xfrm>
            <a:off x="8252819" y="-1191334"/>
            <a:ext cx="217438" cy="2088232"/>
          </a:xfrm>
          <a:prstGeom prst="rightBrace">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solidFill>
                <a:srgbClr val="000000"/>
              </a:solidFill>
              <a:effectLst/>
              <a:uFillTx/>
            </a:endParaRPr>
          </a:p>
        </p:txBody>
      </p:sp>
      <p:sp>
        <p:nvSpPr>
          <p:cNvPr id="30" name="TextBox 29">
            <a:extLst>
              <a:ext uri="{FF2B5EF4-FFF2-40B4-BE49-F238E27FC236}">
                <a16:creationId xmlns:a16="http://schemas.microsoft.com/office/drawing/2014/main" id="{206E628F-D292-4845-95F2-ABFA5857C7B0}"/>
              </a:ext>
            </a:extLst>
          </p:cNvPr>
          <p:cNvSpPr txBox="1"/>
          <p:nvPr/>
        </p:nvSpPr>
        <p:spPr>
          <a:xfrm>
            <a:off x="6332055" y="2719109"/>
            <a:ext cx="43056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50" b="1" i="0" u="none" strike="noStrike" cap="none" spc="0" normalizeH="0" baseline="0" dirty="0">
                <a:ln>
                  <a:noFill/>
                </a:ln>
                <a:uFillTx/>
                <a:latin typeface="Arial" panose="020B0604020202020204" pitchFamily="34" charset="0"/>
                <a:ea typeface="Arial"/>
                <a:cs typeface="Arial" panose="020B0604020202020204" pitchFamily="34" charset="0"/>
                <a:sym typeface="Arial"/>
              </a:rPr>
              <a:t>99.70</a:t>
            </a:r>
          </a:p>
        </p:txBody>
      </p:sp>
      <p:sp>
        <p:nvSpPr>
          <p:cNvPr id="31" name="Rectangle 30">
            <a:extLst>
              <a:ext uri="{FF2B5EF4-FFF2-40B4-BE49-F238E27FC236}">
                <a16:creationId xmlns:a16="http://schemas.microsoft.com/office/drawing/2014/main" id="{20A9B1FD-5FCF-4366-B7B7-9110C0D98B29}"/>
              </a:ext>
            </a:extLst>
          </p:cNvPr>
          <p:cNvSpPr/>
          <p:nvPr/>
        </p:nvSpPr>
        <p:spPr>
          <a:xfrm>
            <a:off x="6186656" y="4858768"/>
            <a:ext cx="45719" cy="291081"/>
          </a:xfrm>
          <a:prstGeom prst="rect">
            <a:avLst/>
          </a:prstGeom>
          <a:gradFill flip="none" rotWithShape="1">
            <a:gsLst>
              <a:gs pos="0">
                <a:srgbClr val="005B9D">
                  <a:alpha val="34000"/>
                </a:srgbClr>
              </a:gs>
              <a:gs pos="47000">
                <a:srgbClr val="025D9F"/>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2" name="Rectangle 31">
            <a:extLst>
              <a:ext uri="{FF2B5EF4-FFF2-40B4-BE49-F238E27FC236}">
                <a16:creationId xmlns:a16="http://schemas.microsoft.com/office/drawing/2014/main" id="{AC6368F3-1F65-4B2A-B47C-C4815F55D229}"/>
              </a:ext>
            </a:extLst>
          </p:cNvPr>
          <p:cNvSpPr/>
          <p:nvPr/>
        </p:nvSpPr>
        <p:spPr>
          <a:xfrm flipV="1">
            <a:off x="8337097" y="-24708"/>
            <a:ext cx="45719" cy="276997"/>
          </a:xfrm>
          <a:prstGeom prst="rect">
            <a:avLst/>
          </a:prstGeom>
          <a:gradFill flip="none" rotWithShape="1">
            <a:gsLst>
              <a:gs pos="0">
                <a:srgbClr val="003D81">
                  <a:alpha val="3000"/>
                </a:srgbClr>
              </a:gs>
              <a:gs pos="47000">
                <a:srgbClr val="00347B"/>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sp>
        <p:nvSpPr>
          <p:cNvPr id="33" name="Right Brace 32">
            <a:extLst>
              <a:ext uri="{FF2B5EF4-FFF2-40B4-BE49-F238E27FC236}">
                <a16:creationId xmlns:a16="http://schemas.microsoft.com/office/drawing/2014/main" id="{E8638618-F522-4ECB-A503-C29FAA13C9D0}"/>
              </a:ext>
            </a:extLst>
          </p:cNvPr>
          <p:cNvSpPr/>
          <p:nvPr/>
        </p:nvSpPr>
        <p:spPr>
          <a:xfrm>
            <a:off x="6065554" y="-343554"/>
            <a:ext cx="209130" cy="2087098"/>
          </a:xfrm>
          <a:prstGeom prst="rightBrace">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dirty="0">
              <a:ln>
                <a:noFill/>
              </a:ln>
              <a:solidFill>
                <a:srgbClr val="000000"/>
              </a:solidFill>
              <a:effectLst/>
              <a:uFillTx/>
            </a:endParaRPr>
          </a:p>
        </p:txBody>
      </p:sp>
      <p:sp>
        <p:nvSpPr>
          <p:cNvPr id="34" name="Rectangle 33">
            <a:extLst>
              <a:ext uri="{FF2B5EF4-FFF2-40B4-BE49-F238E27FC236}">
                <a16:creationId xmlns:a16="http://schemas.microsoft.com/office/drawing/2014/main" id="{006F344B-1BA5-408A-B751-3B207B063FB6}"/>
              </a:ext>
            </a:extLst>
          </p:cNvPr>
          <p:cNvSpPr/>
          <p:nvPr/>
        </p:nvSpPr>
        <p:spPr>
          <a:xfrm flipV="1">
            <a:off x="6188174" y="-80715"/>
            <a:ext cx="45719" cy="276997"/>
          </a:xfrm>
          <a:prstGeom prst="rect">
            <a:avLst/>
          </a:prstGeom>
          <a:gradFill flip="none" rotWithShape="1">
            <a:gsLst>
              <a:gs pos="0">
                <a:srgbClr val="024C93">
                  <a:alpha val="7000"/>
                </a:srgbClr>
              </a:gs>
              <a:gs pos="28000">
                <a:srgbClr val="014B92"/>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sp>
        <p:nvSpPr>
          <p:cNvPr id="35" name="Right Brace 34">
            <a:extLst>
              <a:ext uri="{FF2B5EF4-FFF2-40B4-BE49-F238E27FC236}">
                <a16:creationId xmlns:a16="http://schemas.microsoft.com/office/drawing/2014/main" id="{95075F7C-7776-4D4D-85BB-E90319D79F41}"/>
              </a:ext>
            </a:extLst>
          </p:cNvPr>
          <p:cNvSpPr/>
          <p:nvPr/>
        </p:nvSpPr>
        <p:spPr>
          <a:xfrm>
            <a:off x="1915414" y="4264908"/>
            <a:ext cx="228024" cy="1944216"/>
          </a:xfrm>
          <a:prstGeom prst="rightBrace">
            <a:avLst>
              <a:gd name="adj1" fmla="val 16687"/>
              <a:gd name="adj2" fmla="val 50000"/>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uFillTx/>
            </a:endParaRPr>
          </a:p>
        </p:txBody>
      </p:sp>
      <p:sp>
        <p:nvSpPr>
          <p:cNvPr id="36" name="Right Brace 35">
            <a:extLst>
              <a:ext uri="{FF2B5EF4-FFF2-40B4-BE49-F238E27FC236}">
                <a16:creationId xmlns:a16="http://schemas.microsoft.com/office/drawing/2014/main" id="{211DA32C-005E-4252-BBAC-FA1D17BD8B8D}"/>
              </a:ext>
            </a:extLst>
          </p:cNvPr>
          <p:cNvSpPr/>
          <p:nvPr/>
        </p:nvSpPr>
        <p:spPr>
          <a:xfrm>
            <a:off x="3995936" y="4250794"/>
            <a:ext cx="228024" cy="1944216"/>
          </a:xfrm>
          <a:prstGeom prst="rightBrace">
            <a:avLst>
              <a:gd name="adj1" fmla="val 16687"/>
              <a:gd name="adj2" fmla="val 66984"/>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uFillTx/>
            </a:endParaRPr>
          </a:p>
        </p:txBody>
      </p:sp>
      <p:sp>
        <p:nvSpPr>
          <p:cNvPr id="37" name="Rectangle 36">
            <a:extLst>
              <a:ext uri="{FF2B5EF4-FFF2-40B4-BE49-F238E27FC236}">
                <a16:creationId xmlns:a16="http://schemas.microsoft.com/office/drawing/2014/main" id="{0A7E787D-C6A5-462C-BDEB-33CB58E6DD28}"/>
              </a:ext>
            </a:extLst>
          </p:cNvPr>
          <p:cNvSpPr/>
          <p:nvPr/>
        </p:nvSpPr>
        <p:spPr>
          <a:xfrm>
            <a:off x="4092520" y="4858768"/>
            <a:ext cx="45719" cy="291081"/>
          </a:xfrm>
          <a:prstGeom prst="rect">
            <a:avLst/>
          </a:prstGeom>
          <a:gradFill flip="none" rotWithShape="1">
            <a:gsLst>
              <a:gs pos="0">
                <a:srgbClr val="0188C4">
                  <a:alpha val="21000"/>
                </a:srgbClr>
              </a:gs>
              <a:gs pos="47000">
                <a:srgbClr val="0087C5"/>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8" name="Rectangle 37">
            <a:extLst>
              <a:ext uri="{FF2B5EF4-FFF2-40B4-BE49-F238E27FC236}">
                <a16:creationId xmlns:a16="http://schemas.microsoft.com/office/drawing/2014/main" id="{B3CB38F0-4C8B-42EF-8106-3112D847A48B}"/>
              </a:ext>
            </a:extLst>
          </p:cNvPr>
          <p:cNvSpPr/>
          <p:nvPr/>
        </p:nvSpPr>
        <p:spPr>
          <a:xfrm flipV="1">
            <a:off x="4079974" y="-99765"/>
            <a:ext cx="45719" cy="276997"/>
          </a:xfrm>
          <a:prstGeom prst="rect">
            <a:avLst/>
          </a:prstGeom>
          <a:gradFill flip="none" rotWithShape="1">
            <a:gsLst>
              <a:gs pos="0">
                <a:srgbClr val="0091CF">
                  <a:alpha val="23000"/>
                </a:srgbClr>
              </a:gs>
              <a:gs pos="36000">
                <a:srgbClr val="0097D3"/>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sp>
        <p:nvSpPr>
          <p:cNvPr id="39" name="Rectangle 38">
            <a:extLst>
              <a:ext uri="{FF2B5EF4-FFF2-40B4-BE49-F238E27FC236}">
                <a16:creationId xmlns:a16="http://schemas.microsoft.com/office/drawing/2014/main" id="{83C5C9D6-BC09-4D0A-97E2-9E27F8F7E596}"/>
              </a:ext>
            </a:extLst>
          </p:cNvPr>
          <p:cNvSpPr/>
          <p:nvPr/>
        </p:nvSpPr>
        <p:spPr>
          <a:xfrm>
            <a:off x="2006566" y="4861148"/>
            <a:ext cx="45719" cy="291081"/>
          </a:xfrm>
          <a:prstGeom prst="rect">
            <a:avLst/>
          </a:prstGeom>
          <a:gradFill flip="none" rotWithShape="1">
            <a:gsLst>
              <a:gs pos="0">
                <a:srgbClr val="019AD3">
                  <a:alpha val="19000"/>
                </a:srgbClr>
              </a:gs>
              <a:gs pos="47000">
                <a:srgbClr val="0195CD"/>
              </a:gs>
            </a:gsLst>
            <a:lin ang="54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327450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9032868D-612E-71D6-1C9C-3A4004201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11" name="TextBox 4">
            <a:extLst>
              <a:ext uri="{FF2B5EF4-FFF2-40B4-BE49-F238E27FC236}">
                <a16:creationId xmlns:a16="http://schemas.microsoft.com/office/drawing/2014/main" id="{5B4AAB4D-4F6A-07BD-A1D4-1175CB2A3CE8}"/>
              </a:ext>
            </a:extLst>
          </p:cNvPr>
          <p:cNvGraphicFramePr/>
          <p:nvPr/>
        </p:nvGraphicFramePr>
        <p:xfrm>
          <a:off x="1187624" y="912978"/>
          <a:ext cx="3240360" cy="39703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D2119D8B-8AE2-5A4F-E134-3ED2F0D8539E}"/>
              </a:ext>
            </a:extLst>
          </p:cNvPr>
          <p:cNvSpPr txBox="1"/>
          <p:nvPr/>
        </p:nvSpPr>
        <p:spPr>
          <a:xfrm>
            <a:off x="1043606" y="244747"/>
            <a:ext cx="455253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www.tisc.edu.au</a:t>
            </a:r>
            <a:endParaRPr kumimoji="0" lang="en-AU"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1799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E584E85-3299-FFF3-338C-D44842AB0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185" name="Shape 185"/>
          <p:cNvSpPr>
            <a:spLocks noGrp="1"/>
          </p:cNvSpPr>
          <p:nvPr>
            <p:ph type="title"/>
          </p:nvPr>
        </p:nvSpPr>
        <p:spPr>
          <a:xfrm>
            <a:off x="566738" y="267494"/>
            <a:ext cx="8001001" cy="720080"/>
          </a:xfrm>
          <a:prstGeom prst="rect">
            <a:avLst/>
          </a:prstGeom>
        </p:spPr>
        <p:txBody>
          <a:bodyPr>
            <a:normAutofit fontScale="90000"/>
          </a:bodyPr>
          <a:lstStyle/>
          <a:p>
            <a:pPr algn="ctr">
              <a:defRPr sz="2000"/>
            </a:pPr>
            <a:r>
              <a:rPr lang="en-US" sz="3100" b="1" cap="none" dirty="0">
                <a:latin typeface="Arial" panose="020B0604020202020204" pitchFamily="34" charset="0"/>
                <a:cs typeface="Arial" panose="020B0604020202020204" pitchFamily="34" charset="0"/>
              </a:rPr>
              <a:t>TEA/ATAR Summary Table 2024 </a:t>
            </a:r>
            <a:br>
              <a:rPr lang="en-US" cap="none" dirty="0">
                <a:latin typeface="Arial" panose="020B0604020202020204" pitchFamily="34" charset="0"/>
                <a:cs typeface="Arial" panose="020B0604020202020204" pitchFamily="34" charset="0"/>
              </a:rPr>
            </a:br>
            <a:r>
              <a:rPr lang="en-US" sz="1800" i="1" cap="none" dirty="0">
                <a:latin typeface="Arial" panose="020B0604020202020204" pitchFamily="34" charset="0"/>
                <a:cs typeface="Arial" panose="020B0604020202020204" pitchFamily="34" charset="0"/>
              </a:rPr>
              <a:t>FOR ILLUSTRATION PURPOSES ONLY</a:t>
            </a:r>
          </a:p>
        </p:txBody>
      </p:sp>
      <p:graphicFrame>
        <p:nvGraphicFramePr>
          <p:cNvPr id="2" name="Table 1"/>
          <p:cNvGraphicFramePr>
            <a:graphicFrameLocks noGrp="1"/>
          </p:cNvGraphicFramePr>
          <p:nvPr>
            <p:extLst>
              <p:ext uri="{D42A27DB-BD31-4B8C-83A1-F6EECF244321}">
                <p14:modId xmlns:p14="http://schemas.microsoft.com/office/powerpoint/2010/main" val="2869402352"/>
              </p:ext>
            </p:extLst>
          </p:nvPr>
        </p:nvGraphicFramePr>
        <p:xfrm>
          <a:off x="1043609" y="1215390"/>
          <a:ext cx="3240360" cy="3302088"/>
        </p:xfrm>
        <a:graphic>
          <a:graphicData uri="http://schemas.openxmlformats.org/drawingml/2006/table">
            <a:tbl>
              <a:tblPr firstRow="1" bandRow="1">
                <a:tableStyleId>{3C2FFA5D-87B4-456A-9821-1D502468CF0F}</a:tableStyleId>
              </a:tblPr>
              <a:tblGrid>
                <a:gridCol w="1620180">
                  <a:extLst>
                    <a:ext uri="{9D8B030D-6E8A-4147-A177-3AD203B41FA5}">
                      <a16:colId xmlns:a16="http://schemas.microsoft.com/office/drawing/2014/main" val="20000"/>
                    </a:ext>
                  </a:extLst>
                </a:gridCol>
                <a:gridCol w="1620180">
                  <a:extLst>
                    <a:ext uri="{9D8B030D-6E8A-4147-A177-3AD203B41FA5}">
                      <a16:colId xmlns:a16="http://schemas.microsoft.com/office/drawing/2014/main" val="20001"/>
                    </a:ext>
                  </a:extLst>
                </a:gridCol>
              </a:tblGrid>
              <a:tr h="333766">
                <a:tc>
                  <a:txBody>
                    <a:bodyPr/>
                    <a:lstStyle/>
                    <a:p>
                      <a:pPr algn="ctr"/>
                      <a:r>
                        <a:rPr lang="en-AU" sz="1600" dirty="0">
                          <a:effectLst/>
                          <a:latin typeface="Arial" panose="020B0604020202020204" pitchFamily="34" charset="0"/>
                          <a:cs typeface="Arial" panose="020B0604020202020204" pitchFamily="34" charset="0"/>
                        </a:rPr>
                        <a:t>Minimum TEA</a:t>
                      </a:r>
                      <a:endParaRPr lang="en-AU" sz="1600" dirty="0">
                        <a:effectLst/>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600" dirty="0">
                          <a:effectLst/>
                          <a:latin typeface="Arial" panose="020B0604020202020204" pitchFamily="34" charset="0"/>
                          <a:cs typeface="Arial" panose="020B0604020202020204" pitchFamily="34" charset="0"/>
                        </a:rPr>
                        <a:t>ATAR</a:t>
                      </a:r>
                      <a:endParaRPr lang="en-AU" sz="1600" dirty="0">
                        <a:effectLst/>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402.5</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800" b="0" dirty="0">
                          <a:latin typeface="Arial" panose="020B0604020202020204" pitchFamily="34" charset="0"/>
                          <a:cs typeface="Arial" panose="020B0604020202020204" pitchFamily="34" charset="0"/>
                        </a:rPr>
                        <a:t>99.95</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393.0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800" b="0" dirty="0">
                          <a:latin typeface="Arial" panose="020B0604020202020204" pitchFamily="34" charset="0"/>
                          <a:cs typeface="Arial" panose="020B0604020202020204" pitchFamily="34" charset="0"/>
                        </a:rPr>
                        <a:t>99.90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376.4</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800" b="0" dirty="0">
                          <a:latin typeface="Arial" panose="020B0604020202020204" pitchFamily="34" charset="0"/>
                          <a:cs typeface="Arial" panose="020B0604020202020204" pitchFamily="34" charset="0"/>
                        </a:rPr>
                        <a:t>99.70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345.1</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800" b="0" dirty="0">
                          <a:latin typeface="Arial" panose="020B0604020202020204" pitchFamily="34" charset="0"/>
                          <a:cs typeface="Arial" panose="020B0604020202020204" pitchFamily="34" charset="0"/>
                        </a:rPr>
                        <a:t>99.00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324.6</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800" b="0" dirty="0">
                          <a:latin typeface="Arial" panose="020B0604020202020204" pitchFamily="34" charset="0"/>
                          <a:cs typeface="Arial" panose="020B0604020202020204" pitchFamily="34" charset="0"/>
                        </a:rPr>
                        <a:t>98.00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313.0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800" b="0" dirty="0">
                          <a:latin typeface="Arial" panose="020B0604020202020204" pitchFamily="34" charset="0"/>
                          <a:cs typeface="Arial" panose="020B0604020202020204" pitchFamily="34" charset="0"/>
                        </a:rPr>
                        <a:t>97.00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303.7</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800" b="0" dirty="0">
                          <a:latin typeface="Arial" panose="020B0604020202020204" pitchFamily="34" charset="0"/>
                          <a:cs typeface="Arial" panose="020B0604020202020204" pitchFamily="34" charset="0"/>
                        </a:rPr>
                        <a:t>96.00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296.4</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800" b="0" dirty="0">
                          <a:latin typeface="Arial" panose="020B0604020202020204" pitchFamily="34" charset="0"/>
                          <a:cs typeface="Arial" panose="020B0604020202020204" pitchFamily="34" charset="0"/>
                        </a:rPr>
                        <a:t>95.00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005255940"/>
              </p:ext>
            </p:extLst>
          </p:nvPr>
        </p:nvGraphicFramePr>
        <p:xfrm>
          <a:off x="4860032" y="1215390"/>
          <a:ext cx="3240360" cy="3302088"/>
        </p:xfrm>
        <a:graphic>
          <a:graphicData uri="http://schemas.openxmlformats.org/drawingml/2006/table">
            <a:tbl>
              <a:tblPr firstRow="1" bandRow="1">
                <a:tableStyleId>{3C2FFA5D-87B4-456A-9821-1D502468CF0F}</a:tableStyleId>
              </a:tblPr>
              <a:tblGrid>
                <a:gridCol w="1620180">
                  <a:extLst>
                    <a:ext uri="{9D8B030D-6E8A-4147-A177-3AD203B41FA5}">
                      <a16:colId xmlns:a16="http://schemas.microsoft.com/office/drawing/2014/main" val="20000"/>
                    </a:ext>
                  </a:extLst>
                </a:gridCol>
                <a:gridCol w="1620180">
                  <a:extLst>
                    <a:ext uri="{9D8B030D-6E8A-4147-A177-3AD203B41FA5}">
                      <a16:colId xmlns:a16="http://schemas.microsoft.com/office/drawing/2014/main" val="20001"/>
                    </a:ext>
                  </a:extLst>
                </a:gridCol>
              </a:tblGrid>
              <a:tr h="333766">
                <a:tc>
                  <a:txBody>
                    <a:bodyPr/>
                    <a:lstStyle/>
                    <a:p>
                      <a:pPr algn="ctr"/>
                      <a:r>
                        <a:rPr lang="en-AU" sz="1600" dirty="0">
                          <a:effectLst/>
                          <a:latin typeface="Arial" panose="020B0604020202020204" pitchFamily="34" charset="0"/>
                          <a:cs typeface="Arial" panose="020B0604020202020204" pitchFamily="34" charset="0"/>
                        </a:rPr>
                        <a:t>Minimum TEA</a:t>
                      </a:r>
                      <a:endParaRPr lang="en-AU" sz="1600" dirty="0">
                        <a:effectLst/>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600" dirty="0">
                          <a:effectLst/>
                          <a:latin typeface="Arial" panose="020B0604020202020204" pitchFamily="34" charset="0"/>
                          <a:cs typeface="Arial" panose="020B0604020202020204" pitchFamily="34" charset="0"/>
                        </a:rPr>
                        <a:t>ATAR</a:t>
                      </a:r>
                      <a:endParaRPr lang="en-AU" sz="1600" dirty="0">
                        <a:effectLst/>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269.4</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800" b="0" dirty="0">
                          <a:latin typeface="Arial" panose="020B0604020202020204" pitchFamily="34" charset="0"/>
                          <a:cs typeface="Arial" panose="020B0604020202020204" pitchFamily="34" charset="0"/>
                        </a:rPr>
                        <a:t>90.00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251.4</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800" b="0" dirty="0">
                          <a:latin typeface="Arial" panose="020B0604020202020204" pitchFamily="34" charset="0"/>
                          <a:cs typeface="Arial" panose="020B0604020202020204" pitchFamily="34" charset="0"/>
                        </a:rPr>
                        <a:t>85.00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370851">
                <a:tc>
                  <a:txBody>
                    <a:bodyPr/>
                    <a:lstStyle/>
                    <a:p>
                      <a:pPr algn="ctr"/>
                      <a:r>
                        <a:rPr lang="en-AU" sz="1800" b="1" dirty="0">
                          <a:solidFill>
                            <a:schemeClr val="tx1"/>
                          </a:solidFill>
                          <a:latin typeface="Arial" panose="020B0604020202020204" pitchFamily="34" charset="0"/>
                          <a:cs typeface="Arial" panose="020B0604020202020204" pitchFamily="34" charset="0"/>
                        </a:rPr>
                        <a:t>241.8</a:t>
                      </a:r>
                      <a:endParaRPr lang="en-AU" sz="1800" b="1"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US" sz="1800" b="1" dirty="0">
                          <a:solidFill>
                            <a:schemeClr val="tx1"/>
                          </a:solidFill>
                          <a:latin typeface="Arial" panose="020B0604020202020204" pitchFamily="34" charset="0"/>
                          <a:ea typeface="Open Sans" panose="020B0606030504020204" pitchFamily="34" charset="0"/>
                          <a:cs typeface="Arial" panose="020B0604020202020204" pitchFamily="34" charset="0"/>
                        </a:rPr>
                        <a:t>81.70</a:t>
                      </a:r>
                      <a:endParaRPr lang="en-AU" sz="1800" b="1"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0011"/>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237.3</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800" b="0" dirty="0">
                          <a:latin typeface="Arial" panose="020B0604020202020204" pitchFamily="34" charset="0"/>
                          <a:cs typeface="Arial" panose="020B0604020202020204" pitchFamily="34" charset="0"/>
                        </a:rPr>
                        <a:t>80.00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39053085"/>
                  </a:ext>
                </a:extLst>
              </a:tr>
              <a:tr h="370851">
                <a:tc>
                  <a:txBody>
                    <a:bodyPr/>
                    <a:lstStyle/>
                    <a:p>
                      <a:pPr algn="ctr"/>
                      <a:r>
                        <a:rPr lang="en-AU" sz="1800" b="0" dirty="0">
                          <a:solidFill>
                            <a:schemeClr val="tx1"/>
                          </a:solidFill>
                          <a:latin typeface="Arial" panose="020B0604020202020204" pitchFamily="34" charset="0"/>
                          <a:cs typeface="Arial" panose="020B0604020202020204" pitchFamily="34" charset="0"/>
                        </a:rPr>
                        <a:t>231.0</a:t>
                      </a:r>
                      <a:endParaRPr lang="en-AU" sz="18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US" sz="1800" b="0" dirty="0">
                          <a:solidFill>
                            <a:schemeClr val="tx1"/>
                          </a:solidFill>
                          <a:latin typeface="Arial" panose="020B0604020202020204" pitchFamily="34" charset="0"/>
                          <a:ea typeface="Open Sans" panose="020B0606030504020204" pitchFamily="34" charset="0"/>
                          <a:cs typeface="Arial" panose="020B0604020202020204" pitchFamily="34" charset="0"/>
                        </a:rPr>
                        <a:t>77.15</a:t>
                      </a:r>
                      <a:endParaRPr lang="en-AU" sz="1800" b="0" dirty="0">
                        <a:solidFill>
                          <a:schemeClr val="tx1"/>
                        </a:solidFill>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1612234349"/>
                  </a:ext>
                </a:extLst>
              </a:tr>
              <a:tr h="370851">
                <a:tc>
                  <a:txBody>
                    <a:bodyPr/>
                    <a:lstStyle/>
                    <a:p>
                      <a:pPr marL="0" marR="0" indent="0" algn="ctr" defTabSz="914400" rtl="0" latinLnBrk="0">
                        <a:lnSpc>
                          <a:spcPct val="100000"/>
                        </a:lnSpc>
                        <a:spcBef>
                          <a:spcPts val="0"/>
                        </a:spcBef>
                        <a:spcAft>
                          <a:spcPts val="0"/>
                        </a:spcAft>
                        <a:buClrTx/>
                        <a:buSzTx/>
                        <a:buFontTx/>
                        <a:buNone/>
                        <a:tabLst/>
                      </a:pPr>
                      <a:r>
                        <a:rPr lang="en-US" sz="1800" b="0" i="0" u="none" strike="noStrike" cap="none" spc="0" baseline="0" dirty="0">
                          <a:ln>
                            <a:noFill/>
                          </a:ln>
                          <a:solidFill>
                            <a:schemeClr val="dk1"/>
                          </a:solidFill>
                          <a:uFillTx/>
                          <a:latin typeface="Arial" panose="020B0604020202020204" pitchFamily="34" charset="0"/>
                          <a:ea typeface="Open Sans" panose="020B0606030504020204" pitchFamily="34" charset="0"/>
                          <a:cs typeface="Arial" panose="020B0604020202020204" pitchFamily="34" charset="0"/>
                          <a:sym typeface="Verdana"/>
                        </a:rPr>
                        <a:t>226.6</a:t>
                      </a:r>
                    </a:p>
                  </a:txBody>
                  <a:tcPr anchor="ctr"/>
                </a:tc>
                <a:tc>
                  <a:txBody>
                    <a:bodyPr/>
                    <a:lstStyle/>
                    <a:p>
                      <a:pPr marL="0" marR="0" indent="0" algn="ctr" defTabSz="914400" rtl="0" latinLnBrk="0">
                        <a:lnSpc>
                          <a:spcPct val="100000"/>
                        </a:lnSpc>
                        <a:spcBef>
                          <a:spcPts val="0"/>
                        </a:spcBef>
                        <a:spcAft>
                          <a:spcPts val="0"/>
                        </a:spcAft>
                        <a:buClrTx/>
                        <a:buSzTx/>
                        <a:buFontTx/>
                        <a:buNone/>
                        <a:tabLst/>
                      </a:pPr>
                      <a:r>
                        <a:rPr lang="en-US" sz="1800" b="0" u="none" strike="noStrike" cap="none" spc="0" baseline="0" dirty="0">
                          <a:ln>
                            <a:noFill/>
                          </a:ln>
                          <a:solidFill>
                            <a:schemeClr val="dk1"/>
                          </a:solidFill>
                          <a:uFillTx/>
                          <a:latin typeface="Arial" panose="020B0604020202020204" pitchFamily="34" charset="0"/>
                          <a:cs typeface="Arial" panose="020B0604020202020204" pitchFamily="34" charset="0"/>
                          <a:sym typeface="Verdana"/>
                        </a:rPr>
                        <a:t>75.00</a:t>
                      </a:r>
                      <a:endParaRPr lang="en-US" sz="1800" b="0" i="0" u="none" strike="noStrike" cap="none" spc="0" baseline="0" dirty="0">
                        <a:ln>
                          <a:noFill/>
                        </a:ln>
                        <a:solidFill>
                          <a:schemeClr val="dk1"/>
                        </a:solidFill>
                        <a:uFillTx/>
                        <a:latin typeface="Arial" panose="020B0604020202020204" pitchFamily="34" charset="0"/>
                        <a:ea typeface="Open Sans" panose="020B0606030504020204" pitchFamily="34" charset="0"/>
                        <a:cs typeface="Arial" panose="020B0604020202020204" pitchFamily="34" charset="0"/>
                        <a:sym typeface="Verdana"/>
                      </a:endParaRPr>
                    </a:p>
                  </a:txBody>
                  <a:tcPr anchor="ctr"/>
                </a:tc>
                <a:extLst>
                  <a:ext uri="{0D108BD9-81ED-4DB2-BD59-A6C34878D82A}">
                    <a16:rowId xmlns:a16="http://schemas.microsoft.com/office/drawing/2014/main" val="2849116981"/>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216.4</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AU" sz="1800" b="0" dirty="0">
                          <a:latin typeface="Arial" panose="020B0604020202020204" pitchFamily="34" charset="0"/>
                          <a:cs typeface="Arial" panose="020B0604020202020204" pitchFamily="34" charset="0"/>
                        </a:rPr>
                        <a:t>70.00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2042947473"/>
                  </a:ext>
                </a:extLst>
              </a:tr>
              <a:tr h="370851">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206.9</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tc>
                  <a:txBody>
                    <a:bodyPr/>
                    <a:lstStyle/>
                    <a:p>
                      <a:pPr algn="ctr"/>
                      <a:r>
                        <a:rPr lang="en-US" sz="1800" b="0" dirty="0">
                          <a:latin typeface="Arial" panose="020B0604020202020204" pitchFamily="34" charset="0"/>
                          <a:ea typeface="Open Sans" panose="020B0606030504020204" pitchFamily="34" charset="0"/>
                          <a:cs typeface="Arial" panose="020B0604020202020204" pitchFamily="34" charset="0"/>
                        </a:rPr>
                        <a:t>65.00</a:t>
                      </a:r>
                      <a:endParaRPr lang="en-AU" sz="1800" b="0" dirty="0">
                        <a:latin typeface="Arial" panose="020B0604020202020204" pitchFamily="34" charset="0"/>
                        <a:ea typeface="Open Sans" panose="020B0606030504020204" pitchFamily="34" charset="0"/>
                        <a:cs typeface="Arial" panose="020B0604020202020204" pitchFamily="34" charset="0"/>
                      </a:endParaRPr>
                    </a:p>
                  </a:txBody>
                  <a:tcPr anchor="ctr"/>
                </a:tc>
                <a:extLst>
                  <a:ext uri="{0D108BD9-81ED-4DB2-BD59-A6C34878D82A}">
                    <a16:rowId xmlns:a16="http://schemas.microsoft.com/office/drawing/2014/main" val="2308407356"/>
                  </a:ext>
                </a:extLst>
              </a:tr>
            </a:tbl>
          </a:graphicData>
        </a:graphic>
      </p:graphicFrame>
    </p:spTree>
    <p:extLst>
      <p:ext uri="{BB962C8B-B14F-4D97-AF65-F5344CB8AC3E}">
        <p14:creationId xmlns:p14="http://schemas.microsoft.com/office/powerpoint/2010/main" val="3006386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9CC5ECA5-D38A-4BDD-A1E9-10CA011553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879" y="-30606"/>
            <a:ext cx="9144000" cy="5143500"/>
          </a:xfrm>
          <a:prstGeom prst="rect">
            <a:avLst/>
          </a:prstGeom>
        </p:spPr>
      </p:pic>
      <p:sp>
        <p:nvSpPr>
          <p:cNvPr id="7" name="Rectangle: Rounded Corners 6">
            <a:extLst>
              <a:ext uri="{FF2B5EF4-FFF2-40B4-BE49-F238E27FC236}">
                <a16:creationId xmlns:a16="http://schemas.microsoft.com/office/drawing/2014/main" id="{A50B5CE8-01F3-4981-AACA-DD97B2045094}"/>
              </a:ext>
            </a:extLst>
          </p:cNvPr>
          <p:cNvSpPr/>
          <p:nvPr/>
        </p:nvSpPr>
        <p:spPr>
          <a:xfrm>
            <a:off x="179512" y="411510"/>
            <a:ext cx="5040560" cy="3744416"/>
          </a:xfrm>
          <a:prstGeom prst="roundRect">
            <a:avLst/>
          </a:prstGeom>
          <a:solidFill>
            <a:srgbClr val="A6A6A6">
              <a:alpha val="30196"/>
            </a:srgbClr>
          </a:solidFill>
          <a:ln w="25400" cap="flat">
            <a:noFill/>
            <a:prstDash val="solid"/>
            <a:round/>
          </a:ln>
          <a:effectLst>
            <a:outerShdw blurRad="38100" dist="23000" dir="5400000" rotWithShape="0">
              <a:srgbClr val="000000">
                <a:alpha val="35000"/>
              </a:srgb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2" name="Rectangle: Rounded Corners 1">
            <a:extLst>
              <a:ext uri="{FF2B5EF4-FFF2-40B4-BE49-F238E27FC236}">
                <a16:creationId xmlns:a16="http://schemas.microsoft.com/office/drawing/2014/main" id="{AF91DD42-8B9F-44DF-BA85-51F5F12FCE12}"/>
              </a:ext>
            </a:extLst>
          </p:cNvPr>
          <p:cNvSpPr/>
          <p:nvPr/>
        </p:nvSpPr>
        <p:spPr>
          <a:xfrm>
            <a:off x="755576" y="1419623"/>
            <a:ext cx="7056784" cy="2664296"/>
          </a:xfrm>
          <a:prstGeom prst="roundRect">
            <a:avLst/>
          </a:prstGeom>
          <a:solidFill>
            <a:srgbClr val="838195">
              <a:alpha val="40000"/>
            </a:srgbClr>
          </a:solidFill>
          <a:ln w="25400" cap="flat">
            <a:noFill/>
            <a:prstDash val="solid"/>
            <a:round/>
          </a:ln>
          <a:effectLst>
            <a:outerShdw blurRad="38100" dist="23000" dir="5400000" rotWithShape="0">
              <a:srgbClr val="000000">
                <a:alpha val="35000"/>
              </a:srgbClr>
            </a:outerShdw>
            <a:softEdge rad="1270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 name="Rectangle 2">
            <a:extLst>
              <a:ext uri="{FF2B5EF4-FFF2-40B4-BE49-F238E27FC236}">
                <a16:creationId xmlns:a16="http://schemas.microsoft.com/office/drawing/2014/main" id="{7761B66A-5A50-4214-A259-C201D00586DA}"/>
              </a:ext>
            </a:extLst>
          </p:cNvPr>
          <p:cNvSpPr/>
          <p:nvPr/>
        </p:nvSpPr>
        <p:spPr>
          <a:xfrm>
            <a:off x="641516" y="1131590"/>
            <a:ext cx="6666788" cy="2952329"/>
          </a:xfrm>
          <a:prstGeom prst="rect">
            <a:avLst/>
          </a:prstGeom>
          <a:solidFill>
            <a:srgbClr val="BFBFBF">
              <a:alpha val="30196"/>
            </a:srgbClr>
          </a:solidFill>
          <a:ln w="25400" cap="flat">
            <a:noFill/>
            <a:prstDash val="solid"/>
            <a:round/>
          </a:ln>
          <a:effectLst>
            <a:outerShdw blurRad="38100" dist="23000" dir="5400000" rotWithShape="0">
              <a:srgbClr val="000000">
                <a:alpha val="35000"/>
              </a:srgbClr>
            </a:outerShdw>
            <a:softEdge rad="635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graphicFrame>
        <p:nvGraphicFramePr>
          <p:cNvPr id="6" name="Table 6">
            <a:extLst>
              <a:ext uri="{FF2B5EF4-FFF2-40B4-BE49-F238E27FC236}">
                <a16:creationId xmlns:a16="http://schemas.microsoft.com/office/drawing/2014/main" id="{209CCC71-D991-4192-A790-7330CC3BEB47}"/>
              </a:ext>
            </a:extLst>
          </p:cNvPr>
          <p:cNvGraphicFramePr>
            <a:graphicFrameLocks noGrp="1"/>
          </p:cNvGraphicFramePr>
          <p:nvPr>
            <p:extLst>
              <p:ext uri="{D42A27DB-BD31-4B8C-83A1-F6EECF244321}">
                <p14:modId xmlns:p14="http://schemas.microsoft.com/office/powerpoint/2010/main" val="641763361"/>
              </p:ext>
            </p:extLst>
          </p:nvPr>
        </p:nvGraphicFramePr>
        <p:xfrm>
          <a:off x="641516" y="1412726"/>
          <a:ext cx="6508800" cy="2743200"/>
        </p:xfrm>
        <a:graphic>
          <a:graphicData uri="http://schemas.openxmlformats.org/drawingml/2006/table">
            <a:tbl>
              <a:tblPr firstRow="1" bandRow="1">
                <a:tableStyleId>{5940675A-B579-460E-94D1-54222C63F5DA}</a:tableStyleId>
              </a:tblPr>
              <a:tblGrid>
                <a:gridCol w="1627200">
                  <a:extLst>
                    <a:ext uri="{9D8B030D-6E8A-4147-A177-3AD203B41FA5}">
                      <a16:colId xmlns:a16="http://schemas.microsoft.com/office/drawing/2014/main" val="1984415626"/>
                    </a:ext>
                  </a:extLst>
                </a:gridCol>
                <a:gridCol w="1627200">
                  <a:extLst>
                    <a:ext uri="{9D8B030D-6E8A-4147-A177-3AD203B41FA5}">
                      <a16:colId xmlns:a16="http://schemas.microsoft.com/office/drawing/2014/main" val="4254098482"/>
                    </a:ext>
                  </a:extLst>
                </a:gridCol>
                <a:gridCol w="1627200">
                  <a:extLst>
                    <a:ext uri="{9D8B030D-6E8A-4147-A177-3AD203B41FA5}">
                      <a16:colId xmlns:a16="http://schemas.microsoft.com/office/drawing/2014/main" val="4182416794"/>
                    </a:ext>
                  </a:extLst>
                </a:gridCol>
                <a:gridCol w="1627200">
                  <a:extLst>
                    <a:ext uri="{9D8B030D-6E8A-4147-A177-3AD203B41FA5}">
                      <a16:colId xmlns:a16="http://schemas.microsoft.com/office/drawing/2014/main" val="1223971654"/>
                    </a:ext>
                  </a:extLst>
                </a:gridCol>
              </a:tblGrid>
              <a:tr h="370840">
                <a:tc>
                  <a:txBody>
                    <a:bodyPr/>
                    <a:lstStyle/>
                    <a:p>
                      <a:pPr algn="ctr"/>
                      <a:r>
                        <a:rPr lang="en-AU" sz="2400" b="1" i="0" dirty="0">
                          <a:solidFill>
                            <a:srgbClr val="0070C0"/>
                          </a:solidFill>
                          <a:latin typeface="Arial" panose="020B0604020202020204" pitchFamily="34" charset="0"/>
                          <a:cs typeface="Arial" panose="020B0604020202020204" pitchFamily="34" charset="0"/>
                        </a:rPr>
                        <a:t>Average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b="1" i="0" dirty="0">
                          <a:solidFill>
                            <a:srgbClr val="0070C0"/>
                          </a:solidFill>
                          <a:latin typeface="Arial" panose="020B0604020202020204" pitchFamily="34" charset="0"/>
                          <a:cs typeface="Arial" panose="020B0604020202020204" pitchFamily="34" charset="0"/>
                        </a:rPr>
                        <a:t>ATAR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b="1" i="0" dirty="0">
                          <a:solidFill>
                            <a:srgbClr val="0070C0"/>
                          </a:solidFill>
                          <a:latin typeface="Arial" panose="020B0604020202020204" pitchFamily="34" charset="0"/>
                          <a:cs typeface="Arial" panose="020B0604020202020204" pitchFamily="34" charset="0"/>
                        </a:rPr>
                        <a:t>Average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b="1" i="0" dirty="0">
                          <a:solidFill>
                            <a:srgbClr val="0070C0"/>
                          </a:solidFill>
                          <a:latin typeface="Arial" panose="020B0604020202020204" pitchFamily="34" charset="0"/>
                          <a:cs typeface="Arial" panose="020B0604020202020204" pitchFamily="34" charset="0"/>
                        </a:rPr>
                        <a:t>ATAR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extLst>
                  <a:ext uri="{0D108BD9-81ED-4DB2-BD59-A6C34878D82A}">
                    <a16:rowId xmlns:a16="http://schemas.microsoft.com/office/drawing/2014/main" val="3370448759"/>
                  </a:ext>
                </a:extLst>
              </a:tr>
              <a:tr h="370840">
                <a:tc>
                  <a:txBody>
                    <a:bodyPr/>
                    <a:lstStyle/>
                    <a:p>
                      <a:pPr algn="ctr"/>
                      <a:r>
                        <a:rPr lang="en-AU" sz="2400" i="1" dirty="0">
                          <a:solidFill>
                            <a:srgbClr val="002060"/>
                          </a:solidFill>
                          <a:latin typeface="Arial" panose="020B0604020202020204" pitchFamily="34" charset="0"/>
                          <a:cs typeface="Arial" panose="020B0604020202020204" pitchFamily="34" charset="0"/>
                        </a:rPr>
                        <a:t>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61.40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i="1" dirty="0">
                          <a:solidFill>
                            <a:srgbClr val="002060"/>
                          </a:solidFill>
                          <a:latin typeface="Arial" panose="020B0604020202020204" pitchFamily="34" charset="0"/>
                          <a:cs typeface="Arial" panose="020B0604020202020204" pitchFamily="34" charset="0"/>
                        </a:rPr>
                        <a:t>55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71.85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extLst>
                  <a:ext uri="{0D108BD9-81ED-4DB2-BD59-A6C34878D82A}">
                    <a16:rowId xmlns:a16="http://schemas.microsoft.com/office/drawing/2014/main" val="2318753911"/>
                  </a:ext>
                </a:extLst>
              </a:tr>
              <a:tr h="370840">
                <a:tc>
                  <a:txBody>
                    <a:bodyPr/>
                    <a:lstStyle/>
                    <a:p>
                      <a:pPr algn="ctr"/>
                      <a:r>
                        <a:rPr lang="en-AU" sz="2400" i="1" dirty="0">
                          <a:solidFill>
                            <a:srgbClr val="002060"/>
                          </a:solidFill>
                          <a:latin typeface="Arial" panose="020B0604020202020204" pitchFamily="34" charset="0"/>
                          <a:cs typeface="Arial" panose="020B0604020202020204" pitchFamily="34" charset="0"/>
                        </a:rPr>
                        <a:t>60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80.95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i="1" dirty="0">
                          <a:solidFill>
                            <a:srgbClr val="002060"/>
                          </a:solidFill>
                          <a:latin typeface="Arial" panose="020B0604020202020204" pitchFamily="34" charset="0"/>
                          <a:cs typeface="Arial" panose="020B0604020202020204" pitchFamily="34" charset="0"/>
                        </a:rPr>
                        <a:t>65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87.50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extLst>
                  <a:ext uri="{0D108BD9-81ED-4DB2-BD59-A6C34878D82A}">
                    <a16:rowId xmlns:a16="http://schemas.microsoft.com/office/drawing/2014/main" val="1547527787"/>
                  </a:ext>
                </a:extLst>
              </a:tr>
              <a:tr h="370840">
                <a:tc>
                  <a:txBody>
                    <a:bodyPr/>
                    <a:lstStyle/>
                    <a:p>
                      <a:pPr algn="ctr"/>
                      <a:r>
                        <a:rPr lang="en-AU" sz="2400" i="1" dirty="0">
                          <a:solidFill>
                            <a:srgbClr val="002060"/>
                          </a:solidFill>
                          <a:latin typeface="Arial" panose="020B0604020202020204" pitchFamily="34" charset="0"/>
                          <a:cs typeface="Arial" panose="020B0604020202020204" pitchFamily="34" charset="0"/>
                        </a:rPr>
                        <a:t>70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92.35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i="1" dirty="0">
                          <a:solidFill>
                            <a:srgbClr val="002060"/>
                          </a:solidFill>
                          <a:latin typeface="Arial" panose="020B0604020202020204" pitchFamily="34" charset="0"/>
                          <a:cs typeface="Arial" panose="020B0604020202020204" pitchFamily="34" charset="0"/>
                        </a:rPr>
                        <a:t>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95.50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extLst>
                  <a:ext uri="{0D108BD9-81ED-4DB2-BD59-A6C34878D82A}">
                    <a16:rowId xmlns:a16="http://schemas.microsoft.com/office/drawing/2014/main" val="348116956"/>
                  </a:ext>
                </a:extLst>
              </a:tr>
              <a:tr h="370840">
                <a:tc>
                  <a:txBody>
                    <a:bodyPr/>
                    <a:lstStyle/>
                    <a:p>
                      <a:pPr algn="ctr"/>
                      <a:r>
                        <a:rPr lang="en-AU" sz="2400" i="1" dirty="0">
                          <a:solidFill>
                            <a:srgbClr val="002060"/>
                          </a:solidFill>
                          <a:latin typeface="Arial" panose="020B0604020202020204" pitchFamily="34" charset="0"/>
                          <a:cs typeface="Arial" panose="020B0604020202020204" pitchFamily="34" charset="0"/>
                        </a:rPr>
                        <a:t>80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97.60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i="1" dirty="0">
                          <a:solidFill>
                            <a:srgbClr val="002060"/>
                          </a:solidFill>
                          <a:latin typeface="Arial" panose="020B0604020202020204" pitchFamily="34" charset="0"/>
                          <a:cs typeface="Arial" panose="020B0604020202020204" pitchFamily="34" charset="0"/>
                        </a:rPr>
                        <a:t>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98.75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extLst>
                  <a:ext uri="{0D108BD9-81ED-4DB2-BD59-A6C34878D82A}">
                    <a16:rowId xmlns:a16="http://schemas.microsoft.com/office/drawing/2014/main" val="48363219"/>
                  </a:ext>
                </a:extLst>
              </a:tr>
              <a:tr h="370840">
                <a:tc>
                  <a:txBody>
                    <a:bodyPr/>
                    <a:lstStyle/>
                    <a:p>
                      <a:pPr algn="ctr"/>
                      <a:r>
                        <a:rPr lang="en-AU" sz="2400" i="1" dirty="0">
                          <a:solidFill>
                            <a:srgbClr val="002060"/>
                          </a:solidFill>
                          <a:latin typeface="Arial" panose="020B0604020202020204" pitchFamily="34" charset="0"/>
                          <a:cs typeface="Arial" panose="020B0604020202020204" pitchFamily="34" charset="0"/>
                        </a:rPr>
                        <a:t>90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99.40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i="1" dirty="0">
                          <a:solidFill>
                            <a:srgbClr val="002060"/>
                          </a:solidFill>
                          <a:latin typeface="Arial" panose="020B0604020202020204" pitchFamily="34" charset="0"/>
                          <a:cs typeface="Arial" panose="020B0604020202020204" pitchFamily="34" charset="0"/>
                        </a:rPr>
                        <a:t>95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tc>
                  <a:txBody>
                    <a:bodyPr/>
                    <a:lstStyle/>
                    <a:p>
                      <a:pPr algn="ctr"/>
                      <a:r>
                        <a:rPr lang="en-AU" sz="2400" dirty="0">
                          <a:solidFill>
                            <a:srgbClr val="002060"/>
                          </a:solidFill>
                          <a:latin typeface="Arial" panose="020B0604020202020204" pitchFamily="34" charset="0"/>
                          <a:cs typeface="Arial" panose="020B0604020202020204" pitchFamily="34" charset="0"/>
                        </a:rPr>
                        <a:t>99.75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alpha val="42000"/>
                      </a:schemeClr>
                    </a:solidFill>
                  </a:tcPr>
                </a:tc>
                <a:extLst>
                  <a:ext uri="{0D108BD9-81ED-4DB2-BD59-A6C34878D82A}">
                    <a16:rowId xmlns:a16="http://schemas.microsoft.com/office/drawing/2014/main" val="2352717749"/>
                  </a:ext>
                </a:extLst>
              </a:tr>
            </a:tbl>
          </a:graphicData>
        </a:graphic>
      </p:graphicFrame>
      <p:sp>
        <p:nvSpPr>
          <p:cNvPr id="9" name="Rectangle: Rounded Corners 8">
            <a:extLst>
              <a:ext uri="{FF2B5EF4-FFF2-40B4-BE49-F238E27FC236}">
                <a16:creationId xmlns:a16="http://schemas.microsoft.com/office/drawing/2014/main" id="{6A2B3D78-B3F1-C138-8F65-C0106996902D}"/>
              </a:ext>
            </a:extLst>
          </p:cNvPr>
          <p:cNvSpPr/>
          <p:nvPr/>
        </p:nvSpPr>
        <p:spPr>
          <a:xfrm>
            <a:off x="639835" y="424399"/>
            <a:ext cx="4292205" cy="641175"/>
          </a:xfrm>
          <a:prstGeom prst="round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C4AB774D-ECBA-49CB-9B6D-FC9CEBEE5A2A}"/>
              </a:ext>
            </a:extLst>
          </p:cNvPr>
          <p:cNvSpPr txBox="1"/>
          <p:nvPr/>
        </p:nvSpPr>
        <p:spPr>
          <a:xfrm>
            <a:off x="755576" y="481317"/>
            <a:ext cx="3952363"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2800" b="1" i="0" u="none" strike="noStrike" cap="none" spc="0" normalizeH="0" baseline="0" dirty="0">
                <a:ln>
                  <a:noFill/>
                </a:ln>
                <a:solidFill>
                  <a:srgbClr val="0070C0"/>
                </a:solidFill>
                <a:effectLst/>
                <a:uFillTx/>
                <a:latin typeface="Arial"/>
                <a:ea typeface="Arial"/>
                <a:cs typeface="Arial"/>
                <a:sym typeface="Arial"/>
              </a:rPr>
              <a:t>Best 4 average in 2024</a:t>
            </a:r>
          </a:p>
        </p:txBody>
      </p:sp>
      <p:pic>
        <p:nvPicPr>
          <p:cNvPr id="5" name="Picture 4" descr="Logo&#10;&#10;Description automatically generated">
            <a:extLst>
              <a:ext uri="{FF2B5EF4-FFF2-40B4-BE49-F238E27FC236}">
                <a16:creationId xmlns:a16="http://schemas.microsoft.com/office/drawing/2014/main" id="{65153A52-7F0F-4399-2341-A0591C221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350865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955FB9-D3EA-4E86-5EBD-482FAAC431F7}"/>
              </a:ext>
            </a:extLst>
          </p:cNvPr>
          <p:cNvSpPr/>
          <p:nvPr/>
        </p:nvSpPr>
        <p:spPr>
          <a:xfrm>
            <a:off x="359532" y="267494"/>
            <a:ext cx="8424936" cy="4572508"/>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Flowchart: Alternate Process 9">
            <a:extLst>
              <a:ext uri="{FF2B5EF4-FFF2-40B4-BE49-F238E27FC236}">
                <a16:creationId xmlns:a16="http://schemas.microsoft.com/office/drawing/2014/main" id="{07FF6AD9-6946-2414-4DF4-D906313F3385}"/>
              </a:ext>
            </a:extLst>
          </p:cNvPr>
          <p:cNvSpPr/>
          <p:nvPr/>
        </p:nvSpPr>
        <p:spPr>
          <a:xfrm>
            <a:off x="1079612" y="2962307"/>
            <a:ext cx="7272808" cy="792088"/>
          </a:xfrm>
          <a:prstGeom prst="flowChartAlternateProcess">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hape 166"/>
          <p:cNvSpPr txBox="1">
            <a:spLocks/>
          </p:cNvSpPr>
          <p:nvPr/>
        </p:nvSpPr>
        <p:spPr>
          <a:xfrm>
            <a:off x="1151620" y="351448"/>
            <a:ext cx="7128792" cy="576064"/>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defRPr sz="2800" b="1"/>
            </a:pPr>
            <a:r>
              <a:rPr lang="en-AU" sz="3200" b="1" dirty="0">
                <a:solidFill>
                  <a:srgbClr val="0070C0"/>
                </a:solidFill>
                <a:latin typeface="Arial" panose="020B0604020202020204" pitchFamily="34" charset="0"/>
                <a:ea typeface="Open Sans Semibold" panose="020B0706030804020204" pitchFamily="34" charset="0"/>
                <a:cs typeface="Arial" panose="020B0604020202020204" pitchFamily="34" charset="0"/>
              </a:rPr>
              <a:t>Adjustment Factors</a:t>
            </a:r>
            <a:endParaRPr lang="en-AU" sz="3200" dirty="0">
              <a:solidFill>
                <a:srgbClr val="0070C0"/>
              </a:solidFill>
              <a:latin typeface="Arial" panose="020B0604020202020204" pitchFamily="34" charset="0"/>
              <a:ea typeface="Open Sans Semibold" panose="020B07060308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67BC472-562F-E8C0-7113-B59FC8D51F6B}"/>
              </a:ext>
            </a:extLst>
          </p:cNvPr>
          <p:cNvSpPr txBox="1"/>
          <p:nvPr/>
        </p:nvSpPr>
        <p:spPr>
          <a:xfrm>
            <a:off x="539552" y="3856340"/>
            <a:ext cx="8136904" cy="646331"/>
          </a:xfrm>
          <a:prstGeom prst="rect">
            <a:avLst/>
          </a:prstGeom>
          <a:noFill/>
        </p:spPr>
        <p:txBody>
          <a:bodyPr wrap="square">
            <a:spAutoFit/>
          </a:bodyPr>
          <a:lstStyle/>
          <a:p>
            <a:pPr marL="0" marR="0" indent="0" defTabSz="914400" rtl="0" fontAlgn="auto" latinLnBrk="0" hangingPunct="0">
              <a:lnSpc>
                <a:spcPct val="100000"/>
              </a:lnSpc>
              <a:spcBef>
                <a:spcPts val="0"/>
              </a:spcBef>
              <a:spcAft>
                <a:spcPts val="0"/>
              </a:spcAft>
              <a:buClrTx/>
              <a:buSzTx/>
              <a:buFontTx/>
              <a:buNone/>
              <a:tabLst/>
            </a:pPr>
            <a:r>
              <a:rPr lang="en-US" i="1" dirty="0">
                <a:solidFill>
                  <a:schemeClr val="bg1"/>
                </a:solidFill>
                <a:latin typeface="Arial" panose="020B0604020202020204" pitchFamily="34" charset="0"/>
                <a:cs typeface="Arial" panose="020B0604020202020204" pitchFamily="34" charset="0"/>
              </a:rPr>
              <a:t>The University of Notre Dame grants adjustment factors individually, and this may not be reflected in your TISC Selection Rank.</a:t>
            </a:r>
            <a:endParaRPr kumimoji="0" lang="en-US" b="1" i="1"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2" name="TextBox 1">
            <a:extLst>
              <a:ext uri="{FF2B5EF4-FFF2-40B4-BE49-F238E27FC236}">
                <a16:creationId xmlns:a16="http://schemas.microsoft.com/office/drawing/2014/main" id="{D517C8D0-C13D-9D2A-F73B-911DFEE01082}"/>
              </a:ext>
            </a:extLst>
          </p:cNvPr>
          <p:cNvSpPr txBox="1"/>
          <p:nvPr/>
        </p:nvSpPr>
        <p:spPr>
          <a:xfrm>
            <a:off x="503548" y="1008457"/>
            <a:ext cx="8136904" cy="1831271"/>
          </a:xfrm>
          <a:prstGeom prst="rect">
            <a:avLst/>
          </a:prstGeom>
          <a:noFill/>
        </p:spPr>
        <p:txBody>
          <a:bodyPr wrap="square" rtlCol="0">
            <a:spAutoFit/>
          </a:bodyPr>
          <a:lstStyle/>
          <a:p>
            <a:pPr>
              <a:spcAft>
                <a:spcPts val="600"/>
              </a:spcAft>
            </a:pPr>
            <a:r>
              <a:rPr lang="en-AU" dirty="0">
                <a:solidFill>
                  <a:schemeClr val="bg1"/>
                </a:solidFill>
                <a:latin typeface="Arial" panose="020B0604020202020204" pitchFamily="34" charset="0"/>
                <a:cs typeface="Arial" panose="020B0604020202020204" pitchFamily="34" charset="0"/>
              </a:rPr>
              <a:t>These are added to your ATAR by universities to give you a </a:t>
            </a:r>
            <a:r>
              <a:rPr lang="en-AU" b="1" dirty="0">
                <a:solidFill>
                  <a:schemeClr val="bg1"/>
                </a:solidFill>
                <a:latin typeface="Arial" panose="020B0604020202020204" pitchFamily="34" charset="0"/>
                <a:cs typeface="Arial" panose="020B0604020202020204" pitchFamily="34" charset="0"/>
              </a:rPr>
              <a:t>Selection Rank </a:t>
            </a:r>
            <a:r>
              <a:rPr lang="en-AU" dirty="0">
                <a:solidFill>
                  <a:schemeClr val="bg1"/>
                </a:solidFill>
                <a:latin typeface="Arial" panose="020B0604020202020204" pitchFamily="34" charset="0"/>
                <a:cs typeface="Arial" panose="020B0604020202020204" pitchFamily="34" charset="0"/>
              </a:rPr>
              <a:t>for that particular university.</a:t>
            </a:r>
          </a:p>
          <a:p>
            <a:r>
              <a:rPr lang="en-AU" dirty="0">
                <a:solidFill>
                  <a:schemeClr val="bg1"/>
                </a:solidFill>
                <a:latin typeface="Arial" panose="020B0604020202020204" pitchFamily="34" charset="0"/>
                <a:cs typeface="Arial" panose="020B0604020202020204" pitchFamily="34" charset="0"/>
              </a:rPr>
              <a:t>Criteria include:</a:t>
            </a:r>
          </a:p>
          <a:p>
            <a:pPr marL="342900" indent="-342900">
              <a:buClr>
                <a:srgbClr val="0070C0"/>
              </a:buClr>
              <a:buFont typeface="Arial" panose="020B0604020202020204" pitchFamily="34" charset="0"/>
              <a:buChar char="•"/>
            </a:pPr>
            <a:r>
              <a:rPr lang="en-AU" dirty="0">
                <a:solidFill>
                  <a:schemeClr val="bg1"/>
                </a:solidFill>
                <a:latin typeface="Arial" panose="020B0604020202020204" pitchFamily="34" charset="0"/>
                <a:cs typeface="Arial" panose="020B0604020202020204" pitchFamily="34" charset="0"/>
              </a:rPr>
              <a:t>School attended</a:t>
            </a:r>
          </a:p>
          <a:p>
            <a:pPr marL="342900" indent="-342900">
              <a:buClr>
                <a:srgbClr val="0070C0"/>
              </a:buClr>
              <a:buFont typeface="Arial" panose="020B0604020202020204" pitchFamily="34" charset="0"/>
              <a:buChar char="•"/>
            </a:pPr>
            <a:r>
              <a:rPr lang="en-AU" dirty="0">
                <a:solidFill>
                  <a:schemeClr val="bg1"/>
                </a:solidFill>
                <a:latin typeface="Arial" panose="020B0604020202020204" pitchFamily="34" charset="0"/>
                <a:cs typeface="Arial" panose="020B0604020202020204" pitchFamily="34" charset="0"/>
              </a:rPr>
              <a:t>Home address</a:t>
            </a:r>
          </a:p>
          <a:p>
            <a:pPr marL="342900" indent="-342900">
              <a:buClr>
                <a:srgbClr val="0070C0"/>
              </a:buClr>
              <a:buFont typeface="Arial" panose="020B0604020202020204" pitchFamily="34" charset="0"/>
              <a:buChar char="•"/>
            </a:pPr>
            <a:r>
              <a:rPr lang="en-AU" dirty="0">
                <a:solidFill>
                  <a:schemeClr val="bg1"/>
                </a:solidFill>
                <a:latin typeface="Arial" panose="020B0604020202020204" pitchFamily="34" charset="0"/>
                <a:cs typeface="Arial" panose="020B0604020202020204" pitchFamily="34" charset="0"/>
              </a:rPr>
              <a:t>Family background</a:t>
            </a:r>
          </a:p>
        </p:txBody>
      </p:sp>
      <p:graphicFrame>
        <p:nvGraphicFramePr>
          <p:cNvPr id="4" name="Table 9">
            <a:extLst>
              <a:ext uri="{FF2B5EF4-FFF2-40B4-BE49-F238E27FC236}">
                <a16:creationId xmlns:a16="http://schemas.microsoft.com/office/drawing/2014/main" id="{F523B292-BFAC-BAC5-436A-4550DFD26688}"/>
              </a:ext>
            </a:extLst>
          </p:cNvPr>
          <p:cNvGraphicFramePr>
            <a:graphicFrameLocks noGrp="1"/>
          </p:cNvGraphicFramePr>
          <p:nvPr>
            <p:extLst>
              <p:ext uri="{D42A27DB-BD31-4B8C-83A1-F6EECF244321}">
                <p14:modId xmlns:p14="http://schemas.microsoft.com/office/powerpoint/2010/main" val="3099964931"/>
              </p:ext>
            </p:extLst>
          </p:nvPr>
        </p:nvGraphicFramePr>
        <p:xfrm>
          <a:off x="1007605" y="2963852"/>
          <a:ext cx="7344815" cy="792480"/>
        </p:xfrm>
        <a:graphic>
          <a:graphicData uri="http://schemas.openxmlformats.org/drawingml/2006/table">
            <a:tbl>
              <a:tblPr firstRow="1" bandRow="1">
                <a:tableStyleId>{5940675A-B579-460E-94D1-54222C63F5DA}</a:tableStyleId>
              </a:tblPr>
              <a:tblGrid>
                <a:gridCol w="1468963">
                  <a:extLst>
                    <a:ext uri="{9D8B030D-6E8A-4147-A177-3AD203B41FA5}">
                      <a16:colId xmlns:a16="http://schemas.microsoft.com/office/drawing/2014/main" val="761488829"/>
                    </a:ext>
                  </a:extLst>
                </a:gridCol>
                <a:gridCol w="613263">
                  <a:extLst>
                    <a:ext uri="{9D8B030D-6E8A-4147-A177-3AD203B41FA5}">
                      <a16:colId xmlns:a16="http://schemas.microsoft.com/office/drawing/2014/main" val="1842373961"/>
                    </a:ext>
                  </a:extLst>
                </a:gridCol>
                <a:gridCol w="2492656">
                  <a:extLst>
                    <a:ext uri="{9D8B030D-6E8A-4147-A177-3AD203B41FA5}">
                      <a16:colId xmlns:a16="http://schemas.microsoft.com/office/drawing/2014/main" val="170981449"/>
                    </a:ext>
                  </a:extLst>
                </a:gridCol>
                <a:gridCol w="432048">
                  <a:extLst>
                    <a:ext uri="{9D8B030D-6E8A-4147-A177-3AD203B41FA5}">
                      <a16:colId xmlns:a16="http://schemas.microsoft.com/office/drawing/2014/main" val="3668437531"/>
                    </a:ext>
                  </a:extLst>
                </a:gridCol>
                <a:gridCol w="2337885">
                  <a:extLst>
                    <a:ext uri="{9D8B030D-6E8A-4147-A177-3AD203B41FA5}">
                      <a16:colId xmlns:a16="http://schemas.microsoft.com/office/drawing/2014/main" val="4122419068"/>
                    </a:ext>
                  </a:extLst>
                </a:gridCol>
              </a:tblGrid>
              <a:tr h="370840">
                <a:tc>
                  <a:txBody>
                    <a:bodyPr/>
                    <a:lstStyle/>
                    <a:p>
                      <a:pPr algn="ctr"/>
                      <a:r>
                        <a:rPr lang="en-AU" sz="2000" b="1" dirty="0">
                          <a:latin typeface="Arial" panose="020B0604020202020204" pitchFamily="34" charset="0"/>
                          <a:cs typeface="Arial" panose="020B0604020202020204" pitchFamily="34" charset="0"/>
                        </a:rPr>
                        <a:t>ATAR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AU" sz="20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2000" b="1" dirty="0">
                          <a:latin typeface="Arial" panose="020B0604020202020204" pitchFamily="34" charset="0"/>
                          <a:cs typeface="Arial" panose="020B0604020202020204" pitchFamily="34" charset="0"/>
                        </a:rPr>
                        <a:t>Adjustment Factor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AU" sz="20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2000" b="1" dirty="0">
                          <a:latin typeface="Arial" panose="020B0604020202020204" pitchFamily="34" charset="0"/>
                          <a:cs typeface="Arial" panose="020B0604020202020204" pitchFamily="34" charset="0"/>
                        </a:rPr>
                        <a:t>Selection Rank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41967445"/>
                  </a:ext>
                </a:extLst>
              </a:tr>
              <a:tr h="370840">
                <a:tc>
                  <a:txBody>
                    <a:bodyPr/>
                    <a:lstStyle/>
                    <a:p>
                      <a:pPr algn="ctr"/>
                      <a:r>
                        <a:rPr lang="en-AU" sz="2000" dirty="0">
                          <a:latin typeface="Arial" panose="020B0604020202020204" pitchFamily="34" charset="0"/>
                          <a:cs typeface="Arial" panose="020B0604020202020204" pitchFamily="34" charset="0"/>
                        </a:rPr>
                        <a:t>75.50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2000" dirty="0">
                          <a:latin typeface="Arial" panose="020B0604020202020204" pitchFamily="34" charset="0"/>
                          <a:cs typeface="Arial" panose="020B0604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2000" dirty="0">
                          <a:latin typeface="Arial" panose="020B0604020202020204" pitchFamily="34" charset="0"/>
                          <a:cs typeface="Arial" panose="020B0604020202020204" pitchFamily="34" charset="0"/>
                        </a:rPr>
                        <a:t>5.00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2000" dirty="0">
                          <a:latin typeface="Arial" panose="020B0604020202020204" pitchFamily="34" charset="0"/>
                          <a:cs typeface="Arial" panose="020B0604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2000" dirty="0">
                          <a:latin typeface="Arial" panose="020B0604020202020204" pitchFamily="34" charset="0"/>
                          <a:cs typeface="Arial" panose="020B0604020202020204" pitchFamily="34" charset="0"/>
                        </a:rPr>
                        <a:t>80.50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16072039"/>
                  </a:ext>
                </a:extLst>
              </a:tr>
            </a:tbl>
          </a:graphicData>
        </a:graphic>
      </p:graphicFrame>
      <p:pic>
        <p:nvPicPr>
          <p:cNvPr id="11" name="Picture 10" descr="Logo&#10;&#10;Description automatically generated">
            <a:extLst>
              <a:ext uri="{FF2B5EF4-FFF2-40B4-BE49-F238E27FC236}">
                <a16:creationId xmlns:a16="http://schemas.microsoft.com/office/drawing/2014/main" id="{EA53078A-B804-45F9-07B0-3CD85F2AD2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custDataLst>
      <p:tags r:id="rId1"/>
    </p:custDataLst>
    <p:extLst>
      <p:ext uri="{BB962C8B-B14F-4D97-AF65-F5344CB8AC3E}">
        <p14:creationId xmlns:p14="http://schemas.microsoft.com/office/powerpoint/2010/main" val="2790549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5B8C-455A-49D9-80D3-1B62D15E05D9}"/>
              </a:ext>
            </a:extLst>
          </p:cNvPr>
          <p:cNvSpPr>
            <a:spLocks noGrp="1"/>
          </p:cNvSpPr>
          <p:nvPr>
            <p:ph type="title"/>
          </p:nvPr>
        </p:nvSpPr>
        <p:spPr>
          <a:xfrm>
            <a:off x="5567078" y="1846320"/>
            <a:ext cx="3253394" cy="1799035"/>
          </a:xfrm>
        </p:spPr>
        <p:txBody>
          <a:bodyPr vert="horz" lIns="91440" tIns="45720" rIns="91440" bIns="45720" rtlCol="0" anchor="ctr">
            <a:normAutofit/>
          </a:bodyPr>
          <a:lstStyle/>
          <a:p>
            <a:pPr algn="ctr">
              <a:lnSpc>
                <a:spcPct val="90000"/>
              </a:lnSpc>
              <a:spcBef>
                <a:spcPct val="0"/>
              </a:spcBef>
            </a:pPr>
            <a:r>
              <a:rPr lang="en-US" sz="3600" b="1" kern="1200" cap="none" dirty="0">
                <a:latin typeface="Arial" panose="020B0604020202020204" pitchFamily="34" charset="0"/>
                <a:ea typeface="+mj-ea"/>
                <a:cs typeface="Arial" panose="020B0604020202020204" pitchFamily="34" charset="0"/>
              </a:rPr>
              <a:t>Education Access Scheme</a:t>
            </a:r>
          </a:p>
        </p:txBody>
      </p:sp>
      <p:sp>
        <p:nvSpPr>
          <p:cNvPr id="3" name="Text Placeholder 2">
            <a:extLst>
              <a:ext uri="{FF2B5EF4-FFF2-40B4-BE49-F238E27FC236}">
                <a16:creationId xmlns:a16="http://schemas.microsoft.com/office/drawing/2014/main" id="{B25C53D7-E09F-4971-B6EA-C4CFBC81F5C6}"/>
              </a:ext>
            </a:extLst>
          </p:cNvPr>
          <p:cNvSpPr>
            <a:spLocks noGrp="1"/>
          </p:cNvSpPr>
          <p:nvPr>
            <p:ph type="body" idx="1"/>
          </p:nvPr>
        </p:nvSpPr>
        <p:spPr>
          <a:xfrm>
            <a:off x="323528" y="1846320"/>
            <a:ext cx="5292079" cy="2808312"/>
          </a:xfrm>
        </p:spPr>
        <p:txBody>
          <a:bodyPr vert="horz" lIns="91440" tIns="45720" rIns="91440" bIns="45720" rtlCol="0" anchor="ctr">
            <a:normAutofit fontScale="77500" lnSpcReduction="20000"/>
          </a:bodyPr>
          <a:lstStyle/>
          <a:p>
            <a:pPr algn="l">
              <a:lnSpc>
                <a:spcPct val="120000"/>
              </a:lnSpc>
              <a:spcBef>
                <a:spcPts val="0"/>
              </a:spcBef>
              <a:spcAft>
                <a:spcPts val="600"/>
              </a:spcAft>
            </a:pPr>
            <a:r>
              <a:rPr lang="en-US" sz="1800" kern="1200" dirty="0">
                <a:solidFill>
                  <a:schemeClr val="tx1"/>
                </a:solidFill>
                <a:latin typeface="Arial" panose="020B0604020202020204" pitchFamily="34" charset="0"/>
                <a:ea typeface="+mn-ea"/>
                <a:cs typeface="Arial" panose="020B0604020202020204" pitchFamily="34" charset="0"/>
              </a:rPr>
              <a:t>If you have experienced educational disruption in Year 11 and/or 12, for example due to health issues, family violence or financial circumstances, you can apply for consideration under the EAS.</a:t>
            </a:r>
          </a:p>
          <a:p>
            <a:pPr marL="342900" indent="-228600" algn="l">
              <a:lnSpc>
                <a:spcPct val="120000"/>
              </a:lnSpc>
              <a:spcBef>
                <a:spcPts val="0"/>
              </a:spcBef>
              <a:spcAft>
                <a:spcPts val="600"/>
              </a:spcAft>
              <a:buSzPct val="100000"/>
              <a:buFont typeface="Arial" panose="020B0604020202020204" pitchFamily="34" charset="0"/>
              <a:buChar char="•"/>
            </a:pPr>
            <a:r>
              <a:rPr lang="en-US" sz="1800" kern="1200" dirty="0">
                <a:solidFill>
                  <a:schemeClr val="tx1"/>
                </a:solidFill>
                <a:latin typeface="Arial" panose="020B0604020202020204" pitchFamily="34" charset="0"/>
                <a:ea typeface="+mn-ea"/>
                <a:cs typeface="Arial" panose="020B0604020202020204" pitchFamily="34" charset="0"/>
              </a:rPr>
              <a:t>Evidence will be required</a:t>
            </a:r>
          </a:p>
          <a:p>
            <a:pPr marL="342900" indent="-228600" algn="l">
              <a:lnSpc>
                <a:spcPct val="120000"/>
              </a:lnSpc>
              <a:spcBef>
                <a:spcPts val="0"/>
              </a:spcBef>
              <a:spcAft>
                <a:spcPts val="600"/>
              </a:spcAft>
              <a:buSzPct val="100000"/>
              <a:buFont typeface="Arial" panose="020B0604020202020204" pitchFamily="34" charset="0"/>
              <a:buChar char="•"/>
            </a:pPr>
            <a:r>
              <a:rPr lang="en-US" sz="1800" kern="1200" dirty="0">
                <a:solidFill>
                  <a:schemeClr val="tx1"/>
                </a:solidFill>
                <a:latin typeface="Arial" panose="020B0604020202020204" pitchFamily="34" charset="0"/>
                <a:ea typeface="+mn-ea"/>
                <a:cs typeface="Arial" panose="020B0604020202020204" pitchFamily="34" charset="0"/>
              </a:rPr>
              <a:t>Adjustments, if granted, are given on an individual basis and will NOT show as an adjusted Selection Rank on your UAAL</a:t>
            </a:r>
          </a:p>
          <a:p>
            <a:pPr marL="342900" indent="-228600" algn="l">
              <a:lnSpc>
                <a:spcPct val="120000"/>
              </a:lnSpc>
              <a:spcBef>
                <a:spcPts val="0"/>
              </a:spcBef>
              <a:spcAft>
                <a:spcPts val="600"/>
              </a:spcAft>
              <a:buSzPct val="100000"/>
              <a:buFont typeface="Arial" panose="020B0604020202020204" pitchFamily="34" charset="0"/>
              <a:buChar char="•"/>
            </a:pPr>
            <a:r>
              <a:rPr lang="en-US" sz="1800" kern="1200" dirty="0">
                <a:solidFill>
                  <a:schemeClr val="tx1"/>
                </a:solidFill>
                <a:latin typeface="Arial" panose="020B0604020202020204" pitchFamily="34" charset="0"/>
                <a:ea typeface="+mn-ea"/>
                <a:cs typeface="Arial" panose="020B0604020202020204" pitchFamily="34" charset="0"/>
              </a:rPr>
              <a:t>Intended for students achieving an ATAR – non-ATAR students should contact the university/</a:t>
            </a:r>
            <a:r>
              <a:rPr lang="en-US" sz="1800" kern="1200" dirty="0" err="1">
                <a:solidFill>
                  <a:schemeClr val="tx1"/>
                </a:solidFill>
                <a:latin typeface="Arial" panose="020B0604020202020204" pitchFamily="34" charset="0"/>
                <a:ea typeface="+mn-ea"/>
                <a:cs typeface="Arial" panose="020B0604020202020204" pitchFamily="34" charset="0"/>
              </a:rPr>
              <a:t>ies</a:t>
            </a:r>
            <a:r>
              <a:rPr lang="en-US" sz="1800" kern="1200" dirty="0">
                <a:solidFill>
                  <a:schemeClr val="tx1"/>
                </a:solidFill>
                <a:latin typeface="Arial" panose="020B0604020202020204" pitchFamily="34" charset="0"/>
                <a:ea typeface="+mn-ea"/>
                <a:cs typeface="Arial" panose="020B0604020202020204" pitchFamily="34" charset="0"/>
              </a:rPr>
              <a:t> for pathway information</a:t>
            </a:r>
          </a:p>
          <a:p>
            <a:pPr marL="342900" indent="-228600" algn="l">
              <a:lnSpc>
                <a:spcPct val="120000"/>
              </a:lnSpc>
              <a:spcBef>
                <a:spcPts val="0"/>
              </a:spcBef>
              <a:spcAft>
                <a:spcPts val="600"/>
              </a:spcAft>
              <a:buSzPct val="1000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Will not override English competency or pre-requisite requirements</a:t>
            </a:r>
            <a:endParaRPr lang="en-US" sz="1800" kern="1200" dirty="0">
              <a:solidFill>
                <a:schemeClr val="tx1"/>
              </a:solidFill>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43AF2B7-0625-4EB7-A052-466C91A0B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923" b="23376"/>
          <a:stretch/>
        </p:blipFill>
        <p:spPr>
          <a:xfrm>
            <a:off x="1" y="-457680"/>
            <a:ext cx="9143999" cy="2304000"/>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pic>
        <p:nvPicPr>
          <p:cNvPr id="4" name="Picture 3" descr="Logo&#10;&#10;Description automatically generated">
            <a:extLst>
              <a:ext uri="{FF2B5EF4-FFF2-40B4-BE49-F238E27FC236}">
                <a16:creationId xmlns:a16="http://schemas.microsoft.com/office/drawing/2014/main" id="{9E6F75D1-7B57-C55B-A72C-ABDF8FB15A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783944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579226"/>
            <a:ext cx="7772401" cy="1021556"/>
          </a:xfrm>
        </p:spPr>
        <p:txBody>
          <a:bodyPr>
            <a:normAutofit/>
          </a:bodyPr>
          <a:lstStyle/>
          <a:p>
            <a:pPr algn="ctr"/>
            <a:r>
              <a:rPr lang="en-AU" sz="4400" b="1" cap="none" dirty="0">
                <a:latin typeface="Arial" panose="020B0604020202020204" pitchFamily="34" charset="0"/>
                <a:cs typeface="Arial" panose="020B0604020202020204" pitchFamily="34" charset="0"/>
              </a:rPr>
              <a:t>Applications &amp; Offers</a:t>
            </a:r>
          </a:p>
        </p:txBody>
      </p:sp>
      <p:pic>
        <p:nvPicPr>
          <p:cNvPr id="3" name="Picture 2" descr="Logo&#10;&#10;Description automatically generated">
            <a:extLst>
              <a:ext uri="{FF2B5EF4-FFF2-40B4-BE49-F238E27FC236}">
                <a16:creationId xmlns:a16="http://schemas.microsoft.com/office/drawing/2014/main" id="{7F8A772F-43D7-F298-1850-83CB458A6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080780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1FC5E32-5EB6-F738-2E6F-FD4B6BED7294}"/>
              </a:ext>
            </a:extLst>
          </p:cNvPr>
          <p:cNvSpPr/>
          <p:nvPr/>
        </p:nvSpPr>
        <p:spPr>
          <a:xfrm>
            <a:off x="359532" y="4428727"/>
            <a:ext cx="8424936" cy="58901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Rounded Corners 6">
            <a:extLst>
              <a:ext uri="{FF2B5EF4-FFF2-40B4-BE49-F238E27FC236}">
                <a16:creationId xmlns:a16="http://schemas.microsoft.com/office/drawing/2014/main" id="{7F16D3A8-BBD4-68F3-1C44-85016F02977D}"/>
              </a:ext>
            </a:extLst>
          </p:cNvPr>
          <p:cNvSpPr/>
          <p:nvPr/>
        </p:nvSpPr>
        <p:spPr>
          <a:xfrm>
            <a:off x="359532" y="267494"/>
            <a:ext cx="8424936" cy="39604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50" name="image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7497" y="1150519"/>
            <a:ext cx="1497656" cy="1108145"/>
          </a:xfrm>
          <a:prstGeom prst="rect">
            <a:avLst/>
          </a:prstGeom>
          <a:ln>
            <a:noFill/>
          </a:ln>
          <a:effectLst/>
        </p:spPr>
      </p:pic>
      <p:pic>
        <p:nvPicPr>
          <p:cNvPr id="152" name="image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9102" y="1040859"/>
            <a:ext cx="3336417" cy="552386"/>
          </a:xfrm>
          <a:prstGeom prst="rect">
            <a:avLst/>
          </a:prstGeom>
          <a:ln>
            <a:noFill/>
          </a:ln>
          <a:effectLst/>
        </p:spPr>
      </p:pic>
      <p:grpSp>
        <p:nvGrpSpPr>
          <p:cNvPr id="3" name="Group 2">
            <a:extLst>
              <a:ext uri="{FF2B5EF4-FFF2-40B4-BE49-F238E27FC236}">
                <a16:creationId xmlns:a16="http://schemas.microsoft.com/office/drawing/2014/main" id="{363C4E06-D0E3-4A24-9FB3-D52EA10C5705}"/>
              </a:ext>
            </a:extLst>
          </p:cNvPr>
          <p:cNvGrpSpPr/>
          <p:nvPr/>
        </p:nvGrpSpPr>
        <p:grpSpPr>
          <a:xfrm>
            <a:off x="1249386" y="2903033"/>
            <a:ext cx="3024336" cy="1080120"/>
            <a:chOff x="4429662" y="2639227"/>
            <a:chExt cx="3024336" cy="1080120"/>
          </a:xfrm>
        </p:grpSpPr>
        <p:sp>
          <p:nvSpPr>
            <p:cNvPr id="12" name="Rectangle 11"/>
            <p:cNvSpPr/>
            <p:nvPr/>
          </p:nvSpPr>
          <p:spPr>
            <a:xfrm>
              <a:off x="4429662" y="2639227"/>
              <a:ext cx="3024336" cy="108012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pic>
          <p:nvPicPr>
            <p:cNvPr id="1030" name="Picture 6"/>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674058" y="2770256"/>
              <a:ext cx="2520313" cy="82810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Shape 161">
            <a:extLst>
              <a:ext uri="{FF2B5EF4-FFF2-40B4-BE49-F238E27FC236}">
                <a16:creationId xmlns:a16="http://schemas.microsoft.com/office/drawing/2014/main" id="{00B7AC76-23F5-4A0E-ABC1-423AC6B782CA}"/>
              </a:ext>
            </a:extLst>
          </p:cNvPr>
          <p:cNvSpPr>
            <a:spLocks noGrp="1"/>
          </p:cNvSpPr>
          <p:nvPr>
            <p:ph type="ctrTitle"/>
          </p:nvPr>
        </p:nvSpPr>
        <p:spPr>
          <a:xfrm>
            <a:off x="2761554" y="414350"/>
            <a:ext cx="3970685" cy="471598"/>
          </a:xfrm>
          <a:prstGeom prst="rect">
            <a:avLst/>
          </a:prstGeom>
          <a:effectLst/>
        </p:spPr>
        <p:txBody>
          <a:bodyPr>
            <a:noAutofit/>
          </a:bodyPr>
          <a:lstStyle/>
          <a:p>
            <a:pPr algn="ctr">
              <a:defRPr sz="2800" b="1"/>
            </a:pPr>
            <a:r>
              <a:rPr lang="en-AU" sz="2800" b="1" cap="none" dirty="0">
                <a:solidFill>
                  <a:srgbClr val="0070C0"/>
                </a:solidFill>
                <a:latin typeface="Arial" panose="020B0604020202020204" pitchFamily="34" charset="0"/>
                <a:cs typeface="Arial" panose="020B0604020202020204" pitchFamily="34" charset="0"/>
              </a:rPr>
              <a:t>Apply Through TISC </a:t>
            </a:r>
          </a:p>
        </p:txBody>
      </p:sp>
      <p:pic>
        <p:nvPicPr>
          <p:cNvPr id="4" name="Picture 3" descr="A picture containing text, clipart&#10;&#10;Description automatically generated">
            <a:extLst>
              <a:ext uri="{FF2B5EF4-FFF2-40B4-BE49-F238E27FC236}">
                <a16:creationId xmlns:a16="http://schemas.microsoft.com/office/drawing/2014/main" id="{2C273638-77AD-40D3-BF76-FF576CCE5C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1529" y="2002692"/>
            <a:ext cx="3031561" cy="645623"/>
          </a:xfrm>
          <a:prstGeom prst="rect">
            <a:avLst/>
          </a:prstGeom>
        </p:spPr>
      </p:pic>
      <p:grpSp>
        <p:nvGrpSpPr>
          <p:cNvPr id="10" name="Group 9">
            <a:extLst>
              <a:ext uri="{FF2B5EF4-FFF2-40B4-BE49-F238E27FC236}">
                <a16:creationId xmlns:a16="http://schemas.microsoft.com/office/drawing/2014/main" id="{D2952DE6-35A7-49DA-A2B3-7CD4AFB80D68}"/>
              </a:ext>
            </a:extLst>
          </p:cNvPr>
          <p:cNvGrpSpPr/>
          <p:nvPr/>
        </p:nvGrpSpPr>
        <p:grpSpPr>
          <a:xfrm>
            <a:off x="4911151" y="2638731"/>
            <a:ext cx="3456384" cy="936104"/>
            <a:chOff x="1417397" y="1542594"/>
            <a:chExt cx="3456384" cy="936104"/>
          </a:xfrm>
          <a:effectLst/>
        </p:grpSpPr>
        <p:sp>
          <p:nvSpPr>
            <p:cNvPr id="11" name="Rectangle 10">
              <a:extLst>
                <a:ext uri="{FF2B5EF4-FFF2-40B4-BE49-F238E27FC236}">
                  <a16:creationId xmlns:a16="http://schemas.microsoft.com/office/drawing/2014/main" id="{42D95088-5172-4A1F-A623-055E7E8793FE}"/>
                </a:ext>
              </a:extLst>
            </p:cNvPr>
            <p:cNvSpPr/>
            <p:nvPr/>
          </p:nvSpPr>
          <p:spPr>
            <a:xfrm>
              <a:off x="1417397" y="1542594"/>
              <a:ext cx="3456384" cy="936104"/>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pic>
          <p:nvPicPr>
            <p:cNvPr id="13" name="Picture 12">
              <a:extLst>
                <a:ext uri="{FF2B5EF4-FFF2-40B4-BE49-F238E27FC236}">
                  <a16:creationId xmlns:a16="http://schemas.microsoft.com/office/drawing/2014/main" id="{3B700EEB-D9F9-4DDE-B0C0-E56864EA7DD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7650" y="1618310"/>
              <a:ext cx="3219167" cy="784672"/>
            </a:xfrm>
            <a:prstGeom prst="rect">
              <a:avLst/>
            </a:prstGeom>
          </p:spPr>
        </p:pic>
      </p:grpSp>
      <p:sp>
        <p:nvSpPr>
          <p:cNvPr id="18" name="Shape 161">
            <a:extLst>
              <a:ext uri="{FF2B5EF4-FFF2-40B4-BE49-F238E27FC236}">
                <a16:creationId xmlns:a16="http://schemas.microsoft.com/office/drawing/2014/main" id="{CEB73655-D987-74A1-2A0D-D0C76CFB63C6}"/>
              </a:ext>
            </a:extLst>
          </p:cNvPr>
          <p:cNvSpPr txBox="1">
            <a:spLocks/>
          </p:cNvSpPr>
          <p:nvPr/>
        </p:nvSpPr>
        <p:spPr>
          <a:xfrm>
            <a:off x="464764" y="4629901"/>
            <a:ext cx="8305218" cy="165891"/>
          </a:xfrm>
          <a:prstGeom prst="rect">
            <a:avLst/>
          </a:prstGeom>
          <a:effectLst/>
        </p:spPr>
        <p:txBody>
          <a:bodyPr vert="horz" lIns="91440" tIns="45720" rIns="91440" bIns="45720" rtlCol="0" anchor="ctr">
            <a:noAutofit/>
          </a:bodyPr>
          <a:lstStyle>
            <a:lvl1pPr algn="r" defTabSz="342900" rtl="0" eaLnBrk="1" latinLnBrk="0" hangingPunct="1">
              <a:spcBef>
                <a:spcPct val="0"/>
              </a:spcBef>
              <a:buNone/>
              <a:defRPr sz="45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defRPr sz="2800" b="1"/>
            </a:pPr>
            <a:r>
              <a:rPr lang="en-AU" sz="2400" b="1" dirty="0">
                <a:solidFill>
                  <a:srgbClr val="0070C0"/>
                </a:solidFill>
                <a:latin typeface="Arial" panose="020B0604020202020204" pitchFamily="34" charset="0"/>
                <a:cs typeface="Arial" panose="020B0604020202020204" pitchFamily="34" charset="0"/>
              </a:rPr>
              <a:t>International students: apply direct to unis</a:t>
            </a:r>
          </a:p>
        </p:txBody>
      </p:sp>
      <p:sp>
        <p:nvSpPr>
          <p:cNvPr id="6" name="TextBox 5">
            <a:extLst>
              <a:ext uri="{FF2B5EF4-FFF2-40B4-BE49-F238E27FC236}">
                <a16:creationId xmlns:a16="http://schemas.microsoft.com/office/drawing/2014/main" id="{723791C4-1119-0830-DC88-6F4C6D9D3096}"/>
              </a:ext>
            </a:extLst>
          </p:cNvPr>
          <p:cNvSpPr txBox="1"/>
          <p:nvPr/>
        </p:nvSpPr>
        <p:spPr>
          <a:xfrm>
            <a:off x="5395615" y="2284049"/>
            <a:ext cx="2561420" cy="307777"/>
          </a:xfrm>
          <a:prstGeom prst="rect">
            <a:avLst/>
          </a:prstGeom>
          <a:noFill/>
        </p:spPr>
        <p:txBody>
          <a:bodyPr wrap="square" rtlCol="0">
            <a:spAutoFit/>
          </a:bodyPr>
          <a:lstStyle/>
          <a:p>
            <a:pPr algn="ctr"/>
            <a:r>
              <a:rPr lang="en-AU" sz="1400" i="1" dirty="0">
                <a:solidFill>
                  <a:schemeClr val="bg1"/>
                </a:solidFill>
              </a:rPr>
              <a:t>Except WAAPA courses</a:t>
            </a:r>
          </a:p>
        </p:txBody>
      </p:sp>
      <p:pic>
        <p:nvPicPr>
          <p:cNvPr id="2" name="Picture 1" descr="Logo&#10;&#10;Description automatically generated">
            <a:extLst>
              <a:ext uri="{FF2B5EF4-FFF2-40B4-BE49-F238E27FC236}">
                <a16:creationId xmlns:a16="http://schemas.microsoft.com/office/drawing/2014/main" id="{441879C7-18D0-5206-2877-4A8D022B36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0916" y="4543215"/>
            <a:ext cx="1076030" cy="360040"/>
          </a:xfrm>
          <a:prstGeom prst="rect">
            <a:avLst/>
          </a:prstGeom>
        </p:spPr>
      </p:pic>
      <p:sp>
        <p:nvSpPr>
          <p:cNvPr id="8" name="TextBox 7">
            <a:extLst>
              <a:ext uri="{FF2B5EF4-FFF2-40B4-BE49-F238E27FC236}">
                <a16:creationId xmlns:a16="http://schemas.microsoft.com/office/drawing/2014/main" id="{9C53DAF4-2F46-6A8E-0138-723F251376E7}"/>
              </a:ext>
            </a:extLst>
          </p:cNvPr>
          <p:cNvSpPr txBox="1"/>
          <p:nvPr/>
        </p:nvSpPr>
        <p:spPr>
          <a:xfrm>
            <a:off x="5451528" y="3535993"/>
            <a:ext cx="2576855" cy="523220"/>
          </a:xfrm>
          <a:prstGeom prst="rect">
            <a:avLst/>
          </a:prstGeom>
          <a:noFill/>
        </p:spPr>
        <p:txBody>
          <a:bodyPr wrap="square" rtlCol="0">
            <a:spAutoFit/>
          </a:bodyPr>
          <a:lstStyle/>
          <a:p>
            <a:pPr algn="ctr"/>
            <a:r>
              <a:rPr lang="en-AU" sz="1400" i="1" dirty="0">
                <a:solidFill>
                  <a:schemeClr val="bg1"/>
                </a:solidFill>
              </a:rPr>
              <a:t>Except Young Achievers Early Offer Program</a:t>
            </a:r>
          </a:p>
        </p:txBody>
      </p:sp>
    </p:spTree>
    <p:extLst>
      <p:ext uri="{BB962C8B-B14F-4D97-AF65-F5344CB8AC3E}">
        <p14:creationId xmlns:p14="http://schemas.microsoft.com/office/powerpoint/2010/main" val="15801544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61">
            <a:extLst>
              <a:ext uri="{FF2B5EF4-FFF2-40B4-BE49-F238E27FC236}">
                <a16:creationId xmlns:a16="http://schemas.microsoft.com/office/drawing/2014/main" id="{1E606030-A512-4316-B60F-868DDBC1930B}"/>
              </a:ext>
            </a:extLst>
          </p:cNvPr>
          <p:cNvSpPr txBox="1">
            <a:spLocks/>
          </p:cNvSpPr>
          <p:nvPr/>
        </p:nvSpPr>
        <p:spPr>
          <a:xfrm>
            <a:off x="1619672" y="19401"/>
            <a:ext cx="6696744" cy="857250"/>
          </a:xfrm>
          <a:prstGeom prst="rect">
            <a:avLst/>
          </a:prstGeom>
          <a:ln w="12700">
            <a:miter lim="400000"/>
          </a:ln>
          <a:effectLst/>
          <a:extLst>
            <a:ext uri="{C572A759-6A51-4108-AA02-DFA0A04FC94B}">
              <ma14:wrappingTextBoxFlag xmlns:ma14="http://schemas.microsoft.com/office/mac/drawingml/2011/main" xmlns="" val="1"/>
            </a:ext>
          </a:extLst>
        </p:spPr>
        <p:txBody>
          <a:bodyPr lIns="45719" rIns="45719" anchor="ctr">
            <a:noAutofit/>
          </a:bodyPr>
          <a:lstStyle>
            <a:lvl1pPr>
              <a:defRPr sz="3600">
                <a:solidFill>
                  <a:schemeClr val="tx1"/>
                </a:solidFill>
                <a:effectLst>
                  <a:outerShdw blurRad="63500" dist="88900" dir="2700000" algn="tl">
                    <a:srgbClr val="000000">
                      <a:alpha val="48000"/>
                    </a:srgbClr>
                  </a:outerShdw>
                </a:effectLst>
                <a:latin typeface="Arial" panose="020B0604020202020204" pitchFamily="34" charset="0"/>
                <a:cs typeface="Arial" panose="020B0604020202020204" pitchFamily="34" charset="0"/>
              </a:defRPr>
            </a:lvl1pPr>
            <a:lvl2pPr indent="0">
              <a:defRPr sz="4400" b="0"/>
            </a:lvl2pPr>
            <a:lvl3pPr indent="0">
              <a:defRPr sz="4400" b="0"/>
            </a:lvl3pPr>
            <a:lvl4pPr indent="0">
              <a:defRPr sz="4400" b="0"/>
            </a:lvl4pPr>
            <a:lvl5pPr indent="0">
              <a:defRPr sz="4400" b="0"/>
            </a:lvl5pPr>
            <a:lvl6pPr indent="0">
              <a:defRPr sz="4400" b="0"/>
            </a:lvl6pPr>
            <a:lvl7pPr indent="0">
              <a:defRPr sz="4400" b="0"/>
            </a:lvl7pPr>
            <a:lvl8pPr indent="0">
              <a:defRPr sz="4400" b="0"/>
            </a:lvl8pPr>
            <a:lvl9pPr indent="0">
              <a:defRPr sz="4400" b="0"/>
            </a:lvl9pPr>
          </a:lstStyle>
          <a:p>
            <a:pPr algn="ctr"/>
            <a:r>
              <a:rPr lang="en-AU" sz="3200" b="1" dirty="0">
                <a:effectLst/>
              </a:rPr>
              <a:t>Apply direct: Associate Members</a:t>
            </a:r>
          </a:p>
        </p:txBody>
      </p:sp>
      <p:sp>
        <p:nvSpPr>
          <p:cNvPr id="2" name="Rectangle: Rounded Corners 1">
            <a:extLst>
              <a:ext uri="{FF2B5EF4-FFF2-40B4-BE49-F238E27FC236}">
                <a16:creationId xmlns:a16="http://schemas.microsoft.com/office/drawing/2014/main" id="{4F377243-B8DF-9217-3393-2991864B5720}"/>
              </a:ext>
            </a:extLst>
          </p:cNvPr>
          <p:cNvSpPr/>
          <p:nvPr/>
        </p:nvSpPr>
        <p:spPr>
          <a:xfrm>
            <a:off x="5007905" y="876651"/>
            <a:ext cx="3024336" cy="3567307"/>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Rounded Corners 3">
            <a:extLst>
              <a:ext uri="{FF2B5EF4-FFF2-40B4-BE49-F238E27FC236}">
                <a16:creationId xmlns:a16="http://schemas.microsoft.com/office/drawing/2014/main" id="{BA8CD927-550F-327F-7EA8-C6F334BA78D3}"/>
              </a:ext>
            </a:extLst>
          </p:cNvPr>
          <p:cNvSpPr/>
          <p:nvPr/>
        </p:nvSpPr>
        <p:spPr>
          <a:xfrm>
            <a:off x="1223044" y="876651"/>
            <a:ext cx="3024336" cy="3567307"/>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a:extLst>
              <a:ext uri="{FF2B5EF4-FFF2-40B4-BE49-F238E27FC236}">
                <a16:creationId xmlns:a16="http://schemas.microsoft.com/office/drawing/2014/main" id="{ABAA06F8-E229-9F5B-3421-DDA1ECEF9139}"/>
              </a:ext>
            </a:extLst>
          </p:cNvPr>
          <p:cNvSpPr txBox="1"/>
          <p:nvPr/>
        </p:nvSpPr>
        <p:spPr>
          <a:xfrm>
            <a:off x="1564790" y="2248616"/>
            <a:ext cx="2412852" cy="1754326"/>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latin typeface="Arial" panose="020B0604020202020204" pitchFamily="34" charset="0"/>
                <a:cs typeface="Arial" panose="020B0604020202020204" pitchFamily="34" charset="0"/>
              </a:rPr>
              <a:t>Specialising in engineering</a:t>
            </a:r>
          </a:p>
          <a:p>
            <a:pPr marL="285750" indent="-285750">
              <a:buFont typeface="Arial" panose="020B0604020202020204" pitchFamily="34" charset="0"/>
              <a:buChar char="•"/>
            </a:pPr>
            <a:r>
              <a:rPr lang="en-AU" dirty="0">
                <a:solidFill>
                  <a:schemeClr val="bg1"/>
                </a:solidFill>
                <a:latin typeface="Arial" panose="020B0604020202020204" pitchFamily="34" charset="0"/>
                <a:cs typeface="Arial" panose="020B0604020202020204" pitchFamily="34" charset="0"/>
              </a:rPr>
              <a:t>Bachelor degrees, undergraduate certificates, VET diplomas.</a:t>
            </a:r>
          </a:p>
        </p:txBody>
      </p:sp>
      <p:pic>
        <p:nvPicPr>
          <p:cNvPr id="3" name="Picture 2" descr="Logo&#10;&#10;Description automatically generated">
            <a:extLst>
              <a:ext uri="{FF2B5EF4-FFF2-40B4-BE49-F238E27FC236}">
                <a16:creationId xmlns:a16="http://schemas.microsoft.com/office/drawing/2014/main" id="{CDF67E58-16FA-264C-753E-42378C58C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pic>
        <p:nvPicPr>
          <p:cNvPr id="7" name="Picture 6" descr="A close up of a sign&#10;&#10;Description automatically generated">
            <a:extLst>
              <a:ext uri="{FF2B5EF4-FFF2-40B4-BE49-F238E27FC236}">
                <a16:creationId xmlns:a16="http://schemas.microsoft.com/office/drawing/2014/main" id="{6FAD9FD5-C339-1990-44AE-0E88809D04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4790" y="1040124"/>
            <a:ext cx="2340844" cy="1080120"/>
          </a:xfrm>
          <a:prstGeom prst="rect">
            <a:avLst/>
          </a:prstGeom>
          <a:solidFill>
            <a:srgbClr val="FFFFFF"/>
          </a:solidFill>
          <a:ln w="25400" cap="flat">
            <a:noFill/>
            <a:prstDash val="solid"/>
            <a:round/>
          </a:ln>
          <a:effectLst/>
          <a:sp3d/>
        </p:spPr>
      </p:pic>
      <p:sp>
        <p:nvSpPr>
          <p:cNvPr id="9" name="TextBox 8">
            <a:extLst>
              <a:ext uri="{FF2B5EF4-FFF2-40B4-BE49-F238E27FC236}">
                <a16:creationId xmlns:a16="http://schemas.microsoft.com/office/drawing/2014/main" id="{A00707F3-6B72-F4EE-46CD-4E3B4E5C312B}"/>
              </a:ext>
            </a:extLst>
          </p:cNvPr>
          <p:cNvSpPr txBox="1"/>
          <p:nvPr/>
        </p:nvSpPr>
        <p:spPr>
          <a:xfrm>
            <a:off x="5313647" y="1733901"/>
            <a:ext cx="2412852" cy="2062103"/>
          </a:xfrm>
          <a:prstGeom prst="rect">
            <a:avLst/>
          </a:prstGeom>
          <a:noFill/>
        </p:spPr>
        <p:txBody>
          <a:bodyPr wrap="square" rtlCol="0">
            <a:spAutoFit/>
          </a:bodyPr>
          <a:lstStyle/>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Specialist institution</a:t>
            </a:r>
          </a:p>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Small class sizes</a:t>
            </a:r>
          </a:p>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Online options available</a:t>
            </a:r>
          </a:p>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Affordable FEE-HELP options</a:t>
            </a:r>
          </a:p>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Brand new campus in West Perth</a:t>
            </a:r>
          </a:p>
        </p:txBody>
      </p:sp>
      <p:sp>
        <p:nvSpPr>
          <p:cNvPr id="6" name="TextBox 5">
            <a:extLst>
              <a:ext uri="{FF2B5EF4-FFF2-40B4-BE49-F238E27FC236}">
                <a16:creationId xmlns:a16="http://schemas.microsoft.com/office/drawing/2014/main" id="{A8DC9633-C1D9-61D9-9944-4BE62CA1AE7C}"/>
              </a:ext>
            </a:extLst>
          </p:cNvPr>
          <p:cNvSpPr txBox="1"/>
          <p:nvPr/>
        </p:nvSpPr>
        <p:spPr>
          <a:xfrm>
            <a:off x="5508104" y="1040124"/>
            <a:ext cx="2160240" cy="646331"/>
          </a:xfrm>
          <a:prstGeom prst="rect">
            <a:avLst/>
          </a:prstGeom>
          <a:noFill/>
        </p:spPr>
        <p:txBody>
          <a:bodyPr wrap="square" rtlCol="0">
            <a:spAutoFit/>
          </a:bodyPr>
          <a:lstStyle/>
          <a:p>
            <a:pPr algn="ctr"/>
            <a:r>
              <a:rPr lang="en-US" dirty="0">
                <a:solidFill>
                  <a:srgbClr val="0070C0"/>
                </a:solidFill>
                <a:latin typeface="Arial Black" panose="020B0A04020102020204" pitchFamily="34" charset="0"/>
              </a:rPr>
              <a:t>Why might you consider EIT?</a:t>
            </a:r>
            <a:endParaRPr lang="en-AU" dirty="0">
              <a:solidFill>
                <a:srgbClr val="0070C0"/>
              </a:solidFill>
              <a:latin typeface="Arial Black" panose="020B0A04020102020204" pitchFamily="34" charset="0"/>
            </a:endParaRPr>
          </a:p>
        </p:txBody>
      </p:sp>
    </p:spTree>
    <p:extLst>
      <p:ext uri="{BB962C8B-B14F-4D97-AF65-F5344CB8AC3E}">
        <p14:creationId xmlns:p14="http://schemas.microsoft.com/office/powerpoint/2010/main" val="3404303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B74B2-990A-C8C0-8991-548C4D1C7BEE}"/>
            </a:ext>
          </a:extLst>
        </p:cNvPr>
        <p:cNvGrpSpPr/>
        <p:nvPr/>
      </p:nvGrpSpPr>
      <p:grpSpPr>
        <a:xfrm>
          <a:off x="0" y="0"/>
          <a:ext cx="0" cy="0"/>
          <a:chOff x="0" y="0"/>
          <a:chExt cx="0" cy="0"/>
        </a:xfrm>
      </p:grpSpPr>
      <p:sp>
        <p:nvSpPr>
          <p:cNvPr id="10" name="Shape 161">
            <a:extLst>
              <a:ext uri="{FF2B5EF4-FFF2-40B4-BE49-F238E27FC236}">
                <a16:creationId xmlns:a16="http://schemas.microsoft.com/office/drawing/2014/main" id="{B5D66CE5-11DC-DC37-73E6-BC1969A79617}"/>
              </a:ext>
            </a:extLst>
          </p:cNvPr>
          <p:cNvSpPr txBox="1">
            <a:spLocks/>
          </p:cNvSpPr>
          <p:nvPr/>
        </p:nvSpPr>
        <p:spPr>
          <a:xfrm>
            <a:off x="1619672" y="19401"/>
            <a:ext cx="6696744" cy="857250"/>
          </a:xfrm>
          <a:prstGeom prst="rect">
            <a:avLst/>
          </a:prstGeom>
          <a:ln w="12700">
            <a:miter lim="400000"/>
          </a:ln>
          <a:effectLst/>
          <a:extLst>
            <a:ext uri="{C572A759-6A51-4108-AA02-DFA0A04FC94B}">
              <ma14:wrappingTextBoxFlag xmlns="" xmlns:ma14="http://schemas.microsoft.com/office/mac/drawingml/2011/main" val="1"/>
            </a:ext>
          </a:extLst>
        </p:spPr>
        <p:txBody>
          <a:bodyPr lIns="45719" rIns="45719" anchor="ctr">
            <a:noAutofit/>
          </a:bodyPr>
          <a:lstStyle>
            <a:lvl1pPr>
              <a:defRPr sz="3600">
                <a:solidFill>
                  <a:schemeClr val="tx1"/>
                </a:solidFill>
                <a:effectLst>
                  <a:outerShdw blurRad="63500" dist="88900" dir="2700000" algn="tl">
                    <a:srgbClr val="000000">
                      <a:alpha val="48000"/>
                    </a:srgbClr>
                  </a:outerShdw>
                </a:effectLst>
                <a:latin typeface="Arial" panose="020B0604020202020204" pitchFamily="34" charset="0"/>
                <a:cs typeface="Arial" panose="020B0604020202020204" pitchFamily="34" charset="0"/>
              </a:defRPr>
            </a:lvl1pPr>
            <a:lvl2pPr indent="0">
              <a:defRPr sz="4400" b="0"/>
            </a:lvl2pPr>
            <a:lvl3pPr indent="0">
              <a:defRPr sz="4400" b="0"/>
            </a:lvl3pPr>
            <a:lvl4pPr indent="0">
              <a:defRPr sz="4400" b="0"/>
            </a:lvl4pPr>
            <a:lvl5pPr indent="0">
              <a:defRPr sz="4400" b="0"/>
            </a:lvl5pPr>
            <a:lvl6pPr indent="0">
              <a:defRPr sz="4400" b="0"/>
            </a:lvl6pPr>
            <a:lvl7pPr indent="0">
              <a:defRPr sz="4400" b="0"/>
            </a:lvl7pPr>
            <a:lvl8pPr indent="0">
              <a:defRPr sz="4400" b="0"/>
            </a:lvl8pPr>
            <a:lvl9pPr indent="0">
              <a:defRPr sz="4400" b="0"/>
            </a:lvl9pPr>
          </a:lstStyle>
          <a:p>
            <a:pPr algn="ctr"/>
            <a:r>
              <a:rPr lang="en-AU" sz="3200" b="1" dirty="0">
                <a:effectLst/>
              </a:rPr>
              <a:t>Apply direct: Associate Members</a:t>
            </a:r>
          </a:p>
        </p:txBody>
      </p:sp>
      <p:sp>
        <p:nvSpPr>
          <p:cNvPr id="2" name="Rectangle: Rounded Corners 1">
            <a:extLst>
              <a:ext uri="{FF2B5EF4-FFF2-40B4-BE49-F238E27FC236}">
                <a16:creationId xmlns:a16="http://schemas.microsoft.com/office/drawing/2014/main" id="{BD6298B5-58DE-38D5-4361-6EEF9EF5DAF1}"/>
              </a:ext>
            </a:extLst>
          </p:cNvPr>
          <p:cNvSpPr/>
          <p:nvPr/>
        </p:nvSpPr>
        <p:spPr>
          <a:xfrm>
            <a:off x="5192755" y="876651"/>
            <a:ext cx="3024336" cy="3567307"/>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Rounded Corners 3">
            <a:extLst>
              <a:ext uri="{FF2B5EF4-FFF2-40B4-BE49-F238E27FC236}">
                <a16:creationId xmlns:a16="http://schemas.microsoft.com/office/drawing/2014/main" id="{A9ACC7A3-A105-BD46-C025-A77B78ED3F57}"/>
              </a:ext>
            </a:extLst>
          </p:cNvPr>
          <p:cNvSpPr/>
          <p:nvPr/>
        </p:nvSpPr>
        <p:spPr>
          <a:xfrm>
            <a:off x="1279014" y="880448"/>
            <a:ext cx="3024336" cy="3567307"/>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a:extLst>
              <a:ext uri="{FF2B5EF4-FFF2-40B4-BE49-F238E27FC236}">
                <a16:creationId xmlns:a16="http://schemas.microsoft.com/office/drawing/2014/main" id="{FEF06A75-797D-9B1D-6AFB-666E81C3FA2C}"/>
              </a:ext>
            </a:extLst>
          </p:cNvPr>
          <p:cNvSpPr txBox="1"/>
          <p:nvPr/>
        </p:nvSpPr>
        <p:spPr>
          <a:xfrm>
            <a:off x="1628928" y="2355473"/>
            <a:ext cx="2503154" cy="1769715"/>
          </a:xfrm>
          <a:prstGeom prst="rect">
            <a:avLst/>
          </a:prstGeom>
          <a:noFill/>
        </p:spPr>
        <p:txBody>
          <a:bodyPr wrap="square" rtlCol="0">
            <a:spAutoFit/>
          </a:bodyPr>
          <a:lstStyle/>
          <a:p>
            <a:pPr>
              <a:spcAft>
                <a:spcPts val="600"/>
              </a:spcAft>
            </a:pPr>
            <a:r>
              <a:rPr lang="en-US" sz="1400" b="0" i="1" dirty="0">
                <a:solidFill>
                  <a:schemeClr val="bg1"/>
                </a:solidFill>
                <a:effectLst/>
                <a:latin typeface="Arial" panose="020B0604020202020204" pitchFamily="34" charset="0"/>
                <a:cs typeface="Arial" panose="020B0604020202020204" pitchFamily="34" charset="0"/>
              </a:rPr>
              <a:t>Sheridan offers a caring and supportive environment where students are inspired to reach their full potential. </a:t>
            </a:r>
            <a:endParaRPr lang="en-AU"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Bachelor of Business</a:t>
            </a:r>
          </a:p>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Diploma of Business</a:t>
            </a:r>
          </a:p>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Postgraduate options</a:t>
            </a:r>
          </a:p>
        </p:txBody>
      </p:sp>
      <p:pic>
        <p:nvPicPr>
          <p:cNvPr id="3" name="Picture 2" descr="Logo&#10;&#10;Description automatically generated">
            <a:extLst>
              <a:ext uri="{FF2B5EF4-FFF2-40B4-BE49-F238E27FC236}">
                <a16:creationId xmlns:a16="http://schemas.microsoft.com/office/drawing/2014/main" id="{3017BDB7-4379-9BE3-3561-5C6E7B629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9" name="TextBox 8">
            <a:extLst>
              <a:ext uri="{FF2B5EF4-FFF2-40B4-BE49-F238E27FC236}">
                <a16:creationId xmlns:a16="http://schemas.microsoft.com/office/drawing/2014/main" id="{BD4C055B-CBBB-067C-ED46-3035520ACB40}"/>
              </a:ext>
            </a:extLst>
          </p:cNvPr>
          <p:cNvSpPr txBox="1"/>
          <p:nvPr/>
        </p:nvSpPr>
        <p:spPr>
          <a:xfrm>
            <a:off x="5404746" y="2264219"/>
            <a:ext cx="2600353" cy="1815882"/>
          </a:xfrm>
          <a:prstGeom prst="rect">
            <a:avLst/>
          </a:prstGeom>
          <a:noFill/>
        </p:spPr>
        <p:txBody>
          <a:bodyPr wrap="square" rtlCol="0">
            <a:spAutoFit/>
          </a:bodyPr>
          <a:lstStyle/>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Small class sizes</a:t>
            </a:r>
          </a:p>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Pastoral care focus</a:t>
            </a:r>
          </a:p>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Central location</a:t>
            </a:r>
          </a:p>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Pathway agreements with ECU &amp; Murdoch</a:t>
            </a:r>
          </a:p>
          <a:p>
            <a:pPr marL="285750" indent="-285750">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Affordable payment plan options</a:t>
            </a:r>
          </a:p>
        </p:txBody>
      </p:sp>
      <p:sp>
        <p:nvSpPr>
          <p:cNvPr id="6" name="TextBox 5">
            <a:extLst>
              <a:ext uri="{FF2B5EF4-FFF2-40B4-BE49-F238E27FC236}">
                <a16:creationId xmlns:a16="http://schemas.microsoft.com/office/drawing/2014/main" id="{E17AE750-421B-E183-8D95-F1AB9316BA5E}"/>
              </a:ext>
            </a:extLst>
          </p:cNvPr>
          <p:cNvSpPr txBox="1"/>
          <p:nvPr/>
        </p:nvSpPr>
        <p:spPr>
          <a:xfrm>
            <a:off x="5498496" y="1168201"/>
            <a:ext cx="2412852" cy="923330"/>
          </a:xfrm>
          <a:prstGeom prst="rect">
            <a:avLst/>
          </a:prstGeom>
          <a:noFill/>
        </p:spPr>
        <p:txBody>
          <a:bodyPr wrap="square" rtlCol="0">
            <a:spAutoFit/>
          </a:bodyPr>
          <a:lstStyle/>
          <a:p>
            <a:pPr algn="ctr"/>
            <a:r>
              <a:rPr lang="en-US" dirty="0">
                <a:solidFill>
                  <a:srgbClr val="0070C0"/>
                </a:solidFill>
                <a:latin typeface="Arial Black" panose="020B0A04020102020204" pitchFamily="34" charset="0"/>
              </a:rPr>
              <a:t>Why might you consider Sheridan?</a:t>
            </a:r>
            <a:endParaRPr lang="en-AU" dirty="0">
              <a:solidFill>
                <a:srgbClr val="0070C0"/>
              </a:solidFill>
              <a:latin typeface="Arial Black" panose="020B0A04020102020204" pitchFamily="34" charset="0"/>
            </a:endParaRPr>
          </a:p>
        </p:txBody>
      </p:sp>
      <p:pic>
        <p:nvPicPr>
          <p:cNvPr id="1026" name="Picture 2" descr="Sheridan Institute of Higher Education">
            <a:extLst>
              <a:ext uri="{FF2B5EF4-FFF2-40B4-BE49-F238E27FC236}">
                <a16:creationId xmlns:a16="http://schemas.microsoft.com/office/drawing/2014/main" id="{52599D2E-1D82-4211-97ED-62B33EB04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898" y="799758"/>
            <a:ext cx="1660216" cy="166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616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3D90D3-C290-44A2-937C-8F135FF6B2F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foregroundMark x1="70957" y1="79763" x2="70957" y2="79763"/>
                        <a14:foregroundMark x1="57832" y1="66892" x2="57832" y2="66892"/>
                        <a14:foregroundMark x1="68755" y1="76545" x2="68755" y2="76545"/>
                        <a14:foregroundMark x1="75699" y1="77646" x2="75699" y2="77646"/>
                        <a14:foregroundMark x1="73751" y1="80525" x2="73751" y2="80525"/>
                        <a14:foregroundMark x1="72989" y1="82557" x2="72989" y2="82557"/>
                      </a14:backgroundRemoval>
                    </a14:imgEffect>
                  </a14:imgLayer>
                </a14:imgProps>
              </a:ext>
              <a:ext uri="{28A0092B-C50C-407E-A947-70E740481C1C}">
                <a14:useLocalDpi xmlns:a14="http://schemas.microsoft.com/office/drawing/2010/main"/>
              </a:ext>
            </a:extLst>
          </a:blip>
          <a:stretch>
            <a:fillRect/>
          </a:stretch>
        </p:blipFill>
        <p:spPr>
          <a:xfrm>
            <a:off x="827584" y="-668610"/>
            <a:ext cx="6480720" cy="6480720"/>
          </a:xfrm>
          <a:prstGeom prst="rect">
            <a:avLst/>
          </a:prstGeom>
        </p:spPr>
      </p:pic>
      <p:sp>
        <p:nvSpPr>
          <p:cNvPr id="6" name="Speech Bubble: Rectangle 5">
            <a:extLst>
              <a:ext uri="{FF2B5EF4-FFF2-40B4-BE49-F238E27FC236}">
                <a16:creationId xmlns:a16="http://schemas.microsoft.com/office/drawing/2014/main" id="{BC7D1C0A-FEA7-4A45-84A2-4345B3DBC410}"/>
              </a:ext>
            </a:extLst>
          </p:cNvPr>
          <p:cNvSpPr/>
          <p:nvPr/>
        </p:nvSpPr>
        <p:spPr>
          <a:xfrm>
            <a:off x="7020272" y="1146979"/>
            <a:ext cx="1584176" cy="430885"/>
          </a:xfrm>
          <a:prstGeom prst="wedgeRectCallout">
            <a:avLst>
              <a:gd name="adj1" fmla="val -95790"/>
              <a:gd name="adj2" fmla="val 76370"/>
            </a:avLst>
          </a:prstGeom>
          <a:solidFill>
            <a:srgbClr val="FFFFFF"/>
          </a:solidFill>
          <a:ln w="25400" cap="flat">
            <a:solidFill>
              <a:srgbClr val="7AB14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rPr>
              <a:t>QTAC</a:t>
            </a:r>
          </a:p>
          <a:p>
            <a:pPr marL="0" marR="0" indent="0" algn="ctr" defTabSz="914400" rtl="0" fontAlgn="auto" latinLnBrk="0" hangingPunct="0">
              <a:lnSpc>
                <a:spcPct val="100000"/>
              </a:lnSpc>
              <a:spcBef>
                <a:spcPts val="0"/>
              </a:spcBef>
              <a:spcAft>
                <a:spcPts val="0"/>
              </a:spcAft>
              <a:buClrTx/>
              <a:buSzTx/>
              <a:buFontTx/>
              <a:buNone/>
              <a:tabLst/>
            </a:pPr>
            <a:r>
              <a:rPr lang="en-AU" sz="1200" dirty="0">
                <a:solidFill>
                  <a:schemeClr val="bg1"/>
                </a:solidFill>
                <a:latin typeface="Arial" panose="020B0604020202020204" pitchFamily="34" charset="0"/>
                <a:cs typeface="Arial" panose="020B0604020202020204" pitchFamily="34" charset="0"/>
              </a:rPr>
              <a:t>www.qtac.edu.au</a:t>
            </a:r>
            <a:endParaRPr kumimoji="0" lang="en-AU" sz="10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7" name="Speech Bubble: Rectangle 6">
            <a:extLst>
              <a:ext uri="{FF2B5EF4-FFF2-40B4-BE49-F238E27FC236}">
                <a16:creationId xmlns:a16="http://schemas.microsoft.com/office/drawing/2014/main" id="{84249162-78D0-4E7A-80BA-DA8EAEC40E87}"/>
              </a:ext>
            </a:extLst>
          </p:cNvPr>
          <p:cNvSpPr/>
          <p:nvPr/>
        </p:nvSpPr>
        <p:spPr>
          <a:xfrm>
            <a:off x="7164288" y="2803163"/>
            <a:ext cx="1584176" cy="430885"/>
          </a:xfrm>
          <a:prstGeom prst="wedgeRectCallout">
            <a:avLst>
              <a:gd name="adj1" fmla="val -86170"/>
              <a:gd name="adj2" fmla="val 35106"/>
            </a:avLst>
          </a:prstGeom>
          <a:solidFill>
            <a:srgbClr val="FFFFFF"/>
          </a:solidFill>
          <a:ln w="25400" cap="flat">
            <a:solidFill>
              <a:srgbClr val="8363A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rPr>
              <a:t>UAC</a:t>
            </a:r>
          </a:p>
          <a:p>
            <a:pPr marL="0" marR="0" indent="0" algn="ctr" defTabSz="914400" rtl="0" fontAlgn="auto" latinLnBrk="0" hangingPunct="0">
              <a:lnSpc>
                <a:spcPct val="100000"/>
              </a:lnSpc>
              <a:spcBef>
                <a:spcPts val="0"/>
              </a:spcBef>
              <a:spcAft>
                <a:spcPts val="0"/>
              </a:spcAft>
              <a:buClrTx/>
              <a:buSzTx/>
              <a:buFontTx/>
              <a:buNone/>
              <a:tabLst/>
            </a:pPr>
            <a:r>
              <a:rPr lang="en-AU" sz="1200" dirty="0">
                <a:solidFill>
                  <a:schemeClr val="bg1"/>
                </a:solidFill>
                <a:latin typeface="Arial" panose="020B0604020202020204" pitchFamily="34" charset="0"/>
                <a:cs typeface="Arial" panose="020B0604020202020204" pitchFamily="34" charset="0"/>
              </a:rPr>
              <a:t>www.uac.edu.au</a:t>
            </a:r>
            <a:endParaRPr kumimoji="0" lang="en-AU" sz="10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8" name="Speech Bubble: Rectangle 7">
            <a:extLst>
              <a:ext uri="{FF2B5EF4-FFF2-40B4-BE49-F238E27FC236}">
                <a16:creationId xmlns:a16="http://schemas.microsoft.com/office/drawing/2014/main" id="{FEF38F0C-5FA6-44D8-8ABD-C6A1F92847D3}"/>
              </a:ext>
            </a:extLst>
          </p:cNvPr>
          <p:cNvSpPr/>
          <p:nvPr/>
        </p:nvSpPr>
        <p:spPr>
          <a:xfrm>
            <a:off x="2555776" y="3651869"/>
            <a:ext cx="1584176" cy="461663"/>
          </a:xfrm>
          <a:prstGeom prst="wedgeRectCallout">
            <a:avLst>
              <a:gd name="adj1" fmla="val 46108"/>
              <a:gd name="adj2" fmla="val -142329"/>
            </a:avLst>
          </a:prstGeom>
          <a:solidFill>
            <a:srgbClr val="FFFFFF"/>
          </a:solidFill>
          <a:ln w="25400" cap="flat">
            <a:solidFill>
              <a:srgbClr val="FDBA3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AU" sz="1100" b="1" dirty="0">
                <a:solidFill>
                  <a:schemeClr val="bg1"/>
                </a:solidFill>
                <a:latin typeface="Arial" panose="020B0604020202020204" pitchFamily="34" charset="0"/>
                <a:cs typeface="Arial" panose="020B0604020202020204" pitchFamily="34" charset="0"/>
              </a:rPr>
              <a:t>SAT</a:t>
            </a:r>
            <a:r>
              <a:rPr kumimoji="0" lang="en-AU" sz="11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rPr>
              <a:t>AC</a:t>
            </a:r>
            <a:r>
              <a:rPr kumimoji="0" lang="en-AU" sz="9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rPr>
              <a:t> </a:t>
            </a:r>
            <a:r>
              <a:rPr lang="en-AU" sz="1100" b="1" dirty="0">
                <a:solidFill>
                  <a:schemeClr val="bg1"/>
                </a:solidFill>
                <a:latin typeface="Arial" panose="020B0604020202020204" pitchFamily="34" charset="0"/>
                <a:cs typeface="Arial" panose="020B0604020202020204" pitchFamily="34" charset="0"/>
              </a:rPr>
              <a:t>(+NT)</a:t>
            </a:r>
            <a:endParaRPr kumimoji="0" lang="en-AU" sz="9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a:p>
            <a:pPr marL="0" marR="0" indent="0" algn="ctr" defTabSz="914400" rtl="0" fontAlgn="auto" latinLnBrk="0" hangingPunct="0">
              <a:lnSpc>
                <a:spcPct val="100000"/>
              </a:lnSpc>
              <a:spcBef>
                <a:spcPts val="0"/>
              </a:spcBef>
              <a:spcAft>
                <a:spcPts val="0"/>
              </a:spcAft>
              <a:buClrTx/>
              <a:buSzTx/>
              <a:buFontTx/>
              <a:buNone/>
              <a:tabLst/>
            </a:pPr>
            <a:r>
              <a:rPr lang="en-AU" sz="1200" dirty="0">
                <a:solidFill>
                  <a:schemeClr val="bg1"/>
                </a:solidFill>
                <a:latin typeface="Arial" panose="020B0604020202020204" pitchFamily="34" charset="0"/>
                <a:cs typeface="Arial" panose="020B0604020202020204" pitchFamily="34" charset="0"/>
              </a:rPr>
              <a:t>www.satac.edu.au</a:t>
            </a:r>
            <a:endParaRPr kumimoji="0" lang="en-AU" sz="10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9" name="Speech Bubble: Rectangle 8">
            <a:extLst>
              <a:ext uri="{FF2B5EF4-FFF2-40B4-BE49-F238E27FC236}">
                <a16:creationId xmlns:a16="http://schemas.microsoft.com/office/drawing/2014/main" id="{9DDDDEEE-8B4A-46A2-8EFD-588D639A2CD0}"/>
              </a:ext>
            </a:extLst>
          </p:cNvPr>
          <p:cNvSpPr/>
          <p:nvPr/>
        </p:nvSpPr>
        <p:spPr>
          <a:xfrm>
            <a:off x="3203848" y="4414342"/>
            <a:ext cx="1584176" cy="461663"/>
          </a:xfrm>
          <a:prstGeom prst="wedgeRectCallout">
            <a:avLst>
              <a:gd name="adj1" fmla="val 83385"/>
              <a:gd name="adj2" fmla="val 3471"/>
            </a:avLst>
          </a:prstGeom>
          <a:solidFill>
            <a:srgbClr val="FFFFFF"/>
          </a:solidFill>
          <a:ln w="25400" cap="flat">
            <a:solidFill>
              <a:srgbClr val="08A79D"/>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AU" sz="1200" b="1" dirty="0">
                <a:solidFill>
                  <a:schemeClr val="bg1"/>
                </a:solidFill>
                <a:latin typeface="Arial" panose="020B0604020202020204" pitchFamily="34" charset="0"/>
                <a:cs typeface="Arial" panose="020B0604020202020204" pitchFamily="34" charset="0"/>
              </a:rPr>
              <a:t>UTAS</a:t>
            </a:r>
            <a:endParaRPr kumimoji="0" lang="en-AU" sz="10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a:p>
            <a:pPr marL="0" marR="0" indent="0" algn="ctr" defTabSz="914400" rtl="0" fontAlgn="auto" latinLnBrk="0" hangingPunct="0">
              <a:lnSpc>
                <a:spcPct val="100000"/>
              </a:lnSpc>
              <a:spcBef>
                <a:spcPts val="0"/>
              </a:spcBef>
              <a:spcAft>
                <a:spcPts val="0"/>
              </a:spcAft>
              <a:buClrTx/>
              <a:buSzTx/>
              <a:buFontTx/>
              <a:buNone/>
              <a:tabLst/>
            </a:pPr>
            <a:r>
              <a:rPr lang="en-AU" sz="1200" dirty="0">
                <a:solidFill>
                  <a:schemeClr val="bg1"/>
                </a:solidFill>
                <a:latin typeface="Arial" panose="020B0604020202020204" pitchFamily="34" charset="0"/>
                <a:cs typeface="Arial" panose="020B0604020202020204" pitchFamily="34" charset="0"/>
              </a:rPr>
              <a:t>www.utas.edu.au</a:t>
            </a:r>
            <a:endParaRPr kumimoji="0" lang="en-AU" sz="10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10" name="Speech Bubble: Rectangle 9">
            <a:extLst>
              <a:ext uri="{FF2B5EF4-FFF2-40B4-BE49-F238E27FC236}">
                <a16:creationId xmlns:a16="http://schemas.microsoft.com/office/drawing/2014/main" id="{F1CDE4B5-29C3-451A-B5EF-EB66D2C77ED3}"/>
              </a:ext>
            </a:extLst>
          </p:cNvPr>
          <p:cNvSpPr/>
          <p:nvPr/>
        </p:nvSpPr>
        <p:spPr>
          <a:xfrm>
            <a:off x="6997553" y="4028462"/>
            <a:ext cx="1508078" cy="430885"/>
          </a:xfrm>
          <a:prstGeom prst="wedgeRectCallout">
            <a:avLst>
              <a:gd name="adj1" fmla="val -155345"/>
              <a:gd name="adj2" fmla="val -59172"/>
            </a:avLst>
          </a:prstGeom>
          <a:solidFill>
            <a:srgbClr val="FFFFFF"/>
          </a:solidFill>
          <a:ln w="25400" cap="flat">
            <a:solidFill>
              <a:srgbClr val="4ABACC"/>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AU" sz="10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rPr>
              <a:t>VTAC</a:t>
            </a:r>
          </a:p>
          <a:p>
            <a:pPr marL="0" marR="0" indent="0" algn="ctr" defTabSz="914400" rtl="0" fontAlgn="auto" latinLnBrk="0" hangingPunct="0">
              <a:lnSpc>
                <a:spcPct val="100000"/>
              </a:lnSpc>
              <a:spcBef>
                <a:spcPts val="0"/>
              </a:spcBef>
              <a:spcAft>
                <a:spcPts val="0"/>
              </a:spcAft>
              <a:buClrTx/>
              <a:buSzTx/>
              <a:buFontTx/>
              <a:buNone/>
              <a:tabLst/>
            </a:pPr>
            <a:r>
              <a:rPr lang="en-AU" sz="1200" dirty="0">
                <a:solidFill>
                  <a:schemeClr val="bg1"/>
                </a:solidFill>
                <a:latin typeface="Arial" panose="020B0604020202020204" pitchFamily="34" charset="0"/>
                <a:cs typeface="Arial" panose="020B0604020202020204" pitchFamily="34" charset="0"/>
              </a:rPr>
              <a:t>www.vtac.edu.au</a:t>
            </a:r>
            <a:endParaRPr kumimoji="0" lang="en-AU" sz="10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11" name="Speech Bubble: Rectangle 10">
            <a:extLst>
              <a:ext uri="{FF2B5EF4-FFF2-40B4-BE49-F238E27FC236}">
                <a16:creationId xmlns:a16="http://schemas.microsoft.com/office/drawing/2014/main" id="{9ABFDAFA-77B9-4F90-9ED7-A949219D5F8C}"/>
              </a:ext>
            </a:extLst>
          </p:cNvPr>
          <p:cNvSpPr/>
          <p:nvPr/>
        </p:nvSpPr>
        <p:spPr>
          <a:xfrm>
            <a:off x="467544" y="843557"/>
            <a:ext cx="1584176" cy="461663"/>
          </a:xfrm>
          <a:prstGeom prst="wedgeRectCallout">
            <a:avLst>
              <a:gd name="adj1" fmla="val 44104"/>
              <a:gd name="adj2" fmla="val 106630"/>
            </a:avLst>
          </a:prstGeom>
          <a:solidFill>
            <a:srgbClr val="FFFFFF"/>
          </a:solidFill>
          <a:ln w="25400" cap="flat">
            <a:solidFill>
              <a:srgbClr val="11789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AU" sz="1200" b="1" dirty="0">
                <a:solidFill>
                  <a:schemeClr val="bg1"/>
                </a:solidFill>
                <a:latin typeface="Arial" panose="020B0604020202020204" pitchFamily="34" charset="0"/>
                <a:cs typeface="Arial" panose="020B0604020202020204" pitchFamily="34" charset="0"/>
              </a:rPr>
              <a:t>TISC</a:t>
            </a:r>
            <a:endParaRPr kumimoji="0" lang="en-AU" sz="10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a:p>
            <a:pPr marL="0" marR="0" indent="0" algn="ctr" defTabSz="914400" rtl="0" fontAlgn="auto" latinLnBrk="0" hangingPunct="0">
              <a:lnSpc>
                <a:spcPct val="100000"/>
              </a:lnSpc>
              <a:spcBef>
                <a:spcPts val="0"/>
              </a:spcBef>
              <a:spcAft>
                <a:spcPts val="0"/>
              </a:spcAft>
              <a:buClrTx/>
              <a:buSzTx/>
              <a:buFontTx/>
              <a:buNone/>
              <a:tabLst/>
            </a:pPr>
            <a:r>
              <a:rPr lang="en-AU" sz="1200" dirty="0">
                <a:solidFill>
                  <a:schemeClr val="bg1"/>
                </a:solidFill>
                <a:latin typeface="Arial" panose="020B0604020202020204" pitchFamily="34" charset="0"/>
                <a:cs typeface="Arial" panose="020B0604020202020204" pitchFamily="34" charset="0"/>
              </a:rPr>
              <a:t>www.tisc.edu.au</a:t>
            </a:r>
            <a:endParaRPr kumimoji="0" lang="en-AU" sz="1000" b="1"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2" name="TextBox 1">
            <a:extLst>
              <a:ext uri="{FF2B5EF4-FFF2-40B4-BE49-F238E27FC236}">
                <a16:creationId xmlns:a16="http://schemas.microsoft.com/office/drawing/2014/main" id="{71792DDB-4979-4DA9-A5B2-8AC3681C7DF8}"/>
              </a:ext>
            </a:extLst>
          </p:cNvPr>
          <p:cNvSpPr txBox="1"/>
          <p:nvPr/>
        </p:nvSpPr>
        <p:spPr>
          <a:xfrm>
            <a:off x="281904" y="123189"/>
            <a:ext cx="8580192" cy="338552"/>
          </a:xfrm>
          <a:prstGeom prst="rect">
            <a:avLst/>
          </a:prstGeom>
          <a:solidFill>
            <a:schemeClr val="accent1">
              <a:lumMod val="40000"/>
              <a:lumOff val="60000"/>
            </a:schemeClr>
          </a:solidFill>
          <a:ln w="12700" cap="flat">
            <a:solidFill>
              <a:schemeClr val="accent1">
                <a:lumMod val="40000"/>
                <a:lumOff val="6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rPr>
              <a:t>National course comparison website: </a:t>
            </a:r>
            <a:r>
              <a:rPr lang="en-US" sz="1600" dirty="0">
                <a:latin typeface="Arial" panose="020B0604020202020204" pitchFamily="34" charset="0"/>
                <a:cs typeface="Arial" panose="020B0604020202020204" pitchFamily="34" charset="0"/>
              </a:rPr>
              <a:t>www.courseseeker.edu.au</a:t>
            </a:r>
            <a:endParaRPr kumimoji="0" lang="en-US" sz="1600" b="1" i="0" u="none" strike="noStrike" cap="none" spc="0" normalizeH="0" baseline="0" dirty="0">
              <a:ln>
                <a:noFill/>
              </a:ln>
              <a:solidFill>
                <a:srgbClr val="000000"/>
              </a:solidFill>
              <a:effectLst/>
              <a:uFillTx/>
              <a:latin typeface="Arial" panose="020B0604020202020204" pitchFamily="34" charset="0"/>
              <a:ea typeface="Arial"/>
              <a:cs typeface="Arial" panose="020B0604020202020204" pitchFamily="34" charset="0"/>
              <a:sym typeface="Arial"/>
            </a:endParaRPr>
          </a:p>
        </p:txBody>
      </p:sp>
      <p:pic>
        <p:nvPicPr>
          <p:cNvPr id="3" name="Picture 2" descr="Logo&#10;&#10;Description automatically generated">
            <a:extLst>
              <a:ext uri="{FF2B5EF4-FFF2-40B4-BE49-F238E27FC236}">
                <a16:creationId xmlns:a16="http://schemas.microsoft.com/office/drawing/2014/main" id="{B3CA8234-2A9B-3C0B-4C28-3F9ACCEC5E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263239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19F48EE-DAE3-4C9D-A376-515DC009632A}"/>
              </a:ext>
            </a:extLst>
          </p:cNvPr>
          <p:cNvGraphicFramePr>
            <a:graphicFrameLocks noGrp="1"/>
          </p:cNvGraphicFramePr>
          <p:nvPr>
            <p:extLst>
              <p:ext uri="{D42A27DB-BD31-4B8C-83A1-F6EECF244321}">
                <p14:modId xmlns:p14="http://schemas.microsoft.com/office/powerpoint/2010/main" val="4287661101"/>
              </p:ext>
            </p:extLst>
          </p:nvPr>
        </p:nvGraphicFramePr>
        <p:xfrm>
          <a:off x="296608" y="834422"/>
          <a:ext cx="8550784" cy="4185600"/>
        </p:xfrm>
        <a:graphic>
          <a:graphicData uri="http://schemas.openxmlformats.org/drawingml/2006/table">
            <a:tbl>
              <a:tblPr bandRow="1">
                <a:tableStyleId>{91EBBBCC-DAD2-459C-BE2E-F6DE35CF9A28}</a:tableStyleId>
              </a:tblPr>
              <a:tblGrid>
                <a:gridCol w="2142072">
                  <a:extLst>
                    <a:ext uri="{9D8B030D-6E8A-4147-A177-3AD203B41FA5}">
                      <a16:colId xmlns:a16="http://schemas.microsoft.com/office/drawing/2014/main" val="745408371"/>
                    </a:ext>
                  </a:extLst>
                </a:gridCol>
                <a:gridCol w="6408712">
                  <a:extLst>
                    <a:ext uri="{9D8B030D-6E8A-4147-A177-3AD203B41FA5}">
                      <a16:colId xmlns:a16="http://schemas.microsoft.com/office/drawing/2014/main" val="1158861864"/>
                    </a:ext>
                  </a:extLst>
                </a:gridCol>
              </a:tblGrid>
              <a:tr h="348800">
                <a:tc>
                  <a:txBody>
                    <a:bodyPr/>
                    <a:lstStyle/>
                    <a:p>
                      <a:pPr algn="l"/>
                      <a:r>
                        <a:rPr lang="en-AU" sz="1400" b="1" dirty="0">
                          <a:solidFill>
                            <a:schemeClr val="bg1"/>
                          </a:solidFill>
                          <a:effectLst/>
                          <a:latin typeface="Arial" panose="020B0604020202020204" pitchFamily="34" charset="0"/>
                          <a:cs typeface="Arial" panose="020B0604020202020204" pitchFamily="34" charset="0"/>
                        </a:rPr>
                        <a:t>3 June 2025</a:t>
                      </a:r>
                      <a:endParaRPr lang="en-AU" sz="1400" b="1" dirty="0">
                        <a:solidFill>
                          <a:schemeClr val="bg1"/>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dirty="0">
                          <a:solidFill>
                            <a:schemeClr val="bg1"/>
                          </a:solidFill>
                          <a:effectLst/>
                          <a:latin typeface="Arial" panose="020B0604020202020204" pitchFamily="34" charset="0"/>
                          <a:cs typeface="Arial" panose="020B0604020202020204" pitchFamily="34" charset="0"/>
                        </a:rPr>
                        <a:t>Applications open</a:t>
                      </a:r>
                      <a:endParaRPr lang="en-AU" sz="1400" b="0" dirty="0">
                        <a:solidFill>
                          <a:schemeClr val="bg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811194869"/>
                  </a:ext>
                </a:extLst>
              </a:tr>
              <a:tr h="348800">
                <a:tc>
                  <a:txBody>
                    <a:bodyPr/>
                    <a:lstStyle/>
                    <a:p>
                      <a:pPr algn="l"/>
                      <a:r>
                        <a:rPr lang="en-US" sz="1400" b="1" dirty="0">
                          <a:solidFill>
                            <a:schemeClr val="bg1"/>
                          </a:solidFill>
                          <a:effectLst/>
                          <a:latin typeface="Arial" panose="020B0604020202020204" pitchFamily="34" charset="0"/>
                          <a:cs typeface="Arial" panose="020B0604020202020204" pitchFamily="34" charset="0"/>
                        </a:rPr>
                        <a:t>Early July</a:t>
                      </a:r>
                      <a:endParaRPr lang="en-AU" sz="1400" b="1" dirty="0">
                        <a:solidFill>
                          <a:schemeClr val="bg1"/>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dirty="0">
                          <a:solidFill>
                            <a:schemeClr val="bg1"/>
                          </a:solidFill>
                          <a:effectLst/>
                          <a:latin typeface="Arial" panose="020B0604020202020204" pitchFamily="34" charset="0"/>
                          <a:cs typeface="Arial" panose="020B0604020202020204" pitchFamily="34" charset="0"/>
                        </a:rPr>
                        <a:t>TISC Guide published</a:t>
                      </a:r>
                      <a:endParaRPr lang="en-AU" sz="1400" b="0" dirty="0">
                        <a:solidFill>
                          <a:schemeClr val="bg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694615984"/>
                  </a:ext>
                </a:extLst>
              </a:tr>
              <a:tr h="34880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latin typeface="Arial" panose="020B0604020202020204" pitchFamily="34" charset="0"/>
                          <a:ea typeface="Arial" charset="0"/>
                          <a:cs typeface="Arial" panose="020B0604020202020204" pitchFamily="34" charset="0"/>
                        </a:rPr>
                        <a:t>31 August</a:t>
                      </a:r>
                      <a:endParaRPr lang="en-AU" sz="1400" b="1" dirty="0">
                        <a:solidFill>
                          <a:schemeClr val="bg1"/>
                        </a:solidFill>
                        <a:effectLst/>
                        <a:latin typeface="Arial" panose="020B0604020202020204" pitchFamily="34" charset="0"/>
                        <a:ea typeface="Arial" charset="0"/>
                        <a:cs typeface="Arial" panose="020B0604020202020204" pitchFamily="34" charset="0"/>
                      </a:endParaRPr>
                    </a:p>
                  </a:txBody>
                  <a:tcPr anchor="ctr"/>
                </a:tc>
                <a:tc>
                  <a:txBody>
                    <a:bodyPr/>
                    <a:lstStyle/>
                    <a:p>
                      <a:pPr algn="l"/>
                      <a:r>
                        <a:rPr lang="en-AU" sz="1400" b="0" dirty="0">
                          <a:solidFill>
                            <a:schemeClr val="bg1"/>
                          </a:solidFill>
                          <a:effectLst/>
                          <a:latin typeface="Arial" panose="020B0604020202020204" pitchFamily="34" charset="0"/>
                          <a:cs typeface="Arial" panose="020B0604020202020204" pitchFamily="34" charset="0"/>
                        </a:rPr>
                        <a:t>Final closing date for Vet Science at Murdoch</a:t>
                      </a:r>
                      <a:endParaRPr lang="en-AU" sz="1400" b="0" dirty="0">
                        <a:solidFill>
                          <a:schemeClr val="bg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2729753409"/>
                  </a:ext>
                </a:extLst>
              </a:tr>
              <a:tr h="348800">
                <a:tc>
                  <a:txBody>
                    <a:bodyPr/>
                    <a:lstStyle/>
                    <a:p>
                      <a:pPr algn="l"/>
                      <a:r>
                        <a:rPr lang="en-US" sz="1400" b="1" dirty="0">
                          <a:solidFill>
                            <a:schemeClr val="bg1"/>
                          </a:solidFill>
                          <a:effectLst/>
                          <a:latin typeface="Arial" panose="020B0604020202020204" pitchFamily="34" charset="0"/>
                          <a:cs typeface="Arial" panose="020B0604020202020204" pitchFamily="34" charset="0"/>
                        </a:rPr>
                        <a:t>1 September</a:t>
                      </a:r>
                      <a:endParaRPr lang="en-AU" sz="1400" b="1" dirty="0">
                        <a:solidFill>
                          <a:schemeClr val="bg1"/>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ffectLst/>
                          <a:latin typeface="Arial" panose="020B0604020202020204" pitchFamily="34" charset="0"/>
                          <a:cs typeface="Arial" panose="020B0604020202020204" pitchFamily="34" charset="0"/>
                        </a:rPr>
                        <a:t>First round of Early Offers</a:t>
                      </a:r>
                      <a:endParaRPr lang="en-AU" sz="1400" b="0" dirty="0">
                        <a:solidFill>
                          <a:schemeClr val="bg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876514410"/>
                  </a:ext>
                </a:extLst>
              </a:tr>
              <a:tr h="348800">
                <a:tc>
                  <a:txBody>
                    <a:bodyPr/>
                    <a:lstStyle/>
                    <a:p>
                      <a:pPr algn="l"/>
                      <a:r>
                        <a:rPr lang="en-AU" sz="1400" b="1" dirty="0">
                          <a:solidFill>
                            <a:schemeClr val="bg1"/>
                          </a:solidFill>
                          <a:effectLst/>
                          <a:latin typeface="Arial" panose="020B0604020202020204" pitchFamily="34" charset="0"/>
                          <a:cs typeface="Arial" panose="020B0604020202020204" pitchFamily="34" charset="0"/>
                        </a:rPr>
                        <a:t>30 September</a:t>
                      </a:r>
                      <a:endParaRPr lang="en-AU" sz="1400" b="1" dirty="0">
                        <a:solidFill>
                          <a:schemeClr val="bg1"/>
                        </a:solidFill>
                        <a:effectLst/>
                        <a:latin typeface="Arial" panose="020B0604020202020204" pitchFamily="34" charset="0"/>
                        <a:ea typeface="Arial" charset="0"/>
                        <a:cs typeface="Arial" panose="020B0604020202020204" pitchFamily="34" charset="0"/>
                      </a:endParaRPr>
                    </a:p>
                  </a:txBody>
                  <a:tcPr anchor="ctr"/>
                </a:tc>
                <a:tc>
                  <a:txBody>
                    <a:bodyPr/>
                    <a:lstStyle/>
                    <a:p>
                      <a:pPr algn="l"/>
                      <a:r>
                        <a:rPr lang="en-AU" sz="1400" b="0" spc="0" baseline="0" dirty="0">
                          <a:solidFill>
                            <a:schemeClr val="bg1"/>
                          </a:solidFill>
                          <a:effectLst/>
                          <a:latin typeface="Arial" panose="020B0604020202020204" pitchFamily="34" charset="0"/>
                          <a:cs typeface="Arial" panose="020B0604020202020204" pitchFamily="34" charset="0"/>
                        </a:rPr>
                        <a:t>Final closing date for Medicine/Dentistry (Curtin/UWA/UNDA)</a:t>
                      </a:r>
                      <a:endParaRPr lang="en-AU" sz="1400" b="0" spc="0" baseline="0" dirty="0">
                        <a:solidFill>
                          <a:schemeClr val="bg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789483450"/>
                  </a:ext>
                </a:extLst>
              </a:tr>
              <a:tr h="348800">
                <a:tc>
                  <a:txBody>
                    <a:bodyPr/>
                    <a:lstStyle/>
                    <a:p>
                      <a:pPr algn="l"/>
                      <a:r>
                        <a:rPr lang="en-AU" sz="1400" b="1" dirty="0">
                          <a:solidFill>
                            <a:schemeClr val="bg1"/>
                          </a:solidFill>
                          <a:effectLst/>
                          <a:latin typeface="Arial" panose="020B0604020202020204" pitchFamily="34" charset="0"/>
                          <a:cs typeface="Arial" panose="020B0604020202020204" pitchFamily="34" charset="0"/>
                        </a:rPr>
                        <a:t>28 November</a:t>
                      </a:r>
                      <a:endParaRPr lang="en-AU" sz="1400" b="1" dirty="0">
                        <a:solidFill>
                          <a:schemeClr val="bg1"/>
                        </a:solidFill>
                        <a:effectLst/>
                        <a:latin typeface="Arial" panose="020B0604020202020204" pitchFamily="34" charset="0"/>
                        <a:ea typeface="Arial" charset="0"/>
                        <a:cs typeface="Arial" panose="020B0604020202020204" pitchFamily="34" charset="0"/>
                      </a:endParaRPr>
                    </a:p>
                  </a:txBody>
                  <a:tcPr anchor="ctr"/>
                </a:tc>
                <a:tc>
                  <a:txBody>
                    <a:bodyPr/>
                    <a:lstStyle/>
                    <a:p>
                      <a:pPr algn="l"/>
                      <a:r>
                        <a:rPr lang="en-AU" sz="1400" b="0" dirty="0">
                          <a:solidFill>
                            <a:schemeClr val="bg1"/>
                          </a:solidFill>
                          <a:effectLst/>
                          <a:latin typeface="Arial" panose="020B0604020202020204" pitchFamily="34" charset="0"/>
                          <a:cs typeface="Arial" panose="020B0604020202020204" pitchFamily="34" charset="0"/>
                        </a:rPr>
                        <a:t>Closing date for EAS applications/documents (main round)</a:t>
                      </a:r>
                      <a:endParaRPr lang="en-AU" sz="1400" b="0" dirty="0">
                        <a:solidFill>
                          <a:schemeClr val="bg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489899129"/>
                  </a:ext>
                </a:extLst>
              </a:tr>
              <a:tr h="348800">
                <a:tc>
                  <a:txBody>
                    <a:bodyPr/>
                    <a:lstStyle/>
                    <a:p>
                      <a:pPr algn="l"/>
                      <a:r>
                        <a:rPr lang="en-AU" sz="1400" b="1" dirty="0">
                          <a:solidFill>
                            <a:schemeClr val="bg1"/>
                          </a:solidFill>
                          <a:effectLst/>
                          <a:latin typeface="Arial" panose="020B0604020202020204" pitchFamily="34" charset="0"/>
                          <a:cs typeface="Arial" panose="020B0604020202020204" pitchFamily="34" charset="0"/>
                        </a:rPr>
                        <a:t>19 December</a:t>
                      </a:r>
                      <a:endParaRPr lang="en-AU" sz="1400" b="1" dirty="0">
                        <a:solidFill>
                          <a:schemeClr val="bg1"/>
                        </a:solidFill>
                        <a:effectLst/>
                        <a:latin typeface="Arial" panose="020B0604020202020204" pitchFamily="34" charset="0"/>
                        <a:ea typeface="Arial" charset="0"/>
                        <a:cs typeface="Arial" panose="020B0604020202020204" pitchFamily="34" charset="0"/>
                      </a:endParaRPr>
                    </a:p>
                  </a:txBody>
                  <a:tcPr anchor="ctr"/>
                </a:tc>
                <a:tc>
                  <a:txBody>
                    <a:bodyPr/>
                    <a:lstStyle/>
                    <a:p>
                      <a:pPr algn="l"/>
                      <a:r>
                        <a:rPr lang="en-AU" sz="1400" b="0" dirty="0">
                          <a:solidFill>
                            <a:schemeClr val="bg1"/>
                          </a:solidFill>
                          <a:effectLst/>
                          <a:latin typeface="Arial" panose="020B0604020202020204" pitchFamily="34" charset="0"/>
                          <a:cs typeface="Arial" panose="020B0604020202020204" pitchFamily="34" charset="0"/>
                        </a:rPr>
                        <a:t>ATARs and scaled scores </a:t>
                      </a:r>
                      <a:r>
                        <a:rPr lang="en-AU" sz="1400" b="0" baseline="0" dirty="0">
                          <a:solidFill>
                            <a:schemeClr val="bg1"/>
                          </a:solidFill>
                          <a:effectLst/>
                          <a:latin typeface="Arial" panose="020B0604020202020204" pitchFamily="34" charset="0"/>
                          <a:cs typeface="Arial" panose="020B0604020202020204" pitchFamily="34" charset="0"/>
                        </a:rPr>
                        <a:t>released for WACE students</a:t>
                      </a:r>
                      <a:endParaRPr lang="en-AU" sz="1400" b="0" dirty="0">
                        <a:solidFill>
                          <a:schemeClr val="bg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2690542948"/>
                  </a:ext>
                </a:extLst>
              </a:tr>
              <a:tr h="348800">
                <a:tc>
                  <a:txBody>
                    <a:bodyPr/>
                    <a:lstStyle/>
                    <a:p>
                      <a:pPr algn="l"/>
                      <a:r>
                        <a:rPr lang="en-AU" sz="1400" b="1" dirty="0">
                          <a:solidFill>
                            <a:schemeClr val="bg1"/>
                          </a:solidFill>
                          <a:effectLst/>
                          <a:latin typeface="Arial" panose="020B0604020202020204" pitchFamily="34" charset="0"/>
                          <a:cs typeface="Arial" panose="020B0604020202020204" pitchFamily="34" charset="0"/>
                        </a:rPr>
                        <a:t>20 December</a:t>
                      </a:r>
                      <a:endParaRPr lang="en-AU" sz="1400" b="1" dirty="0">
                        <a:solidFill>
                          <a:schemeClr val="bg1"/>
                        </a:solidFill>
                        <a:effectLst/>
                        <a:latin typeface="Arial" panose="020B0604020202020204" pitchFamily="34" charset="0"/>
                        <a:ea typeface="Arial" charset="0"/>
                        <a:cs typeface="Arial" panose="020B0604020202020204" pitchFamily="34" charset="0"/>
                      </a:endParaRPr>
                    </a:p>
                  </a:txBody>
                  <a:tcPr anchor="ctr"/>
                </a:tc>
                <a:tc>
                  <a:txBody>
                    <a:bodyPr/>
                    <a:lstStyle/>
                    <a:p>
                      <a:pPr algn="l"/>
                      <a:r>
                        <a:rPr lang="en-AU" sz="1400" b="0" dirty="0">
                          <a:solidFill>
                            <a:schemeClr val="bg1"/>
                          </a:solidFill>
                          <a:effectLst/>
                          <a:latin typeface="Arial" panose="020B0604020202020204" pitchFamily="34" charset="0"/>
                          <a:cs typeface="Arial" panose="020B0604020202020204" pitchFamily="34" charset="0"/>
                        </a:rPr>
                        <a:t>Applications/preference changes close for main round</a:t>
                      </a:r>
                      <a:endParaRPr lang="en-AU" sz="1400" b="0" dirty="0">
                        <a:solidFill>
                          <a:schemeClr val="bg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2367637804"/>
                  </a:ext>
                </a:extLst>
              </a:tr>
              <a:tr h="348800">
                <a:tc>
                  <a:txBody>
                    <a:bodyPr/>
                    <a:lstStyle/>
                    <a:p>
                      <a:pPr algn="l"/>
                      <a:r>
                        <a:rPr lang="en-AU" sz="1400" b="1" dirty="0">
                          <a:solidFill>
                            <a:schemeClr val="bg1"/>
                          </a:solidFill>
                          <a:effectLst/>
                          <a:latin typeface="Arial" panose="020B0604020202020204" pitchFamily="34" charset="0"/>
                          <a:cs typeface="Arial" panose="020B0604020202020204" pitchFamily="34" charset="0"/>
                        </a:rPr>
                        <a:t>24 December</a:t>
                      </a:r>
                      <a:endParaRPr lang="en-AU" sz="1400" b="1" dirty="0">
                        <a:solidFill>
                          <a:schemeClr val="bg1"/>
                        </a:solidFill>
                        <a:effectLst/>
                        <a:latin typeface="Arial" panose="020B0604020202020204" pitchFamily="34" charset="0"/>
                        <a:ea typeface="Arial" charset="0"/>
                        <a:cs typeface="Arial" panose="020B0604020202020204" pitchFamily="34" charset="0"/>
                      </a:endParaRPr>
                    </a:p>
                  </a:txBody>
                  <a:tcPr anchor="ctr"/>
                </a:tc>
                <a:tc>
                  <a:txBody>
                    <a:bodyPr/>
                    <a:lstStyle/>
                    <a:p>
                      <a:pPr algn="l"/>
                      <a:r>
                        <a:rPr lang="en-AU" sz="1400" b="0" dirty="0">
                          <a:solidFill>
                            <a:schemeClr val="bg1"/>
                          </a:solidFill>
                          <a:effectLst/>
                          <a:latin typeface="Arial" panose="020B0604020202020204" pitchFamily="34" charset="0"/>
                          <a:cs typeface="Arial" panose="020B0604020202020204" pitchFamily="34" charset="0"/>
                        </a:rPr>
                        <a:t>Main round offers released – applications re-open</a:t>
                      </a:r>
                      <a:endParaRPr lang="en-AU" sz="1400" b="0" dirty="0">
                        <a:solidFill>
                          <a:schemeClr val="bg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116854606"/>
                  </a:ext>
                </a:extLst>
              </a:tr>
              <a:tr h="348800">
                <a:tc>
                  <a:txBody>
                    <a:bodyPr/>
                    <a:lstStyle/>
                    <a:p>
                      <a:pPr algn="l"/>
                      <a:r>
                        <a:rPr lang="en-AU" sz="1400" b="1" dirty="0">
                          <a:solidFill>
                            <a:schemeClr val="bg1"/>
                          </a:solidFill>
                          <a:effectLst/>
                          <a:latin typeface="Arial" panose="020B0604020202020204" pitchFamily="34" charset="0"/>
                          <a:cs typeface="Arial" panose="020B0604020202020204" pitchFamily="34" charset="0"/>
                        </a:rPr>
                        <a:t>9 January</a:t>
                      </a:r>
                      <a:endParaRPr lang="en-AU" sz="1400" b="1" dirty="0">
                        <a:solidFill>
                          <a:schemeClr val="bg1"/>
                        </a:solidFill>
                        <a:effectLst/>
                        <a:latin typeface="Arial" panose="020B0604020202020204" pitchFamily="34" charset="0"/>
                        <a:ea typeface="Arial" charset="0"/>
                        <a:cs typeface="Arial" panose="020B0604020202020204" pitchFamily="34" charset="0"/>
                      </a:endParaRPr>
                    </a:p>
                  </a:txBody>
                  <a:tcPr anchor="ctr"/>
                </a:tc>
                <a:tc>
                  <a:txBody>
                    <a:bodyPr/>
                    <a:lstStyle/>
                    <a:p>
                      <a:pPr algn="l"/>
                      <a:r>
                        <a:rPr lang="en-AU" sz="1400" b="0" dirty="0">
                          <a:solidFill>
                            <a:schemeClr val="bg1"/>
                          </a:solidFill>
                          <a:effectLst/>
                          <a:latin typeface="Arial" panose="020B0604020202020204" pitchFamily="34" charset="0"/>
                          <a:cs typeface="Arial" panose="020B0604020202020204" pitchFamily="34" charset="0"/>
                        </a:rPr>
                        <a:t>Final closing date for EAS applications/documents</a:t>
                      </a:r>
                      <a:endParaRPr lang="en-AU" sz="1400" b="0" dirty="0">
                        <a:solidFill>
                          <a:schemeClr val="bg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431020779"/>
                  </a:ext>
                </a:extLst>
              </a:tr>
              <a:tr h="348800">
                <a:tc>
                  <a:txBody>
                    <a:bodyPr/>
                    <a:lstStyle/>
                    <a:p>
                      <a:pPr algn="l"/>
                      <a:r>
                        <a:rPr lang="en-AU" sz="1400" b="1" dirty="0">
                          <a:solidFill>
                            <a:schemeClr val="bg1"/>
                          </a:solidFill>
                          <a:effectLst/>
                          <a:latin typeface="Arial" panose="020B0604020202020204" pitchFamily="34" charset="0"/>
                          <a:cs typeface="Arial" panose="020B0604020202020204" pitchFamily="34" charset="0"/>
                        </a:rPr>
                        <a:t>14 January</a:t>
                      </a:r>
                      <a:endParaRPr lang="en-AU" sz="1400" b="1" dirty="0">
                        <a:solidFill>
                          <a:schemeClr val="bg1"/>
                        </a:solidFill>
                        <a:effectLst/>
                        <a:latin typeface="Arial" panose="020B0604020202020204" pitchFamily="34" charset="0"/>
                        <a:ea typeface="Arial" charset="0"/>
                        <a:cs typeface="Arial" panose="020B0604020202020204" pitchFamily="34" charset="0"/>
                      </a:endParaRPr>
                    </a:p>
                  </a:txBody>
                  <a:tcPr anchor="ctr"/>
                </a:tc>
                <a:tc>
                  <a:txBody>
                    <a:bodyPr/>
                    <a:lstStyle/>
                    <a:p>
                      <a:pPr algn="l"/>
                      <a:r>
                        <a:rPr lang="en-AU" sz="1400" b="0" dirty="0">
                          <a:solidFill>
                            <a:schemeClr val="bg1"/>
                          </a:solidFill>
                          <a:effectLst/>
                          <a:latin typeface="Arial" panose="020B0604020202020204" pitchFamily="34" charset="0"/>
                          <a:cs typeface="Arial" panose="020B0604020202020204" pitchFamily="34" charset="0"/>
                        </a:rPr>
                        <a:t>Applications/preference changes close</a:t>
                      </a:r>
                      <a:endParaRPr lang="en-AU" sz="1400" b="0" dirty="0">
                        <a:solidFill>
                          <a:schemeClr val="bg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616870009"/>
                  </a:ext>
                </a:extLst>
              </a:tr>
              <a:tr h="348800">
                <a:tc>
                  <a:txBody>
                    <a:bodyPr/>
                    <a:lstStyle/>
                    <a:p>
                      <a:pPr algn="l"/>
                      <a:r>
                        <a:rPr lang="en-AU" sz="1400" b="1" dirty="0">
                          <a:solidFill>
                            <a:schemeClr val="bg1"/>
                          </a:solidFill>
                          <a:effectLst/>
                          <a:latin typeface="Arial" panose="020B0604020202020204" pitchFamily="34" charset="0"/>
                          <a:cs typeface="Arial" panose="020B0604020202020204" pitchFamily="34" charset="0"/>
                        </a:rPr>
                        <a:t>19 January</a:t>
                      </a:r>
                      <a:endParaRPr lang="en-AU" sz="1400" b="1" dirty="0">
                        <a:solidFill>
                          <a:schemeClr val="bg1"/>
                        </a:solidFill>
                        <a:effectLst/>
                        <a:latin typeface="Arial" panose="020B0604020202020204" pitchFamily="34" charset="0"/>
                        <a:ea typeface="Arial" charset="0"/>
                        <a:cs typeface="Arial" panose="020B0604020202020204" pitchFamily="34" charset="0"/>
                      </a:endParaRPr>
                    </a:p>
                  </a:txBody>
                  <a:tcPr anchor="ctr"/>
                </a:tc>
                <a:tc>
                  <a:txBody>
                    <a:bodyPr/>
                    <a:lstStyle/>
                    <a:p>
                      <a:pPr algn="l"/>
                      <a:r>
                        <a:rPr lang="en-AU" sz="1400" b="0" dirty="0">
                          <a:solidFill>
                            <a:schemeClr val="bg1"/>
                          </a:solidFill>
                          <a:effectLst/>
                          <a:latin typeface="Arial" panose="020B0604020202020204" pitchFamily="34" charset="0"/>
                          <a:cs typeface="Arial" panose="020B0604020202020204" pitchFamily="34" charset="0"/>
                        </a:rPr>
                        <a:t>Second round offers released</a:t>
                      </a:r>
                      <a:endParaRPr lang="en-AU" sz="1400" b="0" dirty="0">
                        <a:solidFill>
                          <a:schemeClr val="bg1"/>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261715531"/>
                  </a:ext>
                </a:extLst>
              </a:tr>
            </a:tbl>
          </a:graphicData>
        </a:graphic>
      </p:graphicFrame>
      <p:sp>
        <p:nvSpPr>
          <p:cNvPr id="3" name="Shape 221">
            <a:extLst>
              <a:ext uri="{FF2B5EF4-FFF2-40B4-BE49-F238E27FC236}">
                <a16:creationId xmlns:a16="http://schemas.microsoft.com/office/drawing/2014/main" id="{F2197578-D502-4847-8C70-E1B16BDB7E5B}"/>
              </a:ext>
            </a:extLst>
          </p:cNvPr>
          <p:cNvSpPr txBox="1">
            <a:spLocks/>
          </p:cNvSpPr>
          <p:nvPr/>
        </p:nvSpPr>
        <p:spPr>
          <a:xfrm>
            <a:off x="215900" y="45217"/>
            <a:ext cx="8712200" cy="676275"/>
          </a:xfrm>
          <a:prstGeom prst="rect">
            <a:avLst/>
          </a:prstGeom>
        </p:spPr>
        <p:txBody>
          <a:bodyP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2800"/>
            </a:pPr>
            <a:r>
              <a:rPr kumimoji="0" lang="en-AU" sz="2800" b="1" i="0" u="none" strike="noStrike" kern="1200" cap="none" spc="0" normalizeH="0" baseline="0" noProof="0" dirty="0">
                <a:ln>
                  <a:noFill/>
                </a:ln>
                <a:solidFill>
                  <a:schemeClr val="tx1"/>
                </a:solidFill>
                <a:effectLst/>
                <a:uLnTx/>
                <a:uFillTx/>
                <a:latin typeface="Arial" charset="0"/>
                <a:ea typeface="Arial" charset="0"/>
                <a:cs typeface="Arial" charset="0"/>
                <a:sym typeface="Arial"/>
              </a:rPr>
              <a:t>Important Dates – 2025/26</a:t>
            </a:r>
          </a:p>
          <a:p>
            <a:pPr marL="0" marR="0" lvl="0" indent="0" algn="ctr" defTabSz="914400" rtl="0" eaLnBrk="1" fontAlgn="auto" latinLnBrk="0" hangingPunct="1">
              <a:lnSpc>
                <a:spcPct val="100000"/>
              </a:lnSpc>
              <a:spcBef>
                <a:spcPts val="0"/>
              </a:spcBef>
              <a:spcAft>
                <a:spcPts val="0"/>
              </a:spcAft>
              <a:buClrTx/>
              <a:buSzTx/>
              <a:buFontTx/>
              <a:buNone/>
              <a:tabLst/>
              <a:defRPr sz="2800"/>
            </a:pPr>
            <a:r>
              <a:rPr kumimoji="0" lang="en-AU" sz="1000" b="1" i="0" u="none" strike="noStrike" kern="1200" cap="none" spc="0" normalizeH="0" baseline="0" noProof="0" dirty="0">
                <a:ln>
                  <a:noFill/>
                </a:ln>
                <a:solidFill>
                  <a:schemeClr val="tx1"/>
                </a:solidFill>
                <a:effectLst/>
                <a:uLnTx/>
                <a:uFillTx/>
                <a:latin typeface="Arial" charset="0"/>
                <a:ea typeface="Arial" charset="0"/>
                <a:cs typeface="Arial" charset="0"/>
                <a:sym typeface="Arial"/>
              </a:rPr>
              <a:t>Subject to change – check TISC website for updates</a:t>
            </a:r>
          </a:p>
        </p:txBody>
      </p:sp>
      <p:pic>
        <p:nvPicPr>
          <p:cNvPr id="4" name="Picture 3" descr="Logo&#10;&#10;Description automatically generated">
            <a:extLst>
              <a:ext uri="{FF2B5EF4-FFF2-40B4-BE49-F238E27FC236}">
                <a16:creationId xmlns:a16="http://schemas.microsoft.com/office/drawing/2014/main" id="{51B31A03-AA40-A932-BC73-4E7608E49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362" y="4659982"/>
            <a:ext cx="1076030" cy="360040"/>
          </a:xfrm>
          <a:prstGeom prst="rect">
            <a:avLst/>
          </a:prstGeom>
        </p:spPr>
      </p:pic>
    </p:spTree>
    <p:extLst>
      <p:ext uri="{BB962C8B-B14F-4D97-AF65-F5344CB8AC3E}">
        <p14:creationId xmlns:p14="http://schemas.microsoft.com/office/powerpoint/2010/main" val="279014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A4DEC2D-8428-5908-B355-3D06A12100F4}"/>
              </a:ext>
            </a:extLst>
          </p:cNvPr>
          <p:cNvSpPr/>
          <p:nvPr/>
        </p:nvSpPr>
        <p:spPr>
          <a:xfrm>
            <a:off x="359532" y="303498"/>
            <a:ext cx="8424936" cy="4536504"/>
          </a:xfrm>
          <a:prstGeom prst="roundRect">
            <a:avLst/>
          </a:prstGeom>
          <a:solidFill>
            <a:schemeClr val="tx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971600" y="1923678"/>
            <a:ext cx="7772401" cy="1021556"/>
          </a:xfrm>
          <a:effectLst/>
        </p:spPr>
        <p:txBody>
          <a:bodyPr>
            <a:normAutofit/>
          </a:bodyPr>
          <a:lstStyle/>
          <a:p>
            <a:pPr algn="ctr"/>
            <a:r>
              <a:rPr lang="en-AU" sz="54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Entry requirements</a:t>
            </a:r>
          </a:p>
        </p:txBody>
      </p:sp>
      <p:pic>
        <p:nvPicPr>
          <p:cNvPr id="3" name="Picture 2" descr="Logo&#10;&#10;Description automatically generated">
            <a:extLst>
              <a:ext uri="{FF2B5EF4-FFF2-40B4-BE49-F238E27FC236}">
                <a16:creationId xmlns:a16="http://schemas.microsoft.com/office/drawing/2014/main" id="{C892EE67-E90A-C9A9-6E23-4E9DFCDC17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4299942"/>
            <a:ext cx="1076030" cy="360040"/>
          </a:xfrm>
          <a:prstGeom prst="rect">
            <a:avLst/>
          </a:prstGeom>
        </p:spPr>
      </p:pic>
    </p:spTree>
    <p:extLst>
      <p:ext uri="{BB962C8B-B14F-4D97-AF65-F5344CB8AC3E}">
        <p14:creationId xmlns:p14="http://schemas.microsoft.com/office/powerpoint/2010/main" val="3037694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Timeline&#10;&#10;Description automatically generated">
            <a:extLst>
              <a:ext uri="{FF2B5EF4-FFF2-40B4-BE49-F238E27FC236}">
                <a16:creationId xmlns:a16="http://schemas.microsoft.com/office/drawing/2014/main" id="{B047AD79-FE72-BD72-4483-717F725DEAB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876" cy="5143500"/>
          </a:xfrm>
        </p:spPr>
      </p:pic>
      <p:sp>
        <p:nvSpPr>
          <p:cNvPr id="18" name="Explosion: 8 Points 17">
            <a:extLst>
              <a:ext uri="{FF2B5EF4-FFF2-40B4-BE49-F238E27FC236}">
                <a16:creationId xmlns:a16="http://schemas.microsoft.com/office/drawing/2014/main" id="{66BDD992-B064-159D-A28B-349D27ED3F48}"/>
              </a:ext>
            </a:extLst>
          </p:cNvPr>
          <p:cNvSpPr/>
          <p:nvPr/>
        </p:nvSpPr>
        <p:spPr>
          <a:xfrm>
            <a:off x="3419872" y="2542406"/>
            <a:ext cx="936104" cy="936104"/>
          </a:xfrm>
          <a:prstGeom prst="irregularSeal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Arial" panose="020B0604020202020204" pitchFamily="34" charset="0"/>
                <a:cs typeface="Arial" panose="020B0604020202020204" pitchFamily="34" charset="0"/>
              </a:rPr>
              <a:t>$95</a:t>
            </a:r>
          </a:p>
        </p:txBody>
      </p:sp>
    </p:spTree>
    <p:extLst>
      <p:ext uri="{BB962C8B-B14F-4D97-AF65-F5344CB8AC3E}">
        <p14:creationId xmlns:p14="http://schemas.microsoft.com/office/powerpoint/2010/main" val="689553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68F26C8-03FA-F73C-CD5A-0F097DC822D2}"/>
              </a:ext>
            </a:extLst>
          </p:cNvPr>
          <p:cNvSpPr/>
          <p:nvPr/>
        </p:nvSpPr>
        <p:spPr>
          <a:xfrm>
            <a:off x="359532" y="267494"/>
            <a:ext cx="8424936" cy="4572508"/>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42" name="Shape 242"/>
          <p:cNvSpPr>
            <a:spLocks noGrp="1"/>
          </p:cNvSpPr>
          <p:nvPr>
            <p:ph type="title"/>
          </p:nvPr>
        </p:nvSpPr>
        <p:spPr>
          <a:xfrm>
            <a:off x="571499" y="453603"/>
            <a:ext cx="8001001" cy="626269"/>
          </a:xfrm>
          <a:prstGeom prst="rect">
            <a:avLst/>
          </a:prstGeom>
        </p:spPr>
        <p:txBody>
          <a:bodyPr>
            <a:normAutofit/>
          </a:bodyPr>
          <a:lstStyle/>
          <a:p>
            <a:pPr algn="ctr"/>
            <a:r>
              <a:rPr lang="en-US" sz="2800" b="1" cap="none" dirty="0">
                <a:solidFill>
                  <a:srgbClr val="0070C0"/>
                </a:solidFill>
                <a:latin typeface="Arial" panose="020B0604020202020204" pitchFamily="34" charset="0"/>
                <a:cs typeface="Arial" panose="020B0604020202020204" pitchFamily="34" charset="0"/>
              </a:rPr>
              <a:t>Online Application – Tips</a:t>
            </a:r>
          </a:p>
        </p:txBody>
      </p:sp>
      <p:sp>
        <p:nvSpPr>
          <p:cNvPr id="243" name="Shape 243"/>
          <p:cNvSpPr>
            <a:spLocks noGrp="1"/>
          </p:cNvSpPr>
          <p:nvPr>
            <p:ph idx="1"/>
          </p:nvPr>
        </p:nvSpPr>
        <p:spPr>
          <a:xfrm>
            <a:off x="1012019" y="910754"/>
            <a:ext cx="7926942" cy="3965252"/>
          </a:xfrm>
          <a:prstGeom prst="rect">
            <a:avLst/>
          </a:prstGeom>
        </p:spPr>
        <p:txBody>
          <a:bodyPr>
            <a:noAutofit/>
          </a:bodyPr>
          <a:lstStyle/>
          <a:p>
            <a:pPr>
              <a:buSzPct val="1000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Don’t forget your qualifications – ATAR or General subjects are automatically available, but any VET qualifications, university enabling programs etc must be declared by you.</a:t>
            </a:r>
          </a:p>
          <a:p>
            <a:pPr>
              <a:buSzPct val="1000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Additional submissions – some courses require things like a declaration or statement. TISC will advise you of these, either during the application process or by email.</a:t>
            </a:r>
          </a:p>
          <a:p>
            <a:pPr>
              <a:buSzPct val="1000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Don’t use a school email address.</a:t>
            </a:r>
          </a:p>
          <a:p>
            <a:pPr>
              <a:buSzPct val="1000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Please provide at least one phone number, preferably a mobile phone.</a:t>
            </a:r>
          </a:p>
          <a:p>
            <a:pPr>
              <a:lnSpc>
                <a:spcPct val="90000"/>
              </a:lnSpc>
              <a:buSzTx/>
              <a:buNone/>
            </a:pPr>
            <a:endParaRPr lang="en-AU" sz="700" dirty="0">
              <a:solidFill>
                <a:schemeClr val="accent4">
                  <a:lumMod val="40000"/>
                  <a:lumOff val="60000"/>
                </a:schemeClr>
              </a:solidFill>
              <a:latin typeface="Arial" panose="020B0604020202020204" pitchFamily="34" charset="0"/>
              <a:cs typeface="Arial" panose="020B0604020202020204" pitchFamily="34" charset="0"/>
            </a:endParaRPr>
          </a:p>
        </p:txBody>
      </p:sp>
      <p:pic>
        <p:nvPicPr>
          <p:cNvPr id="2" name="Picture 1" descr="Logo&#10;&#10;Description automatically generated">
            <a:extLst>
              <a:ext uri="{FF2B5EF4-FFF2-40B4-BE49-F238E27FC236}">
                <a16:creationId xmlns:a16="http://schemas.microsoft.com/office/drawing/2014/main" id="{E956C0C2-1CC2-502F-40EA-D5106C579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926871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106675E-0FAC-EABE-4F7D-4C5589AAEC4F}"/>
              </a:ext>
            </a:extLst>
          </p:cNvPr>
          <p:cNvSpPr/>
          <p:nvPr/>
        </p:nvSpPr>
        <p:spPr>
          <a:xfrm>
            <a:off x="359532" y="267494"/>
            <a:ext cx="8424936" cy="4572508"/>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Shape 216">
            <a:extLst>
              <a:ext uri="{FF2B5EF4-FFF2-40B4-BE49-F238E27FC236}">
                <a16:creationId xmlns:a16="http://schemas.microsoft.com/office/drawing/2014/main" id="{04700552-0BE8-41D6-A4B7-626F31ED0F7A}"/>
              </a:ext>
            </a:extLst>
          </p:cNvPr>
          <p:cNvSpPr txBox="1">
            <a:spLocks/>
          </p:cNvSpPr>
          <p:nvPr/>
        </p:nvSpPr>
        <p:spPr>
          <a:xfrm>
            <a:off x="457200" y="324236"/>
            <a:ext cx="8229600" cy="857251"/>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ln>
                  <a:noFill/>
                </a:ln>
                <a:solidFill>
                  <a:srgbClr val="0070C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r>
              <a:rPr lang="en-AU" b="1" dirty="0">
                <a:latin typeface="Arial" charset="0"/>
                <a:ea typeface="Arial" charset="0"/>
                <a:cs typeface="Arial" charset="0"/>
              </a:rPr>
              <a:t>Preferences</a:t>
            </a:r>
          </a:p>
        </p:txBody>
      </p:sp>
      <p:graphicFrame>
        <p:nvGraphicFramePr>
          <p:cNvPr id="3" name="Table 2">
            <a:extLst>
              <a:ext uri="{FF2B5EF4-FFF2-40B4-BE49-F238E27FC236}">
                <a16:creationId xmlns:a16="http://schemas.microsoft.com/office/drawing/2014/main" id="{F3078B06-BBBF-4355-844A-68D72A4012DC}"/>
              </a:ext>
            </a:extLst>
          </p:cNvPr>
          <p:cNvGraphicFramePr>
            <a:graphicFrameLocks noGrp="1"/>
          </p:cNvGraphicFramePr>
          <p:nvPr>
            <p:extLst>
              <p:ext uri="{D42A27DB-BD31-4B8C-83A1-F6EECF244321}">
                <p14:modId xmlns:p14="http://schemas.microsoft.com/office/powerpoint/2010/main" val="1224308071"/>
              </p:ext>
            </p:extLst>
          </p:nvPr>
        </p:nvGraphicFramePr>
        <p:xfrm>
          <a:off x="800775" y="1193664"/>
          <a:ext cx="7704856" cy="2773680"/>
        </p:xfrm>
        <a:graphic>
          <a:graphicData uri="http://schemas.openxmlformats.org/drawingml/2006/table">
            <a:tbl>
              <a:tblPr firstRow="1" bandRow="1">
                <a:tableStyleId>{3C2FFA5D-87B4-456A-9821-1D502468CF0F}</a:tableStyleId>
              </a:tblPr>
              <a:tblGrid>
                <a:gridCol w="1584176">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tblGrid>
              <a:tr h="370840">
                <a:tc>
                  <a:txBody>
                    <a:bodyPr/>
                    <a:lstStyle/>
                    <a:p>
                      <a:pPr algn="ctr"/>
                      <a:r>
                        <a:rPr lang="en-AU" sz="2000" b="0" dirty="0">
                          <a:effectLst/>
                          <a:latin typeface="Arial" panose="020B0604020202020204" pitchFamily="34" charset="0"/>
                          <a:cs typeface="Arial" panose="020B0604020202020204" pitchFamily="34" charset="0"/>
                        </a:rPr>
                        <a:t>Preference</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effectLst/>
                          <a:latin typeface="Arial" panose="020B0604020202020204" pitchFamily="34" charset="0"/>
                          <a:cs typeface="Arial" panose="020B0604020202020204" pitchFamily="34" charset="0"/>
                        </a:rPr>
                        <a:t>Course</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effectLst/>
                          <a:latin typeface="Arial" panose="020B0604020202020204" pitchFamily="34" charset="0"/>
                          <a:cs typeface="Arial" panose="020B0604020202020204" pitchFamily="34" charset="0"/>
                        </a:rPr>
                        <a:t>University</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Dream course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Dream course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B</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3</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Confident</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choice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C</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4</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Confident choice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D</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5</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Fall back choice</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6</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Fall back choice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C</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8300D016-FD14-42B7-BB36-461D55722740}"/>
              </a:ext>
            </a:extLst>
          </p:cNvPr>
          <p:cNvSpPr/>
          <p:nvPr/>
        </p:nvSpPr>
        <p:spPr>
          <a:xfrm>
            <a:off x="819428" y="1563638"/>
            <a:ext cx="7704856" cy="792088"/>
          </a:xfrm>
          <a:prstGeom prst="rect">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pic>
        <p:nvPicPr>
          <p:cNvPr id="5" name="Picture 4" descr="Logo&#10;&#10;Description automatically generated">
            <a:extLst>
              <a:ext uri="{FF2B5EF4-FFF2-40B4-BE49-F238E27FC236}">
                <a16:creationId xmlns:a16="http://schemas.microsoft.com/office/drawing/2014/main" id="{D5E0C11E-36EC-85FB-934A-9B5BB51F7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84052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A36E4-1F0F-E7E2-EB68-D02CB4D14BBB}"/>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5620E7-1208-B0A5-A392-9FD9243E3B3B}"/>
              </a:ext>
            </a:extLst>
          </p:cNvPr>
          <p:cNvSpPr/>
          <p:nvPr/>
        </p:nvSpPr>
        <p:spPr>
          <a:xfrm>
            <a:off x="359532" y="267494"/>
            <a:ext cx="8424936" cy="4572508"/>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Shape 216">
            <a:extLst>
              <a:ext uri="{FF2B5EF4-FFF2-40B4-BE49-F238E27FC236}">
                <a16:creationId xmlns:a16="http://schemas.microsoft.com/office/drawing/2014/main" id="{BEF4129D-ECEA-F8C1-465B-EFBAC2875840}"/>
              </a:ext>
            </a:extLst>
          </p:cNvPr>
          <p:cNvSpPr txBox="1">
            <a:spLocks/>
          </p:cNvSpPr>
          <p:nvPr/>
        </p:nvSpPr>
        <p:spPr>
          <a:xfrm>
            <a:off x="457200" y="324236"/>
            <a:ext cx="8229600" cy="857251"/>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ln>
                  <a:noFill/>
                </a:ln>
                <a:solidFill>
                  <a:srgbClr val="0070C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r>
              <a:rPr lang="en-AU" b="1" dirty="0">
                <a:latin typeface="Arial" charset="0"/>
                <a:ea typeface="Arial" charset="0"/>
                <a:cs typeface="Arial" charset="0"/>
              </a:rPr>
              <a:t>Preferences</a:t>
            </a:r>
          </a:p>
        </p:txBody>
      </p:sp>
      <p:graphicFrame>
        <p:nvGraphicFramePr>
          <p:cNvPr id="3" name="Table 2">
            <a:extLst>
              <a:ext uri="{FF2B5EF4-FFF2-40B4-BE49-F238E27FC236}">
                <a16:creationId xmlns:a16="http://schemas.microsoft.com/office/drawing/2014/main" id="{4C0E3C33-15AC-4F6B-41D4-F51CE285A21C}"/>
              </a:ext>
            </a:extLst>
          </p:cNvPr>
          <p:cNvGraphicFramePr>
            <a:graphicFrameLocks noGrp="1"/>
          </p:cNvGraphicFramePr>
          <p:nvPr/>
        </p:nvGraphicFramePr>
        <p:xfrm>
          <a:off x="800775" y="1193664"/>
          <a:ext cx="7704856" cy="2773680"/>
        </p:xfrm>
        <a:graphic>
          <a:graphicData uri="http://schemas.openxmlformats.org/drawingml/2006/table">
            <a:tbl>
              <a:tblPr firstRow="1" bandRow="1">
                <a:tableStyleId>{3C2FFA5D-87B4-456A-9821-1D502468CF0F}</a:tableStyleId>
              </a:tblPr>
              <a:tblGrid>
                <a:gridCol w="1584176">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tblGrid>
              <a:tr h="370840">
                <a:tc>
                  <a:txBody>
                    <a:bodyPr/>
                    <a:lstStyle/>
                    <a:p>
                      <a:pPr algn="ctr"/>
                      <a:r>
                        <a:rPr lang="en-AU" sz="2000" b="0" dirty="0">
                          <a:effectLst/>
                          <a:latin typeface="Arial" panose="020B0604020202020204" pitchFamily="34" charset="0"/>
                          <a:cs typeface="Arial" panose="020B0604020202020204" pitchFamily="34" charset="0"/>
                        </a:rPr>
                        <a:t>Preference</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effectLst/>
                          <a:latin typeface="Arial" panose="020B0604020202020204" pitchFamily="34" charset="0"/>
                          <a:cs typeface="Arial" panose="020B0604020202020204" pitchFamily="34" charset="0"/>
                        </a:rPr>
                        <a:t>Course</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effectLst/>
                          <a:latin typeface="Arial" panose="020B0604020202020204" pitchFamily="34" charset="0"/>
                          <a:cs typeface="Arial" panose="020B0604020202020204" pitchFamily="34" charset="0"/>
                        </a:rPr>
                        <a:t>University</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Dream course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Dream course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B</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3</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Confident</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choice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C</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4</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Confident choice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D</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5</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Fall back choice</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6</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Fall back choice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C</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C8DFD4CC-F5C5-84AA-D377-09800AF20644}"/>
              </a:ext>
            </a:extLst>
          </p:cNvPr>
          <p:cNvSpPr/>
          <p:nvPr/>
        </p:nvSpPr>
        <p:spPr>
          <a:xfrm>
            <a:off x="800775" y="2355726"/>
            <a:ext cx="7704856" cy="792088"/>
          </a:xfrm>
          <a:prstGeom prst="rect">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pic>
        <p:nvPicPr>
          <p:cNvPr id="5" name="Picture 4" descr="Logo&#10;&#10;Description automatically generated">
            <a:extLst>
              <a:ext uri="{FF2B5EF4-FFF2-40B4-BE49-F238E27FC236}">
                <a16:creationId xmlns:a16="http://schemas.microsoft.com/office/drawing/2014/main" id="{84C4E66B-B4EC-7389-A22B-ACA07E796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987427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EAF76-D26B-EB08-151E-0C02AB33DB13}"/>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11E628F-DD95-17F7-3C89-14F31165FAEF}"/>
              </a:ext>
            </a:extLst>
          </p:cNvPr>
          <p:cNvSpPr/>
          <p:nvPr/>
        </p:nvSpPr>
        <p:spPr>
          <a:xfrm>
            <a:off x="359532" y="267494"/>
            <a:ext cx="8424936" cy="4572508"/>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Shape 216">
            <a:extLst>
              <a:ext uri="{FF2B5EF4-FFF2-40B4-BE49-F238E27FC236}">
                <a16:creationId xmlns:a16="http://schemas.microsoft.com/office/drawing/2014/main" id="{5079A527-6CDB-258F-2A09-3879D8C2A549}"/>
              </a:ext>
            </a:extLst>
          </p:cNvPr>
          <p:cNvSpPr txBox="1">
            <a:spLocks/>
          </p:cNvSpPr>
          <p:nvPr/>
        </p:nvSpPr>
        <p:spPr>
          <a:xfrm>
            <a:off x="457200" y="324236"/>
            <a:ext cx="8229600" cy="857251"/>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ln>
                  <a:noFill/>
                </a:ln>
                <a:solidFill>
                  <a:srgbClr val="0070C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r>
              <a:rPr lang="en-AU" b="1" dirty="0">
                <a:latin typeface="Arial" charset="0"/>
                <a:ea typeface="Arial" charset="0"/>
                <a:cs typeface="Arial" charset="0"/>
              </a:rPr>
              <a:t>Preferences</a:t>
            </a:r>
          </a:p>
        </p:txBody>
      </p:sp>
      <p:graphicFrame>
        <p:nvGraphicFramePr>
          <p:cNvPr id="3" name="Table 2">
            <a:extLst>
              <a:ext uri="{FF2B5EF4-FFF2-40B4-BE49-F238E27FC236}">
                <a16:creationId xmlns:a16="http://schemas.microsoft.com/office/drawing/2014/main" id="{07FDDDBF-E0D4-62FF-47E9-A69D0165FC30}"/>
              </a:ext>
            </a:extLst>
          </p:cNvPr>
          <p:cNvGraphicFramePr>
            <a:graphicFrameLocks noGrp="1"/>
          </p:cNvGraphicFramePr>
          <p:nvPr/>
        </p:nvGraphicFramePr>
        <p:xfrm>
          <a:off x="800775" y="1193664"/>
          <a:ext cx="7704856" cy="2773680"/>
        </p:xfrm>
        <a:graphic>
          <a:graphicData uri="http://schemas.openxmlformats.org/drawingml/2006/table">
            <a:tbl>
              <a:tblPr firstRow="1" bandRow="1">
                <a:tableStyleId>{3C2FFA5D-87B4-456A-9821-1D502468CF0F}</a:tableStyleId>
              </a:tblPr>
              <a:tblGrid>
                <a:gridCol w="1584176">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tblGrid>
              <a:tr h="370840">
                <a:tc>
                  <a:txBody>
                    <a:bodyPr/>
                    <a:lstStyle/>
                    <a:p>
                      <a:pPr algn="ctr"/>
                      <a:r>
                        <a:rPr lang="en-AU" sz="2000" b="0" dirty="0">
                          <a:effectLst/>
                          <a:latin typeface="Arial" panose="020B0604020202020204" pitchFamily="34" charset="0"/>
                          <a:cs typeface="Arial" panose="020B0604020202020204" pitchFamily="34" charset="0"/>
                        </a:rPr>
                        <a:t>Preference</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effectLst/>
                          <a:latin typeface="Arial" panose="020B0604020202020204" pitchFamily="34" charset="0"/>
                          <a:cs typeface="Arial" panose="020B0604020202020204" pitchFamily="34" charset="0"/>
                        </a:rPr>
                        <a:t>Course</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effectLst/>
                          <a:latin typeface="Arial" panose="020B0604020202020204" pitchFamily="34" charset="0"/>
                          <a:cs typeface="Arial" panose="020B0604020202020204" pitchFamily="34" charset="0"/>
                        </a:rPr>
                        <a:t>University</a:t>
                      </a:r>
                      <a:endParaRPr lang="en-AU" sz="2000" b="0" dirty="0">
                        <a:solidFill>
                          <a:schemeClr val="bg1"/>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Dream course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Dream course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B</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3</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Confident</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choice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C</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4</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Confident choice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D</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5</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Fall back choice</a:t>
                      </a:r>
                      <a:r>
                        <a:rPr lang="en-AU" sz="2000" b="0" baseline="0" dirty="0">
                          <a:solidFill>
                            <a:schemeClr val="tx1">
                              <a:lumMod val="65000"/>
                              <a:lumOff val="35000"/>
                            </a:schemeClr>
                          </a:solidFill>
                          <a:effectLst/>
                          <a:latin typeface="Arial" panose="020B0604020202020204" pitchFamily="34" charset="0"/>
                          <a:cs typeface="Arial" panose="020B0604020202020204" pitchFamily="34" charset="0"/>
                        </a:rPr>
                        <a:t> 1</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en-AU" sz="2000" b="0" dirty="0">
                          <a:solidFill>
                            <a:schemeClr val="tx1">
                              <a:lumMod val="65000"/>
                              <a:lumOff val="35000"/>
                            </a:schemeClr>
                          </a:solidFill>
                          <a:effectLst/>
                          <a:latin typeface="Arial" panose="020B0604020202020204" pitchFamily="34" charset="0"/>
                          <a:cs typeface="Arial" panose="020B0604020202020204" pitchFamily="34" charset="0"/>
                        </a:rPr>
                        <a:t>6</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Fall back choice 2</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2000" b="0" dirty="0">
                          <a:solidFill>
                            <a:schemeClr val="tx1">
                              <a:lumMod val="65000"/>
                              <a:lumOff val="35000"/>
                            </a:schemeClr>
                          </a:solidFill>
                          <a:effectLst/>
                          <a:latin typeface="Arial" panose="020B0604020202020204" pitchFamily="34" charset="0"/>
                          <a:cs typeface="Arial" panose="020B0604020202020204" pitchFamily="34" charset="0"/>
                        </a:rPr>
                        <a:t>University C</a:t>
                      </a:r>
                      <a:endParaRPr lang="en-AU" sz="20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50081960-C7E9-D7D0-4EBB-15847414AA84}"/>
              </a:ext>
            </a:extLst>
          </p:cNvPr>
          <p:cNvSpPr/>
          <p:nvPr/>
        </p:nvSpPr>
        <p:spPr>
          <a:xfrm>
            <a:off x="800775" y="3180959"/>
            <a:ext cx="7704856" cy="792088"/>
          </a:xfrm>
          <a:prstGeom prst="rect">
            <a:avLst/>
          </a:prstGeom>
          <a:noFill/>
          <a:ln w="3810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pic>
        <p:nvPicPr>
          <p:cNvPr id="5" name="Picture 4" descr="Logo&#10;&#10;Description automatically generated">
            <a:extLst>
              <a:ext uri="{FF2B5EF4-FFF2-40B4-BE49-F238E27FC236}">
                <a16:creationId xmlns:a16="http://schemas.microsoft.com/office/drawing/2014/main" id="{F05BF5CD-61DB-E339-2B7C-CF2263249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4008900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3990159-D8A5-B84D-3C10-D70C54217724}"/>
              </a:ext>
            </a:extLst>
          </p:cNvPr>
          <p:cNvSpPr/>
          <p:nvPr/>
        </p:nvSpPr>
        <p:spPr>
          <a:xfrm>
            <a:off x="359532" y="267494"/>
            <a:ext cx="8424936" cy="4572508"/>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Shape 216">
            <a:extLst>
              <a:ext uri="{FF2B5EF4-FFF2-40B4-BE49-F238E27FC236}">
                <a16:creationId xmlns:a16="http://schemas.microsoft.com/office/drawing/2014/main" id="{04700552-0BE8-41D6-A4B7-626F31ED0F7A}"/>
              </a:ext>
            </a:extLst>
          </p:cNvPr>
          <p:cNvSpPr txBox="1">
            <a:spLocks/>
          </p:cNvSpPr>
          <p:nvPr/>
        </p:nvSpPr>
        <p:spPr>
          <a:xfrm>
            <a:off x="457200" y="342392"/>
            <a:ext cx="8229600" cy="857251"/>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ln>
                  <a:noFill/>
                </a:ln>
                <a:solidFill>
                  <a:srgbClr val="0070C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r>
              <a:rPr lang="en-US" b="1" dirty="0">
                <a:latin typeface="Arial" charset="0"/>
                <a:ea typeface="Arial" charset="0"/>
                <a:cs typeface="Arial" charset="0"/>
              </a:rPr>
              <a:t>M</a:t>
            </a:r>
            <a:r>
              <a:rPr lang="en-AU" b="1" dirty="0" err="1">
                <a:latin typeface="Arial" charset="0"/>
                <a:ea typeface="Arial" charset="0"/>
                <a:cs typeface="Arial" charset="0"/>
              </a:rPr>
              <a:t>ethod</a:t>
            </a:r>
            <a:r>
              <a:rPr lang="en-AU" b="1" dirty="0">
                <a:latin typeface="Arial" charset="0"/>
                <a:ea typeface="Arial" charset="0"/>
                <a:cs typeface="Arial" charset="0"/>
              </a:rPr>
              <a:t> of Study &amp; Entry</a:t>
            </a:r>
          </a:p>
        </p:txBody>
      </p:sp>
      <p:graphicFrame>
        <p:nvGraphicFramePr>
          <p:cNvPr id="3" name="Table 2">
            <a:extLst>
              <a:ext uri="{FF2B5EF4-FFF2-40B4-BE49-F238E27FC236}">
                <a16:creationId xmlns:a16="http://schemas.microsoft.com/office/drawing/2014/main" id="{F3078B06-BBBF-4355-844A-68D72A4012DC}"/>
              </a:ext>
            </a:extLst>
          </p:cNvPr>
          <p:cNvGraphicFramePr>
            <a:graphicFrameLocks noGrp="1"/>
          </p:cNvGraphicFramePr>
          <p:nvPr>
            <p:extLst>
              <p:ext uri="{D42A27DB-BD31-4B8C-83A1-F6EECF244321}">
                <p14:modId xmlns:p14="http://schemas.microsoft.com/office/powerpoint/2010/main" val="1207710853"/>
              </p:ext>
            </p:extLst>
          </p:nvPr>
        </p:nvGraphicFramePr>
        <p:xfrm>
          <a:off x="652534" y="1246761"/>
          <a:ext cx="7838931" cy="2804160"/>
        </p:xfrm>
        <a:graphic>
          <a:graphicData uri="http://schemas.openxmlformats.org/drawingml/2006/table">
            <a:tbl>
              <a:tblPr firstRow="1" bandRow="1">
                <a:tableStyleId>{3C2FFA5D-87B4-456A-9821-1D502468CF0F}</a:tableStyleId>
              </a:tblPr>
              <a:tblGrid>
                <a:gridCol w="722422">
                  <a:extLst>
                    <a:ext uri="{9D8B030D-6E8A-4147-A177-3AD203B41FA5}">
                      <a16:colId xmlns:a16="http://schemas.microsoft.com/office/drawing/2014/main" val="20000"/>
                    </a:ext>
                  </a:extLst>
                </a:gridCol>
                <a:gridCol w="2075949">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1656184">
                  <a:extLst>
                    <a:ext uri="{9D8B030D-6E8A-4147-A177-3AD203B41FA5}">
                      <a16:colId xmlns:a16="http://schemas.microsoft.com/office/drawing/2014/main" val="3222240369"/>
                    </a:ext>
                  </a:extLst>
                </a:gridCol>
                <a:gridCol w="1296144">
                  <a:extLst>
                    <a:ext uri="{9D8B030D-6E8A-4147-A177-3AD203B41FA5}">
                      <a16:colId xmlns:a16="http://schemas.microsoft.com/office/drawing/2014/main" val="3192986801"/>
                    </a:ext>
                  </a:extLst>
                </a:gridCol>
              </a:tblGrid>
              <a:tr h="370840">
                <a:tc>
                  <a:txBody>
                    <a:bodyPr/>
                    <a:lstStyle/>
                    <a:p>
                      <a:pPr algn="ctr"/>
                      <a:r>
                        <a:rPr lang="en-AU" sz="1600" b="0" dirty="0">
                          <a:effectLst/>
                          <a:latin typeface="Arial" panose="020B0604020202020204" pitchFamily="34" charset="0"/>
                          <a:cs typeface="Arial" panose="020B0604020202020204" pitchFamily="34" charset="0"/>
                        </a:rPr>
                        <a:t>Pref #</a:t>
                      </a:r>
                      <a:endParaRPr lang="en-AU" sz="16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effectLst/>
                          <a:latin typeface="Arial" panose="020B0604020202020204" pitchFamily="34" charset="0"/>
                          <a:cs typeface="Arial" panose="020B0604020202020204" pitchFamily="34" charset="0"/>
                        </a:rPr>
                        <a:t>Course</a:t>
                      </a:r>
                      <a:endParaRPr lang="en-AU" sz="16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effectLst/>
                          <a:latin typeface="Arial" panose="020B0604020202020204" pitchFamily="34" charset="0"/>
                          <a:cs typeface="Arial" panose="020B0604020202020204" pitchFamily="34" charset="0"/>
                        </a:rPr>
                        <a:t>University</a:t>
                      </a:r>
                      <a:endParaRPr lang="en-AU" sz="1600" b="0" dirty="0">
                        <a:solidFill>
                          <a:schemeClr val="bg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US" sz="1600" b="0" dirty="0">
                          <a:solidFill>
                            <a:schemeClr val="tx1"/>
                          </a:solidFill>
                          <a:effectLst/>
                          <a:latin typeface="Arial" panose="020B0604020202020204" pitchFamily="34" charset="0"/>
                          <a:ea typeface="Arial" charset="0"/>
                          <a:cs typeface="Arial" panose="020B0604020202020204" pitchFamily="34" charset="0"/>
                        </a:rPr>
                        <a:t>Experience Based Entry?</a:t>
                      </a:r>
                      <a:endParaRPr lang="en-AU" sz="1600" b="0" dirty="0">
                        <a:solidFill>
                          <a:schemeClr val="tx1"/>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US" sz="1600" b="0" dirty="0">
                          <a:solidFill>
                            <a:schemeClr val="tx1"/>
                          </a:solidFill>
                          <a:effectLst/>
                          <a:latin typeface="Arial" panose="020B0604020202020204" pitchFamily="34" charset="0"/>
                          <a:ea typeface="Arial" charset="0"/>
                          <a:cs typeface="Arial" panose="020B0604020202020204" pitchFamily="34" charset="0"/>
                        </a:rPr>
                        <a:t>Method of Study</a:t>
                      </a:r>
                      <a:endParaRPr lang="en-AU" sz="1600" b="0" dirty="0">
                        <a:solidFill>
                          <a:schemeClr val="tx1"/>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en-AU" sz="1600" b="0" dirty="0">
                          <a:solidFill>
                            <a:schemeClr val="tx1">
                              <a:lumMod val="65000"/>
                              <a:lumOff val="35000"/>
                            </a:schemeClr>
                          </a:solidFill>
                          <a:effectLst/>
                          <a:latin typeface="Arial" panose="020B0604020202020204" pitchFamily="34" charset="0"/>
                          <a:cs typeface="Arial" panose="020B0604020202020204" pitchFamily="34" charset="0"/>
                        </a:rPr>
                        <a:t>1</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Engineering</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US"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rPr>
                        <a:t>Full-time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en-AU" sz="1600" b="0" dirty="0">
                          <a:solidFill>
                            <a:schemeClr val="tx1">
                              <a:lumMod val="65000"/>
                              <a:lumOff val="35000"/>
                            </a:schemeClr>
                          </a:solidFill>
                          <a:effectLst/>
                          <a:latin typeface="Arial" panose="020B0604020202020204" pitchFamily="34" charset="0"/>
                          <a:cs typeface="Arial" panose="020B0604020202020204" pitchFamily="34" charset="0"/>
                        </a:rPr>
                        <a:t>2</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Engineering</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University B</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rPr>
                        <a:t>Full-time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en-AU" sz="1600" b="0" dirty="0">
                          <a:solidFill>
                            <a:schemeClr val="tx1">
                              <a:lumMod val="65000"/>
                              <a:lumOff val="35000"/>
                            </a:schemeClr>
                          </a:solidFill>
                          <a:effectLst/>
                          <a:latin typeface="Arial" panose="020B0604020202020204" pitchFamily="34" charset="0"/>
                          <a:cs typeface="Arial" panose="020B0604020202020204" pitchFamily="34" charset="0"/>
                        </a:rPr>
                        <a:t>3</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Science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1600" b="0" baseline="0" dirty="0">
                          <a:solidFill>
                            <a:schemeClr val="tx1">
                              <a:lumMod val="65000"/>
                              <a:lumOff val="35000"/>
                            </a:schemeClr>
                          </a:solidFill>
                          <a:effectLst/>
                          <a:latin typeface="Arial" panose="020B0604020202020204" pitchFamily="34" charset="0"/>
                          <a:cs typeface="Arial" panose="020B0604020202020204" pitchFamily="34" charset="0"/>
                        </a:rPr>
                        <a:t> A</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rPr>
                        <a:t>Full-time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en-AU" sz="1600" b="0" dirty="0">
                          <a:solidFill>
                            <a:schemeClr val="tx1">
                              <a:lumMod val="65000"/>
                              <a:lumOff val="35000"/>
                            </a:schemeClr>
                          </a:solidFill>
                          <a:effectLst/>
                          <a:latin typeface="Arial" panose="020B0604020202020204" pitchFamily="34" charset="0"/>
                          <a:cs typeface="Arial" panose="020B0604020202020204" pitchFamily="34" charset="0"/>
                        </a:rPr>
                        <a:t>4</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Science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University</a:t>
                      </a:r>
                      <a:r>
                        <a:rPr lang="en-AU" sz="1600" b="0" baseline="0" dirty="0">
                          <a:solidFill>
                            <a:schemeClr val="tx1">
                              <a:lumMod val="65000"/>
                              <a:lumOff val="35000"/>
                            </a:schemeClr>
                          </a:solidFill>
                          <a:effectLst/>
                          <a:latin typeface="Arial" panose="020B0604020202020204" pitchFamily="34" charset="0"/>
                          <a:cs typeface="Arial" panose="020B0604020202020204" pitchFamily="34" charset="0"/>
                        </a:rPr>
                        <a:t> B</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rPr>
                        <a:t>Full-time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en-AU" sz="1600" b="0" dirty="0">
                          <a:solidFill>
                            <a:schemeClr val="tx1">
                              <a:lumMod val="65000"/>
                              <a:lumOff val="35000"/>
                            </a:schemeClr>
                          </a:solidFill>
                          <a:effectLst/>
                          <a:latin typeface="Arial" panose="020B0604020202020204" pitchFamily="34" charset="0"/>
                          <a:cs typeface="Arial" panose="020B0604020202020204" pitchFamily="34" charset="0"/>
                        </a:rPr>
                        <a:t>5</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Enabling Program</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University A</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rPr>
                        <a:t>Full-time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en-AU" sz="1600" b="0" dirty="0">
                          <a:solidFill>
                            <a:schemeClr val="tx1">
                              <a:lumMod val="65000"/>
                              <a:lumOff val="35000"/>
                            </a:schemeClr>
                          </a:solidFill>
                          <a:effectLst/>
                          <a:latin typeface="Arial" panose="020B0604020202020204" pitchFamily="34" charset="0"/>
                          <a:cs typeface="Arial" panose="020B0604020202020204" pitchFamily="34" charset="0"/>
                        </a:rPr>
                        <a:t>6</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Enabling Program</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r>
                        <a:rPr lang="en-AU" sz="1600" b="0" dirty="0">
                          <a:solidFill>
                            <a:schemeClr val="tx1">
                              <a:lumMod val="65000"/>
                              <a:lumOff val="35000"/>
                            </a:schemeClr>
                          </a:solidFill>
                          <a:effectLst/>
                          <a:latin typeface="Arial" panose="020B0604020202020204" pitchFamily="34" charset="0"/>
                          <a:cs typeface="Arial" panose="020B0604020202020204" pitchFamily="34" charset="0"/>
                        </a:rPr>
                        <a:t>University B</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algn="l"/>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rPr>
                        <a:t>Full-time</a:t>
                      </a:r>
                      <a:endParaRPr lang="en-AU" sz="1600" b="0" dirty="0">
                        <a:solidFill>
                          <a:schemeClr val="tx1">
                            <a:lumMod val="65000"/>
                            <a:lumOff val="35000"/>
                          </a:schemeClr>
                        </a:solidFill>
                        <a:effectLst/>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pic>
        <p:nvPicPr>
          <p:cNvPr id="5" name="Picture 4" descr="Logo&#10;&#10;Description automatically generated">
            <a:extLst>
              <a:ext uri="{FF2B5EF4-FFF2-40B4-BE49-F238E27FC236}">
                <a16:creationId xmlns:a16="http://schemas.microsoft.com/office/drawing/2014/main" id="{7713A077-B124-9545-6CD0-7F9E42A369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pic>
        <p:nvPicPr>
          <p:cNvPr id="9" name="Graphic 8" descr="Checkbox Checked with solid fill">
            <a:extLst>
              <a:ext uri="{FF2B5EF4-FFF2-40B4-BE49-F238E27FC236}">
                <a16:creationId xmlns:a16="http://schemas.microsoft.com/office/drawing/2014/main" id="{F93C3775-C245-0B4E-4703-142379C8F3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9560" y="2571750"/>
            <a:ext cx="369571" cy="369571"/>
          </a:xfrm>
          <a:prstGeom prst="rect">
            <a:avLst/>
          </a:prstGeom>
        </p:spPr>
      </p:pic>
      <p:pic>
        <p:nvPicPr>
          <p:cNvPr id="10" name="Graphic 9" descr="Checkbox Checked with solid fill">
            <a:extLst>
              <a:ext uri="{FF2B5EF4-FFF2-40B4-BE49-F238E27FC236}">
                <a16:creationId xmlns:a16="http://schemas.microsoft.com/office/drawing/2014/main" id="{0448E980-7339-25B7-3194-7CCE8097112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9561" y="2903884"/>
            <a:ext cx="369571" cy="369571"/>
          </a:xfrm>
          <a:prstGeom prst="rect">
            <a:avLst/>
          </a:prstGeom>
        </p:spPr>
      </p:pic>
    </p:spTree>
    <p:extLst>
      <p:ext uri="{BB962C8B-B14F-4D97-AF65-F5344CB8AC3E}">
        <p14:creationId xmlns:p14="http://schemas.microsoft.com/office/powerpoint/2010/main" val="1993732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ddressing a group of people&#10;&#10;Description automatically generated with medium confidence">
            <a:extLst>
              <a:ext uri="{FF2B5EF4-FFF2-40B4-BE49-F238E27FC236}">
                <a16:creationId xmlns:a16="http://schemas.microsoft.com/office/drawing/2014/main" id="{2D5CF838-0191-9B06-33C0-D272EEA0D982}"/>
              </a:ext>
            </a:extLst>
          </p:cNvPr>
          <p:cNvPicPr>
            <a:picLocks noChangeAspect="1"/>
          </p:cNvPicPr>
          <p:nvPr/>
        </p:nvPicPr>
        <p:blipFill rotWithShape="1">
          <a:blip r:embed="rId3" cstate="print">
            <a:alphaModFix amt="40000"/>
            <a:extLst>
              <a:ext uri="{28A0092B-C50C-407E-A947-70E740481C1C}">
                <a14:useLocalDpi xmlns:a14="http://schemas.microsoft.com/office/drawing/2010/main" val="0"/>
              </a:ext>
            </a:extLst>
          </a:blip>
          <a:srcRect l="6172" r="51" b="1"/>
          <a:stretch/>
        </p:blipFill>
        <p:spPr>
          <a:xfrm>
            <a:off x="20" y="10"/>
            <a:ext cx="9143980" cy="5143490"/>
          </a:xfrm>
          <a:prstGeom prst="rect">
            <a:avLst/>
          </a:prstGeom>
        </p:spPr>
      </p:pic>
      <p:sp>
        <p:nvSpPr>
          <p:cNvPr id="4" name="TextBox 3"/>
          <p:cNvSpPr txBox="1"/>
          <p:nvPr/>
        </p:nvSpPr>
        <p:spPr>
          <a:xfrm>
            <a:off x="1027808" y="351794"/>
            <a:ext cx="7378003" cy="1530101"/>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fontScale="85000" lnSpcReduction="10000"/>
          </a:bodyPr>
          <a:lstStyle/>
          <a:p>
            <a:pPr marL="0" marR="0" indent="0" fontAlgn="auto">
              <a:lnSpc>
                <a:spcPct val="110000"/>
              </a:lnSpc>
              <a:spcBef>
                <a:spcPct val="0"/>
              </a:spcBef>
              <a:spcAft>
                <a:spcPts val="600"/>
              </a:spcAft>
              <a:buClrTx/>
              <a:buSzTx/>
              <a:tabLst/>
            </a:pPr>
            <a:r>
              <a:rPr kumimoji="0" lang="en-US" sz="4800" b="1" u="none" strike="noStrike" spc="0" normalizeH="0" baseline="0" dirty="0">
                <a:ln w="3175" cmpd="sng">
                  <a:noFill/>
                </a:ln>
                <a:uFillTx/>
                <a:latin typeface="Arial" panose="020B0604020202020204" pitchFamily="34" charset="0"/>
                <a:ea typeface="+mj-ea"/>
                <a:cs typeface="Arial" panose="020B0604020202020204" pitchFamily="34" charset="0"/>
                <a:sym typeface="Arial"/>
              </a:rPr>
              <a:t>TISC will offer</a:t>
            </a:r>
            <a:r>
              <a:rPr kumimoji="0" lang="en-US" sz="4800" b="1" u="none" strike="noStrike" spc="0" normalizeH="0" dirty="0">
                <a:ln w="3175" cmpd="sng">
                  <a:noFill/>
                </a:ln>
                <a:uFillTx/>
                <a:latin typeface="Arial" panose="020B0604020202020204" pitchFamily="34" charset="0"/>
                <a:ea typeface="+mj-ea"/>
                <a:cs typeface="Arial" panose="020B0604020202020204" pitchFamily="34" charset="0"/>
                <a:sym typeface="Arial"/>
              </a:rPr>
              <a:t> you the highest possible preference.</a:t>
            </a:r>
            <a:endParaRPr kumimoji="0" lang="en-US" sz="4800" b="1" u="none" strike="noStrike" spc="0" normalizeH="0" baseline="0" dirty="0">
              <a:ln w="3175" cmpd="sng">
                <a:noFill/>
              </a:ln>
              <a:uFillTx/>
              <a:latin typeface="Arial" panose="020B0604020202020204" pitchFamily="34" charset="0"/>
              <a:ea typeface="+mj-ea"/>
              <a:cs typeface="Arial" panose="020B0604020202020204" pitchFamily="34" charset="0"/>
              <a:sym typeface="Arial"/>
            </a:endParaRPr>
          </a:p>
        </p:txBody>
      </p:sp>
      <p:pic>
        <p:nvPicPr>
          <p:cNvPr id="2" name="Picture 1" descr="Logo&#10;&#10;Description automatically generated">
            <a:extLst>
              <a:ext uri="{FF2B5EF4-FFF2-40B4-BE49-F238E27FC236}">
                <a16:creationId xmlns:a16="http://schemas.microsoft.com/office/drawing/2014/main" id="{BF49C33A-BF19-845D-5D25-B5698A9F2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618787772"/>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55576" y="1707654"/>
            <a:ext cx="7772401" cy="1021556"/>
          </a:xfrm>
        </p:spPr>
        <p:txBody>
          <a:bodyPr>
            <a:normAutofit fontScale="90000"/>
          </a:bodyPr>
          <a:lstStyle/>
          <a:p>
            <a:pPr algn="ctr"/>
            <a:r>
              <a:rPr lang="en-AU" sz="4400" b="1" cap="none" dirty="0">
                <a:latin typeface="Arial" panose="020B0604020202020204" pitchFamily="34" charset="0"/>
                <a:ea typeface="Open Sans" panose="020B0606030504020204" pitchFamily="34" charset="0"/>
                <a:cs typeface="Arial" panose="020B0604020202020204" pitchFamily="34" charset="0"/>
              </a:rPr>
              <a:t>Results </a:t>
            </a:r>
            <a:br>
              <a:rPr lang="en-AU" sz="4400" b="1" cap="none" dirty="0">
                <a:latin typeface="Arial" panose="020B0604020202020204" pitchFamily="34" charset="0"/>
                <a:ea typeface="Open Sans" panose="020B0606030504020204" pitchFamily="34" charset="0"/>
                <a:cs typeface="Arial" panose="020B0604020202020204" pitchFamily="34" charset="0"/>
              </a:rPr>
            </a:br>
            <a:r>
              <a:rPr lang="en-AU" sz="4400" b="1" cap="none" dirty="0">
                <a:latin typeface="Arial" panose="020B0604020202020204" pitchFamily="34" charset="0"/>
                <a:ea typeface="Open Sans" panose="020B0606030504020204" pitchFamily="34" charset="0"/>
                <a:cs typeface="Arial" panose="020B0604020202020204" pitchFamily="34" charset="0"/>
              </a:rPr>
              <a:t>(for WACE ATAR students)</a:t>
            </a:r>
          </a:p>
        </p:txBody>
      </p:sp>
      <p:pic>
        <p:nvPicPr>
          <p:cNvPr id="2" name="Picture 1" descr="Logo&#10;&#10;Description automatically generated">
            <a:extLst>
              <a:ext uri="{FF2B5EF4-FFF2-40B4-BE49-F238E27FC236}">
                <a16:creationId xmlns:a16="http://schemas.microsoft.com/office/drawing/2014/main" id="{1A0C7210-7E79-58DB-A582-0B36C6BA1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4103364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3C96594-EE98-CF0C-60F5-E9B2061D04A9}"/>
              </a:ext>
            </a:extLst>
          </p:cNvPr>
          <p:cNvSpPr/>
          <p:nvPr/>
        </p:nvSpPr>
        <p:spPr>
          <a:xfrm>
            <a:off x="5193382" y="123478"/>
            <a:ext cx="3567922" cy="2952328"/>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24B35BDF-E873-4F7A-9FF0-8A2627277B15}"/>
              </a:ext>
            </a:extLst>
          </p:cNvPr>
          <p:cNvPicPr>
            <a:picLocks noChangeAspect="1"/>
          </p:cNvPicPr>
          <p:nvPr/>
        </p:nvPicPr>
        <p:blipFill>
          <a:blip r:embed="rId3"/>
          <a:stretch>
            <a:fillRect/>
          </a:stretch>
        </p:blipFill>
        <p:spPr>
          <a:xfrm>
            <a:off x="1259632" y="0"/>
            <a:ext cx="3567922" cy="5143500"/>
          </a:xfrm>
          <a:prstGeom prst="rect">
            <a:avLst/>
          </a:prstGeom>
        </p:spPr>
      </p:pic>
      <p:sp>
        <p:nvSpPr>
          <p:cNvPr id="8" name="Rectangle 7">
            <a:extLst>
              <a:ext uri="{FF2B5EF4-FFF2-40B4-BE49-F238E27FC236}">
                <a16:creationId xmlns:a16="http://schemas.microsoft.com/office/drawing/2014/main" id="{2247C486-0E37-4CC1-9E23-4C9928B9A23E}"/>
              </a:ext>
            </a:extLst>
          </p:cNvPr>
          <p:cNvSpPr/>
          <p:nvPr/>
        </p:nvSpPr>
        <p:spPr>
          <a:xfrm>
            <a:off x="4211960" y="51470"/>
            <a:ext cx="504056" cy="555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panose="020B0604020202020204" pitchFamily="34" charset="0"/>
                <a:cs typeface="Arial" panose="020B0604020202020204" pitchFamily="34" charset="0"/>
              </a:rPr>
              <a:t>QR CODE</a:t>
            </a:r>
          </a:p>
        </p:txBody>
      </p:sp>
      <p:sp>
        <p:nvSpPr>
          <p:cNvPr id="2" name="TextBox 1">
            <a:extLst>
              <a:ext uri="{FF2B5EF4-FFF2-40B4-BE49-F238E27FC236}">
                <a16:creationId xmlns:a16="http://schemas.microsoft.com/office/drawing/2014/main" id="{CDCE97A0-AE0B-E0FB-5977-4F494363771D}"/>
              </a:ext>
            </a:extLst>
          </p:cNvPr>
          <p:cNvSpPr txBox="1"/>
          <p:nvPr/>
        </p:nvSpPr>
        <p:spPr>
          <a:xfrm>
            <a:off x="5436096" y="555526"/>
            <a:ext cx="3168352" cy="2246769"/>
          </a:xfrm>
          <a:prstGeom prst="rect">
            <a:avLst/>
          </a:prstGeom>
          <a:noFill/>
        </p:spPr>
        <p:txBody>
          <a:bodyPr wrap="square" rtlCol="0">
            <a:spAutoFit/>
          </a:bodyPr>
          <a:lstStyle/>
          <a:p>
            <a:r>
              <a:rPr lang="en-AU" sz="2000" dirty="0">
                <a:solidFill>
                  <a:schemeClr val="bg1"/>
                </a:solidFill>
                <a:latin typeface="Arial" panose="020B0604020202020204" pitchFamily="34" charset="0"/>
                <a:cs typeface="Arial" panose="020B0604020202020204" pitchFamily="34" charset="0"/>
              </a:rPr>
              <a:t>If you have completed one or more ATAR subjects you will be issued a </a:t>
            </a:r>
            <a:r>
              <a:rPr lang="en-AU" sz="2000" b="1" dirty="0">
                <a:solidFill>
                  <a:schemeClr val="bg1"/>
                </a:solidFill>
                <a:latin typeface="Arial" panose="020B0604020202020204" pitchFamily="34" charset="0"/>
                <a:cs typeface="Arial" panose="020B0604020202020204" pitchFamily="34" charset="0"/>
              </a:rPr>
              <a:t>Universities Admission Advice Letter (UAAL)</a:t>
            </a:r>
            <a:r>
              <a:rPr lang="en-AU" sz="2000" dirty="0">
                <a:solidFill>
                  <a:schemeClr val="bg1"/>
                </a:solidFill>
                <a:latin typeface="Arial" panose="020B0604020202020204" pitchFamily="34" charset="0"/>
                <a:cs typeface="Arial" panose="020B0604020202020204" pitchFamily="34" charset="0"/>
              </a:rPr>
              <a:t>. It will look something like this. </a:t>
            </a:r>
          </a:p>
        </p:txBody>
      </p:sp>
      <p:pic>
        <p:nvPicPr>
          <p:cNvPr id="3" name="Picture 2" descr="Logo&#10;&#10;Description automatically generated">
            <a:extLst>
              <a:ext uri="{FF2B5EF4-FFF2-40B4-BE49-F238E27FC236}">
                <a16:creationId xmlns:a16="http://schemas.microsoft.com/office/drawing/2014/main" id="{DD06BE76-3128-04AB-E3F6-6E6C754797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6381890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CB8A658-2DFD-A6B2-BBE4-64DA3EE6B391}"/>
              </a:ext>
            </a:extLst>
          </p:cNvPr>
          <p:cNvSpPr/>
          <p:nvPr/>
        </p:nvSpPr>
        <p:spPr>
          <a:xfrm>
            <a:off x="3563887" y="3418415"/>
            <a:ext cx="4832204" cy="1077262"/>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FD73F562-9AAD-4C9A-A2F8-00D2E6C7676D}"/>
              </a:ext>
            </a:extLst>
          </p:cNvPr>
          <p:cNvPicPr>
            <a:picLocks noChangeAspect="1"/>
          </p:cNvPicPr>
          <p:nvPr/>
        </p:nvPicPr>
        <p:blipFill>
          <a:blip r:embed="rId3"/>
          <a:stretch>
            <a:fillRect/>
          </a:stretch>
        </p:blipFill>
        <p:spPr>
          <a:xfrm>
            <a:off x="906122" y="375658"/>
            <a:ext cx="7723341" cy="2823649"/>
          </a:xfrm>
          <a:prstGeom prst="rect">
            <a:avLst/>
          </a:prstGeom>
        </p:spPr>
      </p:pic>
      <p:sp>
        <p:nvSpPr>
          <p:cNvPr id="6" name="Rectangle 5"/>
          <p:cNvSpPr/>
          <p:nvPr/>
        </p:nvSpPr>
        <p:spPr>
          <a:xfrm>
            <a:off x="4767793" y="1609122"/>
            <a:ext cx="468052" cy="216024"/>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7" name="Rectangle 6"/>
          <p:cNvSpPr/>
          <p:nvPr/>
        </p:nvSpPr>
        <p:spPr>
          <a:xfrm>
            <a:off x="5652120" y="2229712"/>
            <a:ext cx="468052" cy="684075"/>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8" name="Rectangle 7"/>
          <p:cNvSpPr/>
          <p:nvPr/>
        </p:nvSpPr>
        <p:spPr>
          <a:xfrm>
            <a:off x="1115616" y="2922310"/>
            <a:ext cx="1152128" cy="276997"/>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dirty="0">
              <a:ln>
                <a:noFill/>
              </a:ln>
              <a:solidFill>
                <a:srgbClr val="000000"/>
              </a:solidFill>
              <a:effectLst/>
              <a:uFillTx/>
              <a:latin typeface="Arial"/>
              <a:ea typeface="Arial"/>
              <a:cs typeface="Arial"/>
              <a:sym typeface="Arial"/>
            </a:endParaRPr>
          </a:p>
        </p:txBody>
      </p:sp>
      <p:sp>
        <p:nvSpPr>
          <p:cNvPr id="11" name="Rectangle 10">
            <a:extLst>
              <a:ext uri="{FF2B5EF4-FFF2-40B4-BE49-F238E27FC236}">
                <a16:creationId xmlns:a16="http://schemas.microsoft.com/office/drawing/2014/main" id="{5296F540-0331-4A84-904A-0E13B93E17B6}"/>
              </a:ext>
            </a:extLst>
          </p:cNvPr>
          <p:cNvSpPr/>
          <p:nvPr/>
        </p:nvSpPr>
        <p:spPr>
          <a:xfrm>
            <a:off x="7452320" y="483518"/>
            <a:ext cx="936104" cy="11256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panose="020B0604020202020204" pitchFamily="34" charset="0"/>
                <a:cs typeface="Arial" panose="020B0604020202020204" pitchFamily="34" charset="0"/>
              </a:rPr>
              <a:t>QR CODE</a:t>
            </a:r>
          </a:p>
        </p:txBody>
      </p:sp>
      <p:sp>
        <p:nvSpPr>
          <p:cNvPr id="2" name="TextBox 1">
            <a:extLst>
              <a:ext uri="{FF2B5EF4-FFF2-40B4-BE49-F238E27FC236}">
                <a16:creationId xmlns:a16="http://schemas.microsoft.com/office/drawing/2014/main" id="{238486AA-5EDA-330A-2675-A8BB8B68F0C9}"/>
              </a:ext>
            </a:extLst>
          </p:cNvPr>
          <p:cNvSpPr txBox="1"/>
          <p:nvPr/>
        </p:nvSpPr>
        <p:spPr>
          <a:xfrm>
            <a:off x="3715571" y="3464385"/>
            <a:ext cx="4680520" cy="923330"/>
          </a:xfrm>
          <a:prstGeom prst="rect">
            <a:avLst/>
          </a:prstGeom>
          <a:noFill/>
        </p:spPr>
        <p:txBody>
          <a:bodyPr wrap="square" rtlCol="0">
            <a:spAutoFit/>
          </a:bodyPr>
          <a:lstStyle/>
          <a:p>
            <a:r>
              <a:rPr lang="en-AU" dirty="0">
                <a:solidFill>
                  <a:schemeClr val="bg1"/>
                </a:solidFill>
                <a:latin typeface="Arial" panose="020B0604020202020204" pitchFamily="34" charset="0"/>
                <a:cs typeface="Arial" panose="020B0604020202020204" pitchFamily="34" charset="0"/>
              </a:rPr>
              <a:t>All your current-year scaled scores will be shown. Previous years’ scaled scores will only be shown </a:t>
            </a:r>
            <a:r>
              <a:rPr lang="en-AU" b="1" dirty="0">
                <a:solidFill>
                  <a:schemeClr val="bg1"/>
                </a:solidFill>
                <a:latin typeface="Arial" panose="020B0604020202020204" pitchFamily="34" charset="0"/>
                <a:cs typeface="Arial" panose="020B0604020202020204" pitchFamily="34" charset="0"/>
              </a:rPr>
              <a:t>if </a:t>
            </a:r>
            <a:r>
              <a:rPr lang="en-AU" dirty="0">
                <a:solidFill>
                  <a:schemeClr val="bg1"/>
                </a:solidFill>
                <a:latin typeface="Arial" panose="020B0604020202020204" pitchFamily="34" charset="0"/>
                <a:cs typeface="Arial" panose="020B0604020202020204" pitchFamily="34" charset="0"/>
              </a:rPr>
              <a:t>they are in your best four.</a:t>
            </a:r>
          </a:p>
        </p:txBody>
      </p:sp>
      <p:sp>
        <p:nvSpPr>
          <p:cNvPr id="3" name="Arrow: Curved Right 2">
            <a:extLst>
              <a:ext uri="{FF2B5EF4-FFF2-40B4-BE49-F238E27FC236}">
                <a16:creationId xmlns:a16="http://schemas.microsoft.com/office/drawing/2014/main" id="{3BD32079-73C6-C57A-842C-2D435FB546DC}"/>
              </a:ext>
            </a:extLst>
          </p:cNvPr>
          <p:cNvSpPr/>
          <p:nvPr/>
        </p:nvSpPr>
        <p:spPr>
          <a:xfrm rot="10580063">
            <a:off x="6188965" y="2400501"/>
            <a:ext cx="559647" cy="104361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4" name="Picture 3" descr="Logo&#10;&#10;Description automatically generated">
            <a:extLst>
              <a:ext uri="{FF2B5EF4-FFF2-40B4-BE49-F238E27FC236}">
                <a16:creationId xmlns:a16="http://schemas.microsoft.com/office/drawing/2014/main" id="{3DF75BED-B33B-69A1-6ACC-5603BF023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93686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8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0" y="10"/>
            <a:ext cx="9143979" cy="5143490"/>
          </a:xfrm>
          <a:prstGeom prst="rect">
            <a:avLst/>
          </a:prstGeom>
        </p:spPr>
      </p:pic>
      <p:sp>
        <p:nvSpPr>
          <p:cNvPr id="7" name="Callout: Left-Right Arrow 6">
            <a:extLst>
              <a:ext uri="{FF2B5EF4-FFF2-40B4-BE49-F238E27FC236}">
                <a16:creationId xmlns:a16="http://schemas.microsoft.com/office/drawing/2014/main" id="{B72430D0-A13A-4FE3-E552-EC0C232DBAC5}"/>
              </a:ext>
            </a:extLst>
          </p:cNvPr>
          <p:cNvSpPr/>
          <p:nvPr/>
        </p:nvSpPr>
        <p:spPr>
          <a:xfrm>
            <a:off x="1542613" y="987574"/>
            <a:ext cx="5832648" cy="2232248"/>
          </a:xfrm>
          <a:prstGeom prst="leftRightArrowCallou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hape 166"/>
          <p:cNvSpPr txBox="1">
            <a:spLocks/>
          </p:cNvSpPr>
          <p:nvPr/>
        </p:nvSpPr>
        <p:spPr>
          <a:xfrm>
            <a:off x="3189176" y="1059582"/>
            <a:ext cx="2539521" cy="2160240"/>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lnSpc>
                <a:spcPct val="90000"/>
              </a:lnSpc>
              <a:spcBef>
                <a:spcPct val="0"/>
              </a:spcBef>
              <a:spcAft>
                <a:spcPts val="600"/>
              </a:spcAft>
              <a:defRPr sz="2800" b="1"/>
            </a:pPr>
            <a:r>
              <a:rPr lang="en-US" sz="3600" b="1" kern="1200" dirty="0">
                <a:solidFill>
                  <a:schemeClr val="tx1"/>
                </a:solidFill>
                <a:latin typeface="Arial" panose="020B0604020202020204" pitchFamily="34" charset="0"/>
                <a:ea typeface="+mj-ea"/>
                <a:cs typeface="Arial" panose="020B0604020202020204" pitchFamily="34" charset="0"/>
              </a:rPr>
              <a:t>Pathways to university</a:t>
            </a:r>
          </a:p>
        </p:txBody>
      </p:sp>
      <p:pic>
        <p:nvPicPr>
          <p:cNvPr id="3" name="Picture 2" descr="Logo&#10;&#10;Description automatically generated">
            <a:extLst>
              <a:ext uri="{FF2B5EF4-FFF2-40B4-BE49-F238E27FC236}">
                <a16:creationId xmlns:a16="http://schemas.microsoft.com/office/drawing/2014/main" id="{B726A504-EB66-C5D9-63A7-D01804B67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graphicFrame>
        <p:nvGraphicFramePr>
          <p:cNvPr id="8" name="Shape 167">
            <a:extLst>
              <a:ext uri="{FF2B5EF4-FFF2-40B4-BE49-F238E27FC236}">
                <a16:creationId xmlns:a16="http://schemas.microsoft.com/office/drawing/2014/main" id="{A16E52C6-C889-4B7F-736C-79A4E88194AA}"/>
              </a:ext>
            </a:extLst>
          </p:cNvPr>
          <p:cNvGraphicFramePr/>
          <p:nvPr>
            <p:extLst>
              <p:ext uri="{D42A27DB-BD31-4B8C-83A1-F6EECF244321}">
                <p14:modId xmlns:p14="http://schemas.microsoft.com/office/powerpoint/2010/main" val="1516775101"/>
              </p:ext>
            </p:extLst>
          </p:nvPr>
        </p:nvGraphicFramePr>
        <p:xfrm>
          <a:off x="138457" y="2726232"/>
          <a:ext cx="8640960" cy="25409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270018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EC38109-6DA1-F743-CC4D-ACE1CE69AE2D}"/>
              </a:ext>
            </a:extLst>
          </p:cNvPr>
          <p:cNvSpPr/>
          <p:nvPr/>
        </p:nvSpPr>
        <p:spPr>
          <a:xfrm>
            <a:off x="6626766" y="830940"/>
            <a:ext cx="2265714" cy="2862322"/>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24119C85-4FFD-4A91-AEF7-46E9B24DB4D8}"/>
              </a:ext>
            </a:extLst>
          </p:cNvPr>
          <p:cNvPicPr>
            <a:picLocks noChangeAspect="1"/>
          </p:cNvPicPr>
          <p:nvPr/>
        </p:nvPicPr>
        <p:blipFill>
          <a:blip r:embed="rId3"/>
          <a:stretch>
            <a:fillRect/>
          </a:stretch>
        </p:blipFill>
        <p:spPr>
          <a:xfrm>
            <a:off x="1115616" y="90678"/>
            <a:ext cx="5308865" cy="4962144"/>
          </a:xfrm>
          <a:prstGeom prst="rect">
            <a:avLst/>
          </a:prstGeom>
        </p:spPr>
      </p:pic>
      <p:sp>
        <p:nvSpPr>
          <p:cNvPr id="9" name="Rectangle 8"/>
          <p:cNvSpPr/>
          <p:nvPr/>
        </p:nvSpPr>
        <p:spPr>
          <a:xfrm>
            <a:off x="3508158" y="92803"/>
            <a:ext cx="468052" cy="174691"/>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19" name="Rectangle 18"/>
          <p:cNvSpPr/>
          <p:nvPr/>
        </p:nvSpPr>
        <p:spPr>
          <a:xfrm>
            <a:off x="5560387" y="105057"/>
            <a:ext cx="360040" cy="162437"/>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14" name="Rectangle 13">
            <a:extLst>
              <a:ext uri="{FF2B5EF4-FFF2-40B4-BE49-F238E27FC236}">
                <a16:creationId xmlns:a16="http://schemas.microsoft.com/office/drawing/2014/main" id="{5E4A7314-7681-4B9A-A795-1468A90A4B1A}"/>
              </a:ext>
            </a:extLst>
          </p:cNvPr>
          <p:cNvSpPr/>
          <p:nvPr/>
        </p:nvSpPr>
        <p:spPr>
          <a:xfrm>
            <a:off x="1112657" y="987574"/>
            <a:ext cx="2575521" cy="180000"/>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23" name="Rectangle 22">
            <a:extLst>
              <a:ext uri="{FF2B5EF4-FFF2-40B4-BE49-F238E27FC236}">
                <a16:creationId xmlns:a16="http://schemas.microsoft.com/office/drawing/2014/main" id="{1C6A7750-1EE9-4DC8-86D7-E27A5C23BB7D}"/>
              </a:ext>
            </a:extLst>
          </p:cNvPr>
          <p:cNvSpPr/>
          <p:nvPr/>
        </p:nvSpPr>
        <p:spPr>
          <a:xfrm>
            <a:off x="1101035" y="2082102"/>
            <a:ext cx="2575521" cy="180000"/>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24" name="Rectangle 23">
            <a:extLst>
              <a:ext uri="{FF2B5EF4-FFF2-40B4-BE49-F238E27FC236}">
                <a16:creationId xmlns:a16="http://schemas.microsoft.com/office/drawing/2014/main" id="{56E79B11-5840-4158-9D07-E89AB85E8A65}"/>
              </a:ext>
            </a:extLst>
          </p:cNvPr>
          <p:cNvSpPr/>
          <p:nvPr/>
        </p:nvSpPr>
        <p:spPr>
          <a:xfrm>
            <a:off x="1101036" y="3176631"/>
            <a:ext cx="2575521" cy="180000"/>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29" name="Rectangle 28">
            <a:extLst>
              <a:ext uri="{FF2B5EF4-FFF2-40B4-BE49-F238E27FC236}">
                <a16:creationId xmlns:a16="http://schemas.microsoft.com/office/drawing/2014/main" id="{AAF35A63-40F4-4365-A90D-CD635BCA4CE2}"/>
              </a:ext>
            </a:extLst>
          </p:cNvPr>
          <p:cNvSpPr/>
          <p:nvPr/>
        </p:nvSpPr>
        <p:spPr>
          <a:xfrm>
            <a:off x="5560387" y="1178745"/>
            <a:ext cx="360040" cy="162437"/>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0" name="Rectangle 29">
            <a:extLst>
              <a:ext uri="{FF2B5EF4-FFF2-40B4-BE49-F238E27FC236}">
                <a16:creationId xmlns:a16="http://schemas.microsoft.com/office/drawing/2014/main" id="{1B331D39-846F-4AB6-8B5B-0354F0852319}"/>
              </a:ext>
            </a:extLst>
          </p:cNvPr>
          <p:cNvSpPr/>
          <p:nvPr/>
        </p:nvSpPr>
        <p:spPr>
          <a:xfrm>
            <a:off x="5560387" y="2235610"/>
            <a:ext cx="360040" cy="162437"/>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1" name="Rectangle 30">
            <a:extLst>
              <a:ext uri="{FF2B5EF4-FFF2-40B4-BE49-F238E27FC236}">
                <a16:creationId xmlns:a16="http://schemas.microsoft.com/office/drawing/2014/main" id="{10D62B91-B96A-497E-8401-F407341E95A2}"/>
              </a:ext>
            </a:extLst>
          </p:cNvPr>
          <p:cNvSpPr/>
          <p:nvPr/>
        </p:nvSpPr>
        <p:spPr>
          <a:xfrm>
            <a:off x="5548803" y="3324282"/>
            <a:ext cx="360040" cy="162437"/>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2" name="Rectangle 31">
            <a:extLst>
              <a:ext uri="{FF2B5EF4-FFF2-40B4-BE49-F238E27FC236}">
                <a16:creationId xmlns:a16="http://schemas.microsoft.com/office/drawing/2014/main" id="{50C678C5-AD03-4BF9-98A5-B107248386A8}"/>
              </a:ext>
            </a:extLst>
          </p:cNvPr>
          <p:cNvSpPr/>
          <p:nvPr/>
        </p:nvSpPr>
        <p:spPr>
          <a:xfrm>
            <a:off x="5532767" y="4394513"/>
            <a:ext cx="360040" cy="162437"/>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3" name="Rectangle 32">
            <a:extLst>
              <a:ext uri="{FF2B5EF4-FFF2-40B4-BE49-F238E27FC236}">
                <a16:creationId xmlns:a16="http://schemas.microsoft.com/office/drawing/2014/main" id="{4FDAC905-ECB9-4370-BB86-413D7BFB45A3}"/>
              </a:ext>
            </a:extLst>
          </p:cNvPr>
          <p:cNvSpPr/>
          <p:nvPr/>
        </p:nvSpPr>
        <p:spPr>
          <a:xfrm>
            <a:off x="3503502" y="1155380"/>
            <a:ext cx="468052" cy="174691"/>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4" name="Rectangle 33">
            <a:extLst>
              <a:ext uri="{FF2B5EF4-FFF2-40B4-BE49-F238E27FC236}">
                <a16:creationId xmlns:a16="http://schemas.microsoft.com/office/drawing/2014/main" id="{0117B47E-4687-4FF6-B722-DEBEF55A8E52}"/>
              </a:ext>
            </a:extLst>
          </p:cNvPr>
          <p:cNvSpPr/>
          <p:nvPr/>
        </p:nvSpPr>
        <p:spPr>
          <a:xfrm>
            <a:off x="3503502" y="2239144"/>
            <a:ext cx="468052" cy="174691"/>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5" name="Rectangle 34">
            <a:extLst>
              <a:ext uri="{FF2B5EF4-FFF2-40B4-BE49-F238E27FC236}">
                <a16:creationId xmlns:a16="http://schemas.microsoft.com/office/drawing/2014/main" id="{F119811D-4AEF-4C4E-A5FF-36E6AAA2BB0C}"/>
              </a:ext>
            </a:extLst>
          </p:cNvPr>
          <p:cNvSpPr/>
          <p:nvPr/>
        </p:nvSpPr>
        <p:spPr>
          <a:xfrm>
            <a:off x="3503502" y="3335238"/>
            <a:ext cx="468052" cy="174691"/>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36" name="Rectangle 35">
            <a:extLst>
              <a:ext uri="{FF2B5EF4-FFF2-40B4-BE49-F238E27FC236}">
                <a16:creationId xmlns:a16="http://schemas.microsoft.com/office/drawing/2014/main" id="{91AEB66C-7261-4E5E-B22B-A27A5E4C644C}"/>
              </a:ext>
            </a:extLst>
          </p:cNvPr>
          <p:cNvSpPr/>
          <p:nvPr/>
        </p:nvSpPr>
        <p:spPr>
          <a:xfrm>
            <a:off x="3503502" y="4401657"/>
            <a:ext cx="468052" cy="174691"/>
          </a:xfrm>
          <a:prstGeom prst="rect">
            <a:avLst/>
          </a:prstGeom>
          <a:noFill/>
          <a:ln w="190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AU" sz="1200" b="1" i="0" u="none" strike="noStrike" cap="none" spc="0" normalizeH="0" baseline="0">
              <a:ln>
                <a:noFill/>
              </a:ln>
              <a:solidFill>
                <a:srgbClr val="000000"/>
              </a:solidFill>
              <a:effectLst/>
              <a:uFillTx/>
              <a:latin typeface="Arial"/>
              <a:ea typeface="Arial"/>
              <a:cs typeface="Arial"/>
              <a:sym typeface="Arial"/>
            </a:endParaRPr>
          </a:p>
        </p:txBody>
      </p:sp>
      <p:sp>
        <p:nvSpPr>
          <p:cNvPr id="2" name="TextBox 1">
            <a:extLst>
              <a:ext uri="{FF2B5EF4-FFF2-40B4-BE49-F238E27FC236}">
                <a16:creationId xmlns:a16="http://schemas.microsoft.com/office/drawing/2014/main" id="{767BDCC8-6DD4-542F-777C-2B35199FA8A2}"/>
              </a:ext>
            </a:extLst>
          </p:cNvPr>
          <p:cNvSpPr txBox="1"/>
          <p:nvPr/>
        </p:nvSpPr>
        <p:spPr>
          <a:xfrm>
            <a:off x="6701053" y="830941"/>
            <a:ext cx="1952602" cy="2862322"/>
          </a:xfrm>
          <a:prstGeom prst="rect">
            <a:avLst/>
          </a:prstGeom>
          <a:noFill/>
        </p:spPr>
        <p:txBody>
          <a:bodyPr wrap="square" rtlCol="0">
            <a:spAutoFit/>
          </a:bodyPr>
          <a:lstStyle/>
          <a:p>
            <a:r>
              <a:rPr lang="en-AU" dirty="0">
                <a:solidFill>
                  <a:schemeClr val="bg1"/>
                </a:solidFill>
                <a:latin typeface="Arial" panose="020B0604020202020204" pitchFamily="34" charset="0"/>
                <a:cs typeface="Arial" panose="020B0604020202020204" pitchFamily="34" charset="0"/>
              </a:rPr>
              <a:t>These messages are </a:t>
            </a:r>
            <a:r>
              <a:rPr lang="en-AU" b="1" dirty="0">
                <a:solidFill>
                  <a:schemeClr val="bg1"/>
                </a:solidFill>
                <a:latin typeface="Arial" panose="020B0604020202020204" pitchFamily="34" charset="0"/>
                <a:cs typeface="Arial" panose="020B0604020202020204" pitchFamily="34" charset="0"/>
              </a:rPr>
              <a:t>only based on your ATAR/Selection Rank. </a:t>
            </a:r>
            <a:r>
              <a:rPr lang="en-AU" dirty="0">
                <a:solidFill>
                  <a:schemeClr val="bg1"/>
                </a:solidFill>
                <a:latin typeface="Arial" panose="020B0604020202020204" pitchFamily="34" charset="0"/>
                <a:cs typeface="Arial" panose="020B0604020202020204" pitchFamily="34" charset="0"/>
              </a:rPr>
              <a:t>You may satisfy admission requirements in other ways, but these won’t show on your UAAL.</a:t>
            </a:r>
          </a:p>
        </p:txBody>
      </p:sp>
      <p:sp>
        <p:nvSpPr>
          <p:cNvPr id="3" name="Arrow: Curved Left 2">
            <a:extLst>
              <a:ext uri="{FF2B5EF4-FFF2-40B4-BE49-F238E27FC236}">
                <a16:creationId xmlns:a16="http://schemas.microsoft.com/office/drawing/2014/main" id="{732D6E8F-91C0-5783-72B3-83EF0B183BFC}"/>
              </a:ext>
            </a:extLst>
          </p:cNvPr>
          <p:cNvSpPr/>
          <p:nvPr/>
        </p:nvSpPr>
        <p:spPr>
          <a:xfrm rot="7554342" flipH="1">
            <a:off x="6303985" y="91616"/>
            <a:ext cx="557700" cy="7323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4" name="Picture 3" descr="Logo&#10;&#10;Description automatically generated">
            <a:extLst>
              <a:ext uri="{FF2B5EF4-FFF2-40B4-BE49-F238E27FC236}">
                <a16:creationId xmlns:a16="http://schemas.microsoft.com/office/drawing/2014/main" id="{E9A599DF-9FC2-323E-6B3C-690582CB76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6890781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D385EE19-A5EE-415A-3173-ECA8DAA02A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1B7F5-6818-BA95-B414-54A4EF24B7C2}"/>
              </a:ext>
            </a:extLst>
          </p:cNvPr>
          <p:cNvSpPr>
            <a:spLocks noGrp="1"/>
          </p:cNvSpPr>
          <p:nvPr>
            <p:ph type="title"/>
          </p:nvPr>
        </p:nvSpPr>
        <p:spPr>
          <a:xfrm>
            <a:off x="3995936" y="153553"/>
            <a:ext cx="3358027" cy="645394"/>
          </a:xfrm>
        </p:spPr>
        <p:txBody>
          <a:bodyPr vert="horz" lIns="91440" tIns="45720" rIns="91440" bIns="45720" rtlCol="0" anchor="ctr">
            <a:normAutofit/>
          </a:bodyPr>
          <a:lstStyle/>
          <a:p>
            <a:pPr algn="ctr" defTabSz="457200"/>
            <a:r>
              <a:rPr lang="en-US" sz="3600" b="1" cap="none" dirty="0">
                <a:solidFill>
                  <a:srgbClr val="0070C0"/>
                </a:solidFill>
                <a:latin typeface="Arial" panose="020B0604020202020204" pitchFamily="34" charset="0"/>
                <a:cs typeface="Arial" panose="020B0604020202020204" pitchFamily="34" charset="0"/>
              </a:rPr>
              <a:t>Early Offers</a:t>
            </a:r>
          </a:p>
        </p:txBody>
      </p:sp>
      <p:pic>
        <p:nvPicPr>
          <p:cNvPr id="27" name="Picture 15" descr="Calendar">
            <a:extLst>
              <a:ext uri="{FF2B5EF4-FFF2-40B4-BE49-F238E27FC236}">
                <a16:creationId xmlns:a16="http://schemas.microsoft.com/office/drawing/2014/main" id="{9B6FAA64-BB2E-549C-0499-653590B39833}"/>
              </a:ext>
            </a:extLst>
          </p:cNvPr>
          <p:cNvPicPr>
            <a:picLocks noChangeAspect="1"/>
          </p:cNvPicPr>
          <p:nvPr/>
        </p:nvPicPr>
        <p:blipFill rotWithShape="1">
          <a:blip r:embed="rId3"/>
          <a:srcRect l="35135" r="31196"/>
          <a:stretch/>
        </p:blipFill>
        <p:spPr>
          <a:xfrm>
            <a:off x="20" y="10"/>
            <a:ext cx="2594352" cy="51434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29" name="TextBox 13">
            <a:extLst>
              <a:ext uri="{FF2B5EF4-FFF2-40B4-BE49-F238E27FC236}">
                <a16:creationId xmlns:a16="http://schemas.microsoft.com/office/drawing/2014/main" id="{D4F124BD-D319-6C5E-A26F-3E3D436DA4BE}"/>
              </a:ext>
            </a:extLst>
          </p:cNvPr>
          <p:cNvSpPr txBox="1"/>
          <p:nvPr/>
        </p:nvSpPr>
        <p:spPr>
          <a:xfrm>
            <a:off x="2240934" y="915566"/>
            <a:ext cx="6435521" cy="3600400"/>
          </a:xfrm>
          <a:prstGeom prst="rect">
            <a:avLst/>
          </a:prstGeom>
        </p:spPr>
        <p:txBody>
          <a:bodyPr vert="horz" lIns="91440" tIns="45720" rIns="91440" bIns="45720" rtlCol="0" anchor="ctr">
            <a:noAutofit/>
          </a:bodyPr>
          <a:lstStyle/>
          <a:p>
            <a:pPr marL="285750" indent="-285750">
              <a:lnSpc>
                <a:spcPct val="110000"/>
              </a:lnSpc>
              <a:spcBef>
                <a:spcPct val="20000"/>
              </a:spcBef>
              <a:buClr>
                <a:schemeClr val="accent1">
                  <a:lumMod val="75000"/>
                </a:schemeClr>
              </a:buClr>
              <a:buSzPct val="145000"/>
              <a:buFont typeface="Arial"/>
              <a:buChar char="•"/>
            </a:pPr>
            <a:r>
              <a:rPr lang="en-US" dirty="0">
                <a:latin typeface="Arial" panose="020B0604020202020204" pitchFamily="34" charset="0"/>
                <a:cs typeface="Arial" panose="020B0604020202020204" pitchFamily="34" charset="0"/>
              </a:rPr>
              <a:t>The first round of Year 12 Early Offers will be on </a:t>
            </a:r>
            <a:r>
              <a:rPr lang="en-US" b="1" dirty="0">
                <a:latin typeface="Arial" panose="020B0604020202020204" pitchFamily="34" charset="0"/>
                <a:cs typeface="Arial" panose="020B0604020202020204" pitchFamily="34" charset="0"/>
              </a:rPr>
              <a:t>Monday 1 September</a:t>
            </a:r>
            <a:r>
              <a:rPr lang="en-US" dirty="0">
                <a:latin typeface="Arial" panose="020B0604020202020204" pitchFamily="34" charset="0"/>
                <a:cs typeface="Arial" panose="020B0604020202020204" pitchFamily="34" charset="0"/>
              </a:rPr>
              <a:t>, followed by </a:t>
            </a:r>
            <a:r>
              <a:rPr lang="en-US" b="1" dirty="0">
                <a:latin typeface="Arial" panose="020B0604020202020204" pitchFamily="34" charset="0"/>
                <a:cs typeface="Arial" panose="020B0604020202020204" pitchFamily="34" charset="0"/>
              </a:rPr>
              <a:t>Monday 22 September, Monday 13 October, Monday 24 November and Wednesday 3 December </a:t>
            </a:r>
            <a:r>
              <a:rPr lang="en-US" dirty="0">
                <a:latin typeface="Arial" panose="020B0604020202020204" pitchFamily="34" charset="0"/>
                <a:cs typeface="Arial" panose="020B0604020202020204" pitchFamily="34" charset="0"/>
              </a:rPr>
              <a:t>(dates TBC).</a:t>
            </a:r>
          </a:p>
          <a:p>
            <a:pPr marL="285750" indent="-285750">
              <a:lnSpc>
                <a:spcPct val="110000"/>
              </a:lnSpc>
              <a:spcBef>
                <a:spcPct val="20000"/>
              </a:spcBef>
              <a:buClr>
                <a:schemeClr val="accent1">
                  <a:lumMod val="75000"/>
                </a:schemeClr>
              </a:buClr>
              <a:buSzPct val="145000"/>
              <a:buFont typeface="Arial"/>
              <a:buChar char="•"/>
            </a:pPr>
            <a:r>
              <a:rPr lang="en-US" dirty="0">
                <a:latin typeface="Arial" panose="020B0604020202020204" pitchFamily="34" charset="0"/>
                <a:cs typeface="Arial" panose="020B0604020202020204" pitchFamily="34" charset="0"/>
              </a:rPr>
              <a:t>Year 12 Early Offers are expected to be conditional – conditions will vary.</a:t>
            </a:r>
          </a:p>
          <a:p>
            <a:pPr marL="285750" indent="-285750">
              <a:lnSpc>
                <a:spcPct val="110000"/>
              </a:lnSpc>
              <a:spcBef>
                <a:spcPct val="20000"/>
              </a:spcBef>
              <a:buClr>
                <a:schemeClr val="accent1">
                  <a:lumMod val="75000"/>
                </a:schemeClr>
              </a:buClr>
              <a:buSzPct val="145000"/>
              <a:buFont typeface="Arial"/>
              <a:buChar char="•"/>
            </a:pPr>
            <a:r>
              <a:rPr lang="en-US" dirty="0">
                <a:latin typeface="Arial" panose="020B0604020202020204" pitchFamily="34" charset="0"/>
                <a:cs typeface="Arial" panose="020B0604020202020204" pitchFamily="34" charset="0"/>
              </a:rPr>
              <a:t>Your TISC application is your Early Offer application – you will automatically be considered for your </a:t>
            </a:r>
            <a:r>
              <a:rPr lang="en-US" b="1" dirty="0">
                <a:latin typeface="Arial" panose="020B0604020202020204" pitchFamily="34" charset="0"/>
                <a:cs typeface="Arial" panose="020B0604020202020204" pitchFamily="34" charset="0"/>
              </a:rPr>
              <a:t>first preference</a:t>
            </a:r>
            <a:r>
              <a:rPr lang="en-US" dirty="0">
                <a:latin typeface="Arial" panose="020B0604020202020204" pitchFamily="34" charset="0"/>
                <a:cs typeface="Arial" panose="020B0604020202020204" pitchFamily="34" charset="0"/>
              </a:rPr>
              <a:t>.</a:t>
            </a:r>
          </a:p>
          <a:p>
            <a:pPr marL="285750" indent="-285750">
              <a:lnSpc>
                <a:spcPct val="110000"/>
              </a:lnSpc>
              <a:spcBef>
                <a:spcPct val="20000"/>
              </a:spcBef>
              <a:buClr>
                <a:schemeClr val="accent1">
                  <a:lumMod val="75000"/>
                </a:schemeClr>
              </a:buClr>
              <a:buSzPct val="145000"/>
              <a:buFont typeface="Arial"/>
              <a:buChar char="•"/>
            </a:pPr>
            <a:r>
              <a:rPr lang="en-US" dirty="0">
                <a:latin typeface="Arial" panose="020B0604020202020204" pitchFamily="34" charset="0"/>
                <a:cs typeface="Arial" panose="020B0604020202020204" pitchFamily="34" charset="0"/>
              </a:rPr>
              <a:t>Most Early Offers will be made based on </a:t>
            </a:r>
            <a:r>
              <a:rPr lang="en-US" b="1" dirty="0">
                <a:latin typeface="Arial" panose="020B0604020202020204" pitchFamily="34" charset="0"/>
                <a:cs typeface="Arial" panose="020B0604020202020204" pitchFamily="34" charset="0"/>
              </a:rPr>
              <a:t>Year 11 results.</a:t>
            </a:r>
          </a:p>
          <a:p>
            <a:pPr marL="285750" indent="-285750">
              <a:lnSpc>
                <a:spcPct val="110000"/>
              </a:lnSpc>
              <a:spcBef>
                <a:spcPct val="20000"/>
              </a:spcBef>
              <a:buClr>
                <a:schemeClr val="accent1">
                  <a:lumMod val="75000"/>
                </a:schemeClr>
              </a:buClr>
              <a:buSzPct val="145000"/>
              <a:buFont typeface="Arial"/>
              <a:buChar char="•"/>
            </a:pPr>
            <a:r>
              <a:rPr lang="en-US" dirty="0">
                <a:latin typeface="Arial" panose="020B0604020202020204" pitchFamily="34" charset="0"/>
                <a:cs typeface="Arial" panose="020B0604020202020204" pitchFamily="34" charset="0"/>
              </a:rPr>
              <a:t>Accepting an Early Offer still allows you to change your preferences – but this may invalidate that early offer.</a:t>
            </a:r>
          </a:p>
        </p:txBody>
      </p:sp>
      <p:pic>
        <p:nvPicPr>
          <p:cNvPr id="33" name="Picture 32" descr="Logo&#10;&#10;Description automatically generated">
            <a:extLst>
              <a:ext uri="{FF2B5EF4-FFF2-40B4-BE49-F238E27FC236}">
                <a16:creationId xmlns:a16="http://schemas.microsoft.com/office/drawing/2014/main" id="{E4F32E94-FFD3-749E-8227-23FCD9574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4235014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2A37E-0B3F-55FA-5C62-93878B38849F}"/>
              </a:ext>
            </a:extLst>
          </p:cNvPr>
          <p:cNvPicPr>
            <a:picLocks noChangeAspect="1"/>
          </p:cNvPicPr>
          <p:nvPr/>
        </p:nvPicPr>
        <p:blipFill>
          <a:blip r:embed="rId3" cstate="print">
            <a:extLst>
              <a:ext uri="{28A0092B-C50C-407E-A947-70E740481C1C}">
                <a14:useLocalDpi xmlns:a14="http://schemas.microsoft.com/office/drawing/2010/main" val="0"/>
              </a:ext>
            </a:extLst>
          </a:blip>
          <a:srcRect l="25434" r="25434"/>
          <a:stretch/>
        </p:blipFill>
        <p:spPr>
          <a:xfrm>
            <a:off x="5169693" y="10"/>
            <a:ext cx="3974307" cy="51434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Title 1">
            <a:extLst>
              <a:ext uri="{FF2B5EF4-FFF2-40B4-BE49-F238E27FC236}">
                <a16:creationId xmlns:a16="http://schemas.microsoft.com/office/drawing/2014/main" id="{8DA7DB4D-904F-4CAB-BCC2-50DF85DD405F}"/>
              </a:ext>
            </a:extLst>
          </p:cNvPr>
          <p:cNvSpPr>
            <a:spLocks noGrp="1"/>
          </p:cNvSpPr>
          <p:nvPr>
            <p:ph type="title"/>
          </p:nvPr>
        </p:nvSpPr>
        <p:spPr>
          <a:xfrm>
            <a:off x="375850" y="183553"/>
            <a:ext cx="4484182" cy="769217"/>
          </a:xfrm>
        </p:spPr>
        <p:txBody>
          <a:bodyPr>
            <a:noAutofit/>
          </a:bodyPr>
          <a:lstStyle/>
          <a:p>
            <a:pPr algn="ctr"/>
            <a:r>
              <a:rPr lang="en-AU" sz="3200" b="1" cap="none" dirty="0">
                <a:solidFill>
                  <a:srgbClr val="0070C0"/>
                </a:solidFill>
                <a:latin typeface="Arial" panose="020B0604020202020204" pitchFamily="34" charset="0"/>
                <a:cs typeface="Arial" panose="020B0604020202020204" pitchFamily="34" charset="0"/>
              </a:rPr>
              <a:t>Main &amp; Second Round Offers</a:t>
            </a:r>
          </a:p>
        </p:txBody>
      </p:sp>
      <p:sp>
        <p:nvSpPr>
          <p:cNvPr id="3" name="Content Placeholder 2">
            <a:extLst>
              <a:ext uri="{FF2B5EF4-FFF2-40B4-BE49-F238E27FC236}">
                <a16:creationId xmlns:a16="http://schemas.microsoft.com/office/drawing/2014/main" id="{4F58280D-8CF5-460B-BB05-597F45ABD63B}"/>
              </a:ext>
            </a:extLst>
          </p:cNvPr>
          <p:cNvSpPr>
            <a:spLocks noGrp="1"/>
          </p:cNvSpPr>
          <p:nvPr>
            <p:ph idx="1"/>
          </p:nvPr>
        </p:nvSpPr>
        <p:spPr>
          <a:xfrm>
            <a:off x="107505" y="771550"/>
            <a:ext cx="4796856" cy="4140772"/>
          </a:xfrm>
        </p:spPr>
        <p:txBody>
          <a:bodyPr>
            <a:normAutofit/>
          </a:bodyPr>
          <a:lstStyle/>
          <a:p>
            <a:pPr>
              <a:lnSpc>
                <a:spcPct val="110000"/>
              </a:lnSpc>
              <a:buSzPct val="100000"/>
              <a:buFont typeface="Arial" panose="020B0604020202020204" pitchFamily="34" charset="0"/>
              <a:buChar char="•"/>
            </a:pPr>
            <a:r>
              <a:rPr lang="en-AU" dirty="0">
                <a:solidFill>
                  <a:schemeClr val="tx1"/>
                </a:solidFill>
                <a:latin typeface="Arial" panose="020B0604020202020204" pitchFamily="34" charset="0"/>
                <a:cs typeface="Arial" panose="020B0604020202020204" pitchFamily="34" charset="0"/>
              </a:rPr>
              <a:t>TISC offers are usually unconditional, but may be conditional – read the fine print.</a:t>
            </a:r>
          </a:p>
          <a:p>
            <a:pPr>
              <a:lnSpc>
                <a:spcPct val="110000"/>
              </a:lnSpc>
              <a:buSzPct val="100000"/>
              <a:buFont typeface="Arial" panose="020B0604020202020204" pitchFamily="34" charset="0"/>
              <a:buChar char="•"/>
            </a:pPr>
            <a:r>
              <a:rPr lang="en-AU" dirty="0">
                <a:solidFill>
                  <a:schemeClr val="tx1"/>
                </a:solidFill>
                <a:latin typeface="Arial" panose="020B0604020202020204" pitchFamily="34" charset="0"/>
                <a:cs typeface="Arial" panose="020B0604020202020204" pitchFamily="34" charset="0"/>
              </a:rPr>
              <a:t>You will have a chance to change preferences between main and second rounds </a:t>
            </a:r>
            <a:r>
              <a:rPr lang="en-AU" b="1" dirty="0">
                <a:solidFill>
                  <a:schemeClr val="tx1"/>
                </a:solidFill>
                <a:latin typeface="Arial" panose="020B0604020202020204" pitchFamily="34" charset="0"/>
                <a:cs typeface="Arial" panose="020B0604020202020204" pitchFamily="34" charset="0"/>
              </a:rPr>
              <a:t>unless</a:t>
            </a:r>
            <a:r>
              <a:rPr lang="en-AU" dirty="0">
                <a:solidFill>
                  <a:schemeClr val="tx1"/>
                </a:solidFill>
                <a:latin typeface="Arial" panose="020B0604020202020204" pitchFamily="34" charset="0"/>
                <a:cs typeface="Arial" panose="020B0604020202020204" pitchFamily="34" charset="0"/>
              </a:rPr>
              <a:t> you accept your offer – accepting your offer locks your application. </a:t>
            </a:r>
          </a:p>
          <a:p>
            <a:pPr>
              <a:lnSpc>
                <a:spcPct val="110000"/>
              </a:lnSpc>
              <a:buSzPct val="100000"/>
              <a:buFont typeface="Arial" panose="020B0604020202020204" pitchFamily="34" charset="0"/>
              <a:buChar char="•"/>
            </a:pPr>
            <a:r>
              <a:rPr lang="en-AU" dirty="0">
                <a:solidFill>
                  <a:schemeClr val="tx1"/>
                </a:solidFill>
                <a:latin typeface="Arial" panose="020B0604020202020204" pitchFamily="34" charset="0"/>
                <a:cs typeface="Arial" panose="020B0604020202020204" pitchFamily="34" charset="0"/>
              </a:rPr>
              <a:t>Check the TISC Guide and TISC website for more information on responding to offers including the TISC Safety Net.</a:t>
            </a:r>
          </a:p>
          <a:p>
            <a:pPr>
              <a:lnSpc>
                <a:spcPct val="110000"/>
              </a:lnSpc>
              <a:buSzPct val="100000"/>
              <a:buFont typeface="Arial" panose="020B0604020202020204" pitchFamily="34" charset="0"/>
              <a:buChar char="•"/>
            </a:pPr>
            <a:r>
              <a:rPr lang="en-AU" dirty="0">
                <a:solidFill>
                  <a:schemeClr val="tx1"/>
                </a:solidFill>
                <a:latin typeface="Arial" panose="020B0604020202020204" pitchFamily="34" charset="0"/>
                <a:cs typeface="Arial" panose="020B0604020202020204" pitchFamily="34" charset="0"/>
              </a:rPr>
              <a:t>If you get no offer, use the time between offer rounds to work out why &amp; make any required changes.</a:t>
            </a:r>
          </a:p>
        </p:txBody>
      </p:sp>
      <p:pic>
        <p:nvPicPr>
          <p:cNvPr id="6" name="Picture 5" descr="Logo&#10;&#10;Description automatically generated">
            <a:extLst>
              <a:ext uri="{FF2B5EF4-FFF2-40B4-BE49-F238E27FC236}">
                <a16:creationId xmlns:a16="http://schemas.microsoft.com/office/drawing/2014/main" id="{1BE0145B-211E-C66E-1C1E-20A94B685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273712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D661-A7FA-6C31-ADB0-99E6733B005C}"/>
              </a:ext>
            </a:extLst>
          </p:cNvPr>
          <p:cNvSpPr>
            <a:spLocks noGrp="1"/>
          </p:cNvSpPr>
          <p:nvPr>
            <p:ph type="title"/>
          </p:nvPr>
        </p:nvSpPr>
        <p:spPr/>
        <p:txBody>
          <a:bodyPr/>
          <a:lstStyle/>
          <a:p>
            <a:endParaRPr lang="en-AU"/>
          </a:p>
        </p:txBody>
      </p:sp>
      <p:pic>
        <p:nvPicPr>
          <p:cNvPr id="10" name="Content Placeholder 9" descr="A group of text and symbols&#10;&#10;AI-generated content may be incorrect.">
            <a:extLst>
              <a:ext uri="{FF2B5EF4-FFF2-40B4-BE49-F238E27FC236}">
                <a16:creationId xmlns:a16="http://schemas.microsoft.com/office/drawing/2014/main" id="{F4108467-AF77-CBC1-FBC3-63C7194F3E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380578"/>
            <a:ext cx="9144000" cy="6357561"/>
          </a:xfrm>
        </p:spPr>
      </p:pic>
      <p:sp>
        <p:nvSpPr>
          <p:cNvPr id="11" name="TextBox 10">
            <a:extLst>
              <a:ext uri="{FF2B5EF4-FFF2-40B4-BE49-F238E27FC236}">
                <a16:creationId xmlns:a16="http://schemas.microsoft.com/office/drawing/2014/main" id="{7762B7CC-DBCF-6DF0-F751-C79978D7ADFB}"/>
              </a:ext>
            </a:extLst>
          </p:cNvPr>
          <p:cNvSpPr txBox="1"/>
          <p:nvPr/>
        </p:nvSpPr>
        <p:spPr>
          <a:xfrm>
            <a:off x="416365" y="-92546"/>
            <a:ext cx="8311269" cy="584775"/>
          </a:xfrm>
          <a:prstGeom prst="rect">
            <a:avLst/>
          </a:prstGeom>
          <a:noFill/>
        </p:spPr>
        <p:txBody>
          <a:bodyPr wrap="square" rtlCol="0">
            <a:spAutoFit/>
          </a:bodyPr>
          <a:lstStyle/>
          <a:p>
            <a:pPr algn="ctr"/>
            <a:r>
              <a:rPr lang="en-US" sz="3200" b="1" dirty="0">
                <a:solidFill>
                  <a:schemeClr val="bg2"/>
                </a:solidFill>
                <a:latin typeface="Arial" panose="020B0604020202020204" pitchFamily="34" charset="0"/>
                <a:cs typeface="Arial" panose="020B0604020202020204" pitchFamily="34" charset="0"/>
              </a:rPr>
              <a:t>Main Round Offers &amp; the TISC Safety Net</a:t>
            </a:r>
            <a:r>
              <a:rPr lang="en-US" sz="3200" b="1" dirty="0">
                <a:latin typeface="Arial" panose="020B0604020202020204" pitchFamily="34" charset="0"/>
                <a:cs typeface="Arial" panose="020B0604020202020204" pitchFamily="34" charset="0"/>
              </a:rPr>
              <a:t> </a:t>
            </a:r>
            <a:endParaRPr lang="en-A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784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DB4D-904F-4CAB-BCC2-50DF85DD405F}"/>
              </a:ext>
            </a:extLst>
          </p:cNvPr>
          <p:cNvSpPr>
            <a:spLocks noGrp="1"/>
          </p:cNvSpPr>
          <p:nvPr>
            <p:ph type="title"/>
          </p:nvPr>
        </p:nvSpPr>
        <p:spPr>
          <a:xfrm>
            <a:off x="2912109" y="257924"/>
            <a:ext cx="5509418" cy="645394"/>
          </a:xfrm>
        </p:spPr>
        <p:txBody>
          <a:bodyPr>
            <a:normAutofit/>
          </a:bodyPr>
          <a:lstStyle/>
          <a:p>
            <a:pPr algn="ctr"/>
            <a:r>
              <a:rPr lang="en-AU" sz="3200" b="1" cap="none" dirty="0">
                <a:solidFill>
                  <a:srgbClr val="0070C0"/>
                </a:solidFill>
                <a:latin typeface="Arial" panose="020B0604020202020204" pitchFamily="34" charset="0"/>
                <a:cs typeface="Arial" panose="020B0604020202020204" pitchFamily="34" charset="0"/>
              </a:rPr>
              <a:t>No Main Round Offer</a:t>
            </a:r>
          </a:p>
        </p:txBody>
      </p:sp>
      <p:graphicFrame>
        <p:nvGraphicFramePr>
          <p:cNvPr id="25" name="Content Placeholder 2">
            <a:extLst>
              <a:ext uri="{FF2B5EF4-FFF2-40B4-BE49-F238E27FC236}">
                <a16:creationId xmlns:a16="http://schemas.microsoft.com/office/drawing/2014/main" id="{405EAE7E-B269-3ACC-D454-42E8624FCB6C}"/>
              </a:ext>
            </a:extLst>
          </p:cNvPr>
          <p:cNvGraphicFramePr>
            <a:graphicFrameLocks noGrp="1"/>
          </p:cNvGraphicFramePr>
          <p:nvPr>
            <p:ph idx="1"/>
            <p:extLst>
              <p:ext uri="{D42A27DB-BD31-4B8C-83A1-F6EECF244321}">
                <p14:modId xmlns:p14="http://schemas.microsoft.com/office/powerpoint/2010/main" val="67250904"/>
              </p:ext>
            </p:extLst>
          </p:nvPr>
        </p:nvGraphicFramePr>
        <p:xfrm>
          <a:off x="2700951" y="924987"/>
          <a:ext cx="6120107" cy="2806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erson sitting at a desk with the hands on the face&#10;&#10;Description automatically generated with medium confidence">
            <a:extLst>
              <a:ext uri="{FF2B5EF4-FFF2-40B4-BE49-F238E27FC236}">
                <a16:creationId xmlns:a16="http://schemas.microsoft.com/office/drawing/2014/main" id="{C33E7614-B8E8-EC5C-B63A-F0F4204BD64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642" r="31690"/>
          <a:stretch/>
        </p:blipFill>
        <p:spPr>
          <a:xfrm>
            <a:off x="20" y="10"/>
            <a:ext cx="2594352" cy="51434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pic>
        <p:nvPicPr>
          <p:cNvPr id="4" name="Picture 3" descr="Logo&#10;&#10;Description automatically generated">
            <a:extLst>
              <a:ext uri="{FF2B5EF4-FFF2-40B4-BE49-F238E27FC236}">
                <a16:creationId xmlns:a16="http://schemas.microsoft.com/office/drawing/2014/main" id="{0E0AB380-21DC-F831-1C72-527CA7657E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10" name="Callout: Up Arrow 9">
            <a:extLst>
              <a:ext uri="{FF2B5EF4-FFF2-40B4-BE49-F238E27FC236}">
                <a16:creationId xmlns:a16="http://schemas.microsoft.com/office/drawing/2014/main" id="{440995D7-66B3-D201-227A-B15C5FAA2586}"/>
              </a:ext>
            </a:extLst>
          </p:cNvPr>
          <p:cNvSpPr/>
          <p:nvPr/>
        </p:nvSpPr>
        <p:spPr>
          <a:xfrm>
            <a:off x="3357857" y="3399842"/>
            <a:ext cx="4160978" cy="1446578"/>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02060"/>
                </a:solidFill>
                <a:latin typeface="Arial" panose="020B0604020202020204" pitchFamily="34" charset="0"/>
                <a:cs typeface="Arial" panose="020B0604020202020204" pitchFamily="34" charset="0"/>
              </a:rPr>
              <a:t>It’s easier for TISC to help you work out what the problem is if you contact us after main round.</a:t>
            </a:r>
            <a:endParaRPr lang="en-AU" dirty="0"/>
          </a:p>
        </p:txBody>
      </p:sp>
    </p:spTree>
    <p:extLst>
      <p:ext uri="{BB962C8B-B14F-4D97-AF65-F5344CB8AC3E}">
        <p14:creationId xmlns:p14="http://schemas.microsoft.com/office/powerpoint/2010/main" val="12068858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CC5D29-1B70-5992-4B1E-FA54863711C4}"/>
              </a:ext>
            </a:extLst>
          </p:cNvPr>
          <p:cNvGrpSpPr/>
          <p:nvPr/>
        </p:nvGrpSpPr>
        <p:grpSpPr>
          <a:xfrm>
            <a:off x="71500" y="915566"/>
            <a:ext cx="9001000" cy="2808312"/>
            <a:chOff x="4464" y="1715337"/>
            <a:chExt cx="9135070" cy="1712824"/>
          </a:xfrm>
        </p:grpSpPr>
        <p:sp>
          <p:nvSpPr>
            <p:cNvPr id="6" name="Freeform: Shape 5">
              <a:extLst>
                <a:ext uri="{FF2B5EF4-FFF2-40B4-BE49-F238E27FC236}">
                  <a16:creationId xmlns:a16="http://schemas.microsoft.com/office/drawing/2014/main" id="{DB61B6C6-4F82-507D-77A5-0822C1E4F202}"/>
                </a:ext>
              </a:extLst>
            </p:cNvPr>
            <p:cNvSpPr/>
            <p:nvPr/>
          </p:nvSpPr>
          <p:spPr>
            <a:xfrm>
              <a:off x="4464" y="1715337"/>
              <a:ext cx="1522511" cy="761255"/>
            </a:xfrm>
            <a:custGeom>
              <a:avLst/>
              <a:gdLst>
                <a:gd name="connsiteX0" fmla="*/ 0 w 1522511"/>
                <a:gd name="connsiteY0" fmla="*/ 76126 h 761255"/>
                <a:gd name="connsiteX1" fmla="*/ 76126 w 1522511"/>
                <a:gd name="connsiteY1" fmla="*/ 0 h 761255"/>
                <a:gd name="connsiteX2" fmla="*/ 1446386 w 1522511"/>
                <a:gd name="connsiteY2" fmla="*/ 0 h 761255"/>
                <a:gd name="connsiteX3" fmla="*/ 1522512 w 1522511"/>
                <a:gd name="connsiteY3" fmla="*/ 76126 h 761255"/>
                <a:gd name="connsiteX4" fmla="*/ 1522511 w 1522511"/>
                <a:gd name="connsiteY4" fmla="*/ 685130 h 761255"/>
                <a:gd name="connsiteX5" fmla="*/ 1446385 w 1522511"/>
                <a:gd name="connsiteY5" fmla="*/ 761256 h 761255"/>
                <a:gd name="connsiteX6" fmla="*/ 76126 w 1522511"/>
                <a:gd name="connsiteY6" fmla="*/ 761255 h 761255"/>
                <a:gd name="connsiteX7" fmla="*/ 0 w 1522511"/>
                <a:gd name="connsiteY7" fmla="*/ 685129 h 761255"/>
                <a:gd name="connsiteX8" fmla="*/ 0 w 1522511"/>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511" h="761255">
                  <a:moveTo>
                    <a:pt x="0" y="76126"/>
                  </a:moveTo>
                  <a:cubicBezTo>
                    <a:pt x="0" y="34083"/>
                    <a:pt x="34083" y="0"/>
                    <a:pt x="76126" y="0"/>
                  </a:cubicBezTo>
                  <a:lnTo>
                    <a:pt x="1446386" y="0"/>
                  </a:lnTo>
                  <a:cubicBezTo>
                    <a:pt x="1488429" y="0"/>
                    <a:pt x="1522512" y="34083"/>
                    <a:pt x="1522512" y="76126"/>
                  </a:cubicBezTo>
                  <a:cubicBezTo>
                    <a:pt x="1522512" y="279127"/>
                    <a:pt x="1522511" y="482129"/>
                    <a:pt x="1522511" y="685130"/>
                  </a:cubicBezTo>
                  <a:cubicBezTo>
                    <a:pt x="1522511" y="727173"/>
                    <a:pt x="1488428" y="761256"/>
                    <a:pt x="1446385" y="761256"/>
                  </a:cubicBezTo>
                  <a:lnTo>
                    <a:pt x="76126" y="761255"/>
                  </a:lnTo>
                  <a:cubicBezTo>
                    <a:pt x="34083" y="761255"/>
                    <a:pt x="0" y="727172"/>
                    <a:pt x="0" y="685129"/>
                  </a:cubicBezTo>
                  <a:lnTo>
                    <a:pt x="0" y="761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71" tIns="41346" rIns="50871" bIns="41346" numCol="1" spcCol="1270" anchor="ctr" anchorCtr="0">
              <a:noAutofit/>
            </a:bodyPr>
            <a:lstStyle/>
            <a:p>
              <a:pPr marL="0" lvl="0" indent="0" algn="ctr" defTabSz="66675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English Language competency not achieved</a:t>
              </a:r>
            </a:p>
          </p:txBody>
        </p:sp>
        <p:sp>
          <p:nvSpPr>
            <p:cNvPr id="7" name="Freeform: Shape 6">
              <a:extLst>
                <a:ext uri="{FF2B5EF4-FFF2-40B4-BE49-F238E27FC236}">
                  <a16:creationId xmlns:a16="http://schemas.microsoft.com/office/drawing/2014/main" id="{7D12D015-CB68-7D63-FF05-4DBB1CE160DA}"/>
                </a:ext>
              </a:extLst>
            </p:cNvPr>
            <p:cNvSpPr/>
            <p:nvPr/>
          </p:nvSpPr>
          <p:spPr>
            <a:xfrm>
              <a:off x="156716" y="2476593"/>
              <a:ext cx="152251" cy="570941"/>
            </a:xfrm>
            <a:custGeom>
              <a:avLst/>
              <a:gdLst/>
              <a:ahLst/>
              <a:cxnLst/>
              <a:rect l="0" t="0" r="0" b="0"/>
              <a:pathLst>
                <a:path>
                  <a:moveTo>
                    <a:pt x="0" y="0"/>
                  </a:moveTo>
                  <a:lnTo>
                    <a:pt x="0" y="570941"/>
                  </a:lnTo>
                  <a:lnTo>
                    <a:pt x="152251" y="5709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8" name="Freeform: Shape 7">
              <a:extLst>
                <a:ext uri="{FF2B5EF4-FFF2-40B4-BE49-F238E27FC236}">
                  <a16:creationId xmlns:a16="http://schemas.microsoft.com/office/drawing/2014/main" id="{2380672F-3196-84EC-242F-2F32D601F78E}"/>
                </a:ext>
              </a:extLst>
            </p:cNvPr>
            <p:cNvSpPr/>
            <p:nvPr/>
          </p:nvSpPr>
          <p:spPr>
            <a:xfrm>
              <a:off x="308967" y="2666906"/>
              <a:ext cx="1218009" cy="761255"/>
            </a:xfrm>
            <a:custGeom>
              <a:avLst/>
              <a:gdLst>
                <a:gd name="connsiteX0" fmla="*/ 0 w 1218009"/>
                <a:gd name="connsiteY0" fmla="*/ 76126 h 761255"/>
                <a:gd name="connsiteX1" fmla="*/ 76126 w 1218009"/>
                <a:gd name="connsiteY1" fmla="*/ 0 h 761255"/>
                <a:gd name="connsiteX2" fmla="*/ 1141884 w 1218009"/>
                <a:gd name="connsiteY2" fmla="*/ 0 h 761255"/>
                <a:gd name="connsiteX3" fmla="*/ 1218010 w 1218009"/>
                <a:gd name="connsiteY3" fmla="*/ 76126 h 761255"/>
                <a:gd name="connsiteX4" fmla="*/ 1218009 w 1218009"/>
                <a:gd name="connsiteY4" fmla="*/ 685130 h 761255"/>
                <a:gd name="connsiteX5" fmla="*/ 1141883 w 1218009"/>
                <a:gd name="connsiteY5" fmla="*/ 761256 h 761255"/>
                <a:gd name="connsiteX6" fmla="*/ 76126 w 1218009"/>
                <a:gd name="connsiteY6" fmla="*/ 761255 h 761255"/>
                <a:gd name="connsiteX7" fmla="*/ 0 w 1218009"/>
                <a:gd name="connsiteY7" fmla="*/ 685129 h 761255"/>
                <a:gd name="connsiteX8" fmla="*/ 0 w 1218009"/>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009" h="761255">
                  <a:moveTo>
                    <a:pt x="0" y="76126"/>
                  </a:moveTo>
                  <a:cubicBezTo>
                    <a:pt x="0" y="34083"/>
                    <a:pt x="34083" y="0"/>
                    <a:pt x="76126" y="0"/>
                  </a:cubicBezTo>
                  <a:lnTo>
                    <a:pt x="1141884" y="0"/>
                  </a:lnTo>
                  <a:cubicBezTo>
                    <a:pt x="1183927" y="0"/>
                    <a:pt x="1218010" y="34083"/>
                    <a:pt x="1218010" y="76126"/>
                  </a:cubicBezTo>
                  <a:cubicBezTo>
                    <a:pt x="1218010" y="279127"/>
                    <a:pt x="1218009" y="482129"/>
                    <a:pt x="1218009" y="685130"/>
                  </a:cubicBezTo>
                  <a:cubicBezTo>
                    <a:pt x="1218009" y="727173"/>
                    <a:pt x="1183926" y="761256"/>
                    <a:pt x="1141883" y="761256"/>
                  </a:cubicBezTo>
                  <a:lnTo>
                    <a:pt x="76126" y="761255"/>
                  </a:lnTo>
                  <a:cubicBezTo>
                    <a:pt x="34083" y="761255"/>
                    <a:pt x="0" y="727172"/>
                    <a:pt x="0" y="685129"/>
                  </a:cubicBezTo>
                  <a:lnTo>
                    <a:pt x="0" y="7612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46" tIns="34996" rIns="41346" bIns="34996" numCol="1" spcCol="1270" anchor="ctr" anchorCtr="0">
              <a:noAutofit/>
            </a:bodyPr>
            <a:lstStyle/>
            <a:p>
              <a:pPr marL="0" lvl="0" indent="0" algn="ctr" defTabSz="4445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Sit STAT or change preferences</a:t>
              </a:r>
            </a:p>
          </p:txBody>
        </p:sp>
        <p:sp>
          <p:nvSpPr>
            <p:cNvPr id="10" name="Freeform: Shape 9">
              <a:extLst>
                <a:ext uri="{FF2B5EF4-FFF2-40B4-BE49-F238E27FC236}">
                  <a16:creationId xmlns:a16="http://schemas.microsoft.com/office/drawing/2014/main" id="{9BD1BBD8-F50F-387A-1467-AE684A57D08A}"/>
                </a:ext>
              </a:extLst>
            </p:cNvPr>
            <p:cNvSpPr/>
            <p:nvPr/>
          </p:nvSpPr>
          <p:spPr>
            <a:xfrm>
              <a:off x="1907604" y="1715337"/>
              <a:ext cx="1522511" cy="761255"/>
            </a:xfrm>
            <a:custGeom>
              <a:avLst/>
              <a:gdLst>
                <a:gd name="connsiteX0" fmla="*/ 0 w 1522511"/>
                <a:gd name="connsiteY0" fmla="*/ 76126 h 761255"/>
                <a:gd name="connsiteX1" fmla="*/ 76126 w 1522511"/>
                <a:gd name="connsiteY1" fmla="*/ 0 h 761255"/>
                <a:gd name="connsiteX2" fmla="*/ 1446386 w 1522511"/>
                <a:gd name="connsiteY2" fmla="*/ 0 h 761255"/>
                <a:gd name="connsiteX3" fmla="*/ 1522512 w 1522511"/>
                <a:gd name="connsiteY3" fmla="*/ 76126 h 761255"/>
                <a:gd name="connsiteX4" fmla="*/ 1522511 w 1522511"/>
                <a:gd name="connsiteY4" fmla="*/ 685130 h 761255"/>
                <a:gd name="connsiteX5" fmla="*/ 1446385 w 1522511"/>
                <a:gd name="connsiteY5" fmla="*/ 761256 h 761255"/>
                <a:gd name="connsiteX6" fmla="*/ 76126 w 1522511"/>
                <a:gd name="connsiteY6" fmla="*/ 761255 h 761255"/>
                <a:gd name="connsiteX7" fmla="*/ 0 w 1522511"/>
                <a:gd name="connsiteY7" fmla="*/ 685129 h 761255"/>
                <a:gd name="connsiteX8" fmla="*/ 0 w 1522511"/>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511" h="761255">
                  <a:moveTo>
                    <a:pt x="0" y="76126"/>
                  </a:moveTo>
                  <a:cubicBezTo>
                    <a:pt x="0" y="34083"/>
                    <a:pt x="34083" y="0"/>
                    <a:pt x="76126" y="0"/>
                  </a:cubicBezTo>
                  <a:lnTo>
                    <a:pt x="1446386" y="0"/>
                  </a:lnTo>
                  <a:cubicBezTo>
                    <a:pt x="1488429" y="0"/>
                    <a:pt x="1522512" y="34083"/>
                    <a:pt x="1522512" y="76126"/>
                  </a:cubicBezTo>
                  <a:cubicBezTo>
                    <a:pt x="1522512" y="279127"/>
                    <a:pt x="1522511" y="482129"/>
                    <a:pt x="1522511" y="685130"/>
                  </a:cubicBezTo>
                  <a:cubicBezTo>
                    <a:pt x="1522511" y="727173"/>
                    <a:pt x="1488428" y="761256"/>
                    <a:pt x="1446385" y="761256"/>
                  </a:cubicBezTo>
                  <a:lnTo>
                    <a:pt x="76126" y="761255"/>
                  </a:lnTo>
                  <a:cubicBezTo>
                    <a:pt x="34083" y="761255"/>
                    <a:pt x="0" y="727172"/>
                    <a:pt x="0" y="685129"/>
                  </a:cubicBezTo>
                  <a:lnTo>
                    <a:pt x="0" y="761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71" tIns="41346" rIns="50871" bIns="41346" numCol="1" spcCol="1270" anchor="ctr" anchorCtr="0">
              <a:noAutofit/>
            </a:bodyPr>
            <a:lstStyle/>
            <a:p>
              <a:pPr marL="0" lvl="0" indent="0" algn="ctr" defTabSz="66675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Minimum Selection Rank not met</a:t>
              </a:r>
            </a:p>
          </p:txBody>
        </p:sp>
        <p:sp>
          <p:nvSpPr>
            <p:cNvPr id="12" name="Freeform: Shape 11">
              <a:extLst>
                <a:ext uri="{FF2B5EF4-FFF2-40B4-BE49-F238E27FC236}">
                  <a16:creationId xmlns:a16="http://schemas.microsoft.com/office/drawing/2014/main" id="{63985F26-40D3-8AF3-FA23-FDAF06EDDCFE}"/>
                </a:ext>
              </a:extLst>
            </p:cNvPr>
            <p:cNvSpPr/>
            <p:nvPr/>
          </p:nvSpPr>
          <p:spPr>
            <a:xfrm>
              <a:off x="2059855" y="2476593"/>
              <a:ext cx="152251" cy="570941"/>
            </a:xfrm>
            <a:custGeom>
              <a:avLst/>
              <a:gdLst/>
              <a:ahLst/>
              <a:cxnLst/>
              <a:rect l="0" t="0" r="0" b="0"/>
              <a:pathLst>
                <a:path>
                  <a:moveTo>
                    <a:pt x="0" y="0"/>
                  </a:moveTo>
                  <a:lnTo>
                    <a:pt x="0" y="570941"/>
                  </a:lnTo>
                  <a:lnTo>
                    <a:pt x="152251" y="5709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20" name="Freeform: Shape 19">
              <a:extLst>
                <a:ext uri="{FF2B5EF4-FFF2-40B4-BE49-F238E27FC236}">
                  <a16:creationId xmlns:a16="http://schemas.microsoft.com/office/drawing/2014/main" id="{ED2CE81A-37A5-53B8-9C20-1E00A5AFFEDC}"/>
                </a:ext>
              </a:extLst>
            </p:cNvPr>
            <p:cNvSpPr/>
            <p:nvPr/>
          </p:nvSpPr>
          <p:spPr>
            <a:xfrm>
              <a:off x="2212106" y="2666906"/>
              <a:ext cx="1218009" cy="761255"/>
            </a:xfrm>
            <a:custGeom>
              <a:avLst/>
              <a:gdLst>
                <a:gd name="connsiteX0" fmla="*/ 0 w 1218009"/>
                <a:gd name="connsiteY0" fmla="*/ 76126 h 761255"/>
                <a:gd name="connsiteX1" fmla="*/ 76126 w 1218009"/>
                <a:gd name="connsiteY1" fmla="*/ 0 h 761255"/>
                <a:gd name="connsiteX2" fmla="*/ 1141884 w 1218009"/>
                <a:gd name="connsiteY2" fmla="*/ 0 h 761255"/>
                <a:gd name="connsiteX3" fmla="*/ 1218010 w 1218009"/>
                <a:gd name="connsiteY3" fmla="*/ 76126 h 761255"/>
                <a:gd name="connsiteX4" fmla="*/ 1218009 w 1218009"/>
                <a:gd name="connsiteY4" fmla="*/ 685130 h 761255"/>
                <a:gd name="connsiteX5" fmla="*/ 1141883 w 1218009"/>
                <a:gd name="connsiteY5" fmla="*/ 761256 h 761255"/>
                <a:gd name="connsiteX6" fmla="*/ 76126 w 1218009"/>
                <a:gd name="connsiteY6" fmla="*/ 761255 h 761255"/>
                <a:gd name="connsiteX7" fmla="*/ 0 w 1218009"/>
                <a:gd name="connsiteY7" fmla="*/ 685129 h 761255"/>
                <a:gd name="connsiteX8" fmla="*/ 0 w 1218009"/>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009" h="761255">
                  <a:moveTo>
                    <a:pt x="0" y="76126"/>
                  </a:moveTo>
                  <a:cubicBezTo>
                    <a:pt x="0" y="34083"/>
                    <a:pt x="34083" y="0"/>
                    <a:pt x="76126" y="0"/>
                  </a:cubicBezTo>
                  <a:lnTo>
                    <a:pt x="1141884" y="0"/>
                  </a:lnTo>
                  <a:cubicBezTo>
                    <a:pt x="1183927" y="0"/>
                    <a:pt x="1218010" y="34083"/>
                    <a:pt x="1218010" y="76126"/>
                  </a:cubicBezTo>
                  <a:cubicBezTo>
                    <a:pt x="1218010" y="279127"/>
                    <a:pt x="1218009" y="482129"/>
                    <a:pt x="1218009" y="685130"/>
                  </a:cubicBezTo>
                  <a:cubicBezTo>
                    <a:pt x="1218009" y="727173"/>
                    <a:pt x="1183926" y="761256"/>
                    <a:pt x="1141883" y="761256"/>
                  </a:cubicBezTo>
                  <a:lnTo>
                    <a:pt x="76126" y="761255"/>
                  </a:lnTo>
                  <a:cubicBezTo>
                    <a:pt x="34083" y="761255"/>
                    <a:pt x="0" y="727172"/>
                    <a:pt x="0" y="685129"/>
                  </a:cubicBezTo>
                  <a:lnTo>
                    <a:pt x="0" y="7612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46" tIns="34996" rIns="41346" bIns="34996" numCol="1" spcCol="1270" anchor="ctr" anchorCtr="0">
              <a:noAutofit/>
            </a:bodyPr>
            <a:lstStyle/>
            <a:p>
              <a:pPr marL="0" lvl="0" indent="0" algn="ctr" defTabSz="4445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Change </a:t>
              </a:r>
              <a:r>
                <a:rPr lang="en-AU" sz="1600" kern="1200" spc="-20" dirty="0">
                  <a:latin typeface="Arial" panose="020B0604020202020204" pitchFamily="34" charset="0"/>
                  <a:cs typeface="Arial" panose="020B0604020202020204" pitchFamily="34" charset="0"/>
                </a:rPr>
                <a:t>preferences, </a:t>
              </a:r>
              <a:r>
                <a:rPr lang="en-AU" sz="1600" kern="1200" dirty="0">
                  <a:latin typeface="Arial" panose="020B0604020202020204" pitchFamily="34" charset="0"/>
                  <a:cs typeface="Arial" panose="020B0604020202020204" pitchFamily="34" charset="0"/>
                </a:rPr>
                <a:t>consider alternative pathways</a:t>
              </a:r>
            </a:p>
          </p:txBody>
        </p:sp>
        <p:sp>
          <p:nvSpPr>
            <p:cNvPr id="21" name="Freeform: Shape 20">
              <a:extLst>
                <a:ext uri="{FF2B5EF4-FFF2-40B4-BE49-F238E27FC236}">
                  <a16:creationId xmlns:a16="http://schemas.microsoft.com/office/drawing/2014/main" id="{7212BCB1-C419-306F-9F78-BCA597213CFF}"/>
                </a:ext>
              </a:extLst>
            </p:cNvPr>
            <p:cNvSpPr/>
            <p:nvPr/>
          </p:nvSpPr>
          <p:spPr>
            <a:xfrm>
              <a:off x="3810744" y="1715337"/>
              <a:ext cx="1522511" cy="761255"/>
            </a:xfrm>
            <a:custGeom>
              <a:avLst/>
              <a:gdLst>
                <a:gd name="connsiteX0" fmla="*/ 0 w 1522511"/>
                <a:gd name="connsiteY0" fmla="*/ 76126 h 761255"/>
                <a:gd name="connsiteX1" fmla="*/ 76126 w 1522511"/>
                <a:gd name="connsiteY1" fmla="*/ 0 h 761255"/>
                <a:gd name="connsiteX2" fmla="*/ 1446386 w 1522511"/>
                <a:gd name="connsiteY2" fmla="*/ 0 h 761255"/>
                <a:gd name="connsiteX3" fmla="*/ 1522512 w 1522511"/>
                <a:gd name="connsiteY3" fmla="*/ 76126 h 761255"/>
                <a:gd name="connsiteX4" fmla="*/ 1522511 w 1522511"/>
                <a:gd name="connsiteY4" fmla="*/ 685130 h 761255"/>
                <a:gd name="connsiteX5" fmla="*/ 1446385 w 1522511"/>
                <a:gd name="connsiteY5" fmla="*/ 761256 h 761255"/>
                <a:gd name="connsiteX6" fmla="*/ 76126 w 1522511"/>
                <a:gd name="connsiteY6" fmla="*/ 761255 h 761255"/>
                <a:gd name="connsiteX7" fmla="*/ 0 w 1522511"/>
                <a:gd name="connsiteY7" fmla="*/ 685129 h 761255"/>
                <a:gd name="connsiteX8" fmla="*/ 0 w 1522511"/>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511" h="761255">
                  <a:moveTo>
                    <a:pt x="0" y="76126"/>
                  </a:moveTo>
                  <a:cubicBezTo>
                    <a:pt x="0" y="34083"/>
                    <a:pt x="34083" y="0"/>
                    <a:pt x="76126" y="0"/>
                  </a:cubicBezTo>
                  <a:lnTo>
                    <a:pt x="1446386" y="0"/>
                  </a:lnTo>
                  <a:cubicBezTo>
                    <a:pt x="1488429" y="0"/>
                    <a:pt x="1522512" y="34083"/>
                    <a:pt x="1522512" y="76126"/>
                  </a:cubicBezTo>
                  <a:cubicBezTo>
                    <a:pt x="1522512" y="279127"/>
                    <a:pt x="1522511" y="482129"/>
                    <a:pt x="1522511" y="685130"/>
                  </a:cubicBezTo>
                  <a:cubicBezTo>
                    <a:pt x="1522511" y="727173"/>
                    <a:pt x="1488428" y="761256"/>
                    <a:pt x="1446385" y="761256"/>
                  </a:cubicBezTo>
                  <a:lnTo>
                    <a:pt x="76126" y="761255"/>
                  </a:lnTo>
                  <a:cubicBezTo>
                    <a:pt x="34083" y="761255"/>
                    <a:pt x="0" y="727172"/>
                    <a:pt x="0" y="685129"/>
                  </a:cubicBezTo>
                  <a:lnTo>
                    <a:pt x="0" y="761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71" tIns="41346" rIns="50871" bIns="41346" numCol="1" spcCol="1270" anchor="ctr" anchorCtr="0">
              <a:noAutofit/>
            </a:bodyPr>
            <a:lstStyle/>
            <a:p>
              <a:pPr marL="0" lvl="0" indent="0" algn="ctr" defTabSz="66675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Quota course, Selection Rank not competitive</a:t>
              </a:r>
            </a:p>
          </p:txBody>
        </p:sp>
        <p:sp>
          <p:nvSpPr>
            <p:cNvPr id="22" name="Freeform: Shape 21">
              <a:extLst>
                <a:ext uri="{FF2B5EF4-FFF2-40B4-BE49-F238E27FC236}">
                  <a16:creationId xmlns:a16="http://schemas.microsoft.com/office/drawing/2014/main" id="{D34CD017-4D97-ECE8-9B83-CE9FC67375FB}"/>
                </a:ext>
              </a:extLst>
            </p:cNvPr>
            <p:cNvSpPr/>
            <p:nvPr/>
          </p:nvSpPr>
          <p:spPr>
            <a:xfrm>
              <a:off x="3962995" y="2476593"/>
              <a:ext cx="152251" cy="570941"/>
            </a:xfrm>
            <a:custGeom>
              <a:avLst/>
              <a:gdLst/>
              <a:ahLst/>
              <a:cxnLst/>
              <a:rect l="0" t="0" r="0" b="0"/>
              <a:pathLst>
                <a:path>
                  <a:moveTo>
                    <a:pt x="0" y="0"/>
                  </a:moveTo>
                  <a:lnTo>
                    <a:pt x="0" y="570941"/>
                  </a:lnTo>
                  <a:lnTo>
                    <a:pt x="152251" y="5709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23" name="Freeform: Shape 22">
              <a:extLst>
                <a:ext uri="{FF2B5EF4-FFF2-40B4-BE49-F238E27FC236}">
                  <a16:creationId xmlns:a16="http://schemas.microsoft.com/office/drawing/2014/main" id="{CFD1CE5F-802D-5CB6-D3E5-96C38D670B7E}"/>
                </a:ext>
              </a:extLst>
            </p:cNvPr>
            <p:cNvSpPr/>
            <p:nvPr/>
          </p:nvSpPr>
          <p:spPr>
            <a:xfrm>
              <a:off x="4115246" y="2666906"/>
              <a:ext cx="1218009" cy="761255"/>
            </a:xfrm>
            <a:custGeom>
              <a:avLst/>
              <a:gdLst>
                <a:gd name="connsiteX0" fmla="*/ 0 w 1218009"/>
                <a:gd name="connsiteY0" fmla="*/ 76126 h 761255"/>
                <a:gd name="connsiteX1" fmla="*/ 76126 w 1218009"/>
                <a:gd name="connsiteY1" fmla="*/ 0 h 761255"/>
                <a:gd name="connsiteX2" fmla="*/ 1141884 w 1218009"/>
                <a:gd name="connsiteY2" fmla="*/ 0 h 761255"/>
                <a:gd name="connsiteX3" fmla="*/ 1218010 w 1218009"/>
                <a:gd name="connsiteY3" fmla="*/ 76126 h 761255"/>
                <a:gd name="connsiteX4" fmla="*/ 1218009 w 1218009"/>
                <a:gd name="connsiteY4" fmla="*/ 685130 h 761255"/>
                <a:gd name="connsiteX5" fmla="*/ 1141883 w 1218009"/>
                <a:gd name="connsiteY5" fmla="*/ 761256 h 761255"/>
                <a:gd name="connsiteX6" fmla="*/ 76126 w 1218009"/>
                <a:gd name="connsiteY6" fmla="*/ 761255 h 761255"/>
                <a:gd name="connsiteX7" fmla="*/ 0 w 1218009"/>
                <a:gd name="connsiteY7" fmla="*/ 685129 h 761255"/>
                <a:gd name="connsiteX8" fmla="*/ 0 w 1218009"/>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009" h="761255">
                  <a:moveTo>
                    <a:pt x="0" y="76126"/>
                  </a:moveTo>
                  <a:cubicBezTo>
                    <a:pt x="0" y="34083"/>
                    <a:pt x="34083" y="0"/>
                    <a:pt x="76126" y="0"/>
                  </a:cubicBezTo>
                  <a:lnTo>
                    <a:pt x="1141884" y="0"/>
                  </a:lnTo>
                  <a:cubicBezTo>
                    <a:pt x="1183927" y="0"/>
                    <a:pt x="1218010" y="34083"/>
                    <a:pt x="1218010" y="76126"/>
                  </a:cubicBezTo>
                  <a:cubicBezTo>
                    <a:pt x="1218010" y="279127"/>
                    <a:pt x="1218009" y="482129"/>
                    <a:pt x="1218009" y="685130"/>
                  </a:cubicBezTo>
                  <a:cubicBezTo>
                    <a:pt x="1218009" y="727173"/>
                    <a:pt x="1183926" y="761256"/>
                    <a:pt x="1141883" y="761256"/>
                  </a:cubicBezTo>
                  <a:lnTo>
                    <a:pt x="76126" y="761255"/>
                  </a:lnTo>
                  <a:cubicBezTo>
                    <a:pt x="34083" y="761255"/>
                    <a:pt x="0" y="727172"/>
                    <a:pt x="0" y="685129"/>
                  </a:cubicBezTo>
                  <a:lnTo>
                    <a:pt x="0" y="7612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46" tIns="34996" rIns="41346" bIns="34996" numCol="1" spcCol="1270" anchor="ctr" anchorCtr="0">
              <a:noAutofit/>
            </a:bodyPr>
            <a:lstStyle/>
            <a:p>
              <a:pPr marL="0" lvl="0" indent="0" algn="ctr" defTabSz="4445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Add </a:t>
              </a:r>
              <a:r>
                <a:rPr lang="en-AU" sz="1600" kern="1200" spc="-20" dirty="0">
                  <a:latin typeface="Arial" panose="020B0604020202020204" pitchFamily="34" charset="0"/>
                  <a:cs typeface="Arial" panose="020B0604020202020204" pitchFamily="34" charset="0"/>
                </a:rPr>
                <a:t>preferences, </a:t>
              </a:r>
              <a:r>
                <a:rPr lang="en-AU" sz="1600" kern="1200" dirty="0">
                  <a:latin typeface="Arial" panose="020B0604020202020204" pitchFamily="34" charset="0"/>
                  <a:cs typeface="Arial" panose="020B0604020202020204" pitchFamily="34" charset="0"/>
                </a:rPr>
                <a:t>consider pathway courses</a:t>
              </a:r>
            </a:p>
          </p:txBody>
        </p:sp>
        <p:sp>
          <p:nvSpPr>
            <p:cNvPr id="24" name="Freeform: Shape 23">
              <a:extLst>
                <a:ext uri="{FF2B5EF4-FFF2-40B4-BE49-F238E27FC236}">
                  <a16:creationId xmlns:a16="http://schemas.microsoft.com/office/drawing/2014/main" id="{38973407-74ED-8528-50F5-637262ECEA7E}"/>
                </a:ext>
              </a:extLst>
            </p:cNvPr>
            <p:cNvSpPr/>
            <p:nvPr/>
          </p:nvSpPr>
          <p:spPr>
            <a:xfrm>
              <a:off x="5713883" y="1715337"/>
              <a:ext cx="1522511" cy="761255"/>
            </a:xfrm>
            <a:custGeom>
              <a:avLst/>
              <a:gdLst>
                <a:gd name="connsiteX0" fmla="*/ 0 w 1522511"/>
                <a:gd name="connsiteY0" fmla="*/ 76126 h 761255"/>
                <a:gd name="connsiteX1" fmla="*/ 76126 w 1522511"/>
                <a:gd name="connsiteY1" fmla="*/ 0 h 761255"/>
                <a:gd name="connsiteX2" fmla="*/ 1446386 w 1522511"/>
                <a:gd name="connsiteY2" fmla="*/ 0 h 761255"/>
                <a:gd name="connsiteX3" fmla="*/ 1522512 w 1522511"/>
                <a:gd name="connsiteY3" fmla="*/ 76126 h 761255"/>
                <a:gd name="connsiteX4" fmla="*/ 1522511 w 1522511"/>
                <a:gd name="connsiteY4" fmla="*/ 685130 h 761255"/>
                <a:gd name="connsiteX5" fmla="*/ 1446385 w 1522511"/>
                <a:gd name="connsiteY5" fmla="*/ 761256 h 761255"/>
                <a:gd name="connsiteX6" fmla="*/ 76126 w 1522511"/>
                <a:gd name="connsiteY6" fmla="*/ 761255 h 761255"/>
                <a:gd name="connsiteX7" fmla="*/ 0 w 1522511"/>
                <a:gd name="connsiteY7" fmla="*/ 685129 h 761255"/>
                <a:gd name="connsiteX8" fmla="*/ 0 w 1522511"/>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511" h="761255">
                  <a:moveTo>
                    <a:pt x="0" y="76126"/>
                  </a:moveTo>
                  <a:cubicBezTo>
                    <a:pt x="0" y="34083"/>
                    <a:pt x="34083" y="0"/>
                    <a:pt x="76126" y="0"/>
                  </a:cubicBezTo>
                  <a:lnTo>
                    <a:pt x="1446386" y="0"/>
                  </a:lnTo>
                  <a:cubicBezTo>
                    <a:pt x="1488429" y="0"/>
                    <a:pt x="1522512" y="34083"/>
                    <a:pt x="1522512" y="76126"/>
                  </a:cubicBezTo>
                  <a:cubicBezTo>
                    <a:pt x="1522512" y="279127"/>
                    <a:pt x="1522511" y="482129"/>
                    <a:pt x="1522511" y="685130"/>
                  </a:cubicBezTo>
                  <a:cubicBezTo>
                    <a:pt x="1522511" y="727173"/>
                    <a:pt x="1488428" y="761256"/>
                    <a:pt x="1446385" y="761256"/>
                  </a:cubicBezTo>
                  <a:lnTo>
                    <a:pt x="76126" y="761255"/>
                  </a:lnTo>
                  <a:cubicBezTo>
                    <a:pt x="34083" y="761255"/>
                    <a:pt x="0" y="727172"/>
                    <a:pt x="0" y="685129"/>
                  </a:cubicBezTo>
                  <a:lnTo>
                    <a:pt x="0" y="761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71" tIns="41346" rIns="50871" bIns="41346" numCol="1" spcCol="1270" anchor="ctr" anchorCtr="0">
              <a:noAutofit/>
            </a:bodyPr>
            <a:lstStyle/>
            <a:p>
              <a:pPr marL="0" lvl="0" indent="0" algn="ctr" defTabSz="666750">
                <a:lnSpc>
                  <a:spcPct val="90000"/>
                </a:lnSpc>
                <a:spcBef>
                  <a:spcPct val="0"/>
                </a:spcBef>
                <a:spcAft>
                  <a:spcPct val="35000"/>
                </a:spcAft>
                <a:buNone/>
              </a:pPr>
              <a:r>
                <a:rPr lang="en-AU" kern="1200" dirty="0">
                  <a:latin typeface="Arial" panose="020B0604020202020204" pitchFamily="34" charset="0"/>
                  <a:cs typeface="Arial" panose="020B0604020202020204" pitchFamily="34" charset="0"/>
                </a:rPr>
                <a:t>Prerequisite not met</a:t>
              </a:r>
            </a:p>
          </p:txBody>
        </p:sp>
        <p:sp>
          <p:nvSpPr>
            <p:cNvPr id="25" name="Freeform: Shape 24">
              <a:extLst>
                <a:ext uri="{FF2B5EF4-FFF2-40B4-BE49-F238E27FC236}">
                  <a16:creationId xmlns:a16="http://schemas.microsoft.com/office/drawing/2014/main" id="{A4EC31A1-842A-F7FB-26D7-839740268EAD}"/>
                </a:ext>
              </a:extLst>
            </p:cNvPr>
            <p:cNvSpPr/>
            <p:nvPr/>
          </p:nvSpPr>
          <p:spPr>
            <a:xfrm>
              <a:off x="5866134" y="2476593"/>
              <a:ext cx="152251" cy="570941"/>
            </a:xfrm>
            <a:custGeom>
              <a:avLst/>
              <a:gdLst/>
              <a:ahLst/>
              <a:cxnLst/>
              <a:rect l="0" t="0" r="0" b="0"/>
              <a:pathLst>
                <a:path>
                  <a:moveTo>
                    <a:pt x="0" y="0"/>
                  </a:moveTo>
                  <a:lnTo>
                    <a:pt x="0" y="570941"/>
                  </a:lnTo>
                  <a:lnTo>
                    <a:pt x="152251" y="5709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26" name="Freeform: Shape 25">
              <a:extLst>
                <a:ext uri="{FF2B5EF4-FFF2-40B4-BE49-F238E27FC236}">
                  <a16:creationId xmlns:a16="http://schemas.microsoft.com/office/drawing/2014/main" id="{0E2984E8-9987-6781-B985-50D0DF3697A5}"/>
                </a:ext>
              </a:extLst>
            </p:cNvPr>
            <p:cNvSpPr/>
            <p:nvPr/>
          </p:nvSpPr>
          <p:spPr>
            <a:xfrm>
              <a:off x="6018386" y="2666906"/>
              <a:ext cx="1218009" cy="761255"/>
            </a:xfrm>
            <a:custGeom>
              <a:avLst/>
              <a:gdLst>
                <a:gd name="connsiteX0" fmla="*/ 0 w 1218009"/>
                <a:gd name="connsiteY0" fmla="*/ 76126 h 761255"/>
                <a:gd name="connsiteX1" fmla="*/ 76126 w 1218009"/>
                <a:gd name="connsiteY1" fmla="*/ 0 h 761255"/>
                <a:gd name="connsiteX2" fmla="*/ 1141884 w 1218009"/>
                <a:gd name="connsiteY2" fmla="*/ 0 h 761255"/>
                <a:gd name="connsiteX3" fmla="*/ 1218010 w 1218009"/>
                <a:gd name="connsiteY3" fmla="*/ 76126 h 761255"/>
                <a:gd name="connsiteX4" fmla="*/ 1218009 w 1218009"/>
                <a:gd name="connsiteY4" fmla="*/ 685130 h 761255"/>
                <a:gd name="connsiteX5" fmla="*/ 1141883 w 1218009"/>
                <a:gd name="connsiteY5" fmla="*/ 761256 h 761255"/>
                <a:gd name="connsiteX6" fmla="*/ 76126 w 1218009"/>
                <a:gd name="connsiteY6" fmla="*/ 761255 h 761255"/>
                <a:gd name="connsiteX7" fmla="*/ 0 w 1218009"/>
                <a:gd name="connsiteY7" fmla="*/ 685129 h 761255"/>
                <a:gd name="connsiteX8" fmla="*/ 0 w 1218009"/>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009" h="761255">
                  <a:moveTo>
                    <a:pt x="0" y="76126"/>
                  </a:moveTo>
                  <a:cubicBezTo>
                    <a:pt x="0" y="34083"/>
                    <a:pt x="34083" y="0"/>
                    <a:pt x="76126" y="0"/>
                  </a:cubicBezTo>
                  <a:lnTo>
                    <a:pt x="1141884" y="0"/>
                  </a:lnTo>
                  <a:cubicBezTo>
                    <a:pt x="1183927" y="0"/>
                    <a:pt x="1218010" y="34083"/>
                    <a:pt x="1218010" y="76126"/>
                  </a:cubicBezTo>
                  <a:cubicBezTo>
                    <a:pt x="1218010" y="279127"/>
                    <a:pt x="1218009" y="482129"/>
                    <a:pt x="1218009" y="685130"/>
                  </a:cubicBezTo>
                  <a:cubicBezTo>
                    <a:pt x="1218009" y="727173"/>
                    <a:pt x="1183926" y="761256"/>
                    <a:pt x="1141883" y="761256"/>
                  </a:cubicBezTo>
                  <a:lnTo>
                    <a:pt x="76126" y="761255"/>
                  </a:lnTo>
                  <a:cubicBezTo>
                    <a:pt x="34083" y="761255"/>
                    <a:pt x="0" y="727172"/>
                    <a:pt x="0" y="685129"/>
                  </a:cubicBezTo>
                  <a:lnTo>
                    <a:pt x="0" y="7612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46" tIns="34996" rIns="41346" bIns="34996" numCol="1" spcCol="1270" anchor="ctr" anchorCtr="0">
              <a:noAutofit/>
            </a:bodyPr>
            <a:lstStyle/>
            <a:p>
              <a:pPr marL="0" lvl="0" indent="0" algn="ctr" defTabSz="4445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Add/change </a:t>
              </a:r>
              <a:r>
                <a:rPr lang="en-AU" sz="1600" kern="1200" spc="-20" dirty="0">
                  <a:latin typeface="Arial" panose="020B0604020202020204" pitchFamily="34" charset="0"/>
                  <a:cs typeface="Arial" panose="020B0604020202020204" pitchFamily="34" charset="0"/>
                </a:rPr>
                <a:t>preferences, </a:t>
              </a:r>
              <a:r>
                <a:rPr lang="en-AU" sz="1600" kern="1200" dirty="0">
                  <a:latin typeface="Arial" panose="020B0604020202020204" pitchFamily="34" charset="0"/>
                  <a:cs typeface="Arial" panose="020B0604020202020204" pitchFamily="34" charset="0"/>
                </a:rPr>
                <a:t>consider pathway courses</a:t>
              </a:r>
            </a:p>
          </p:txBody>
        </p:sp>
        <p:sp>
          <p:nvSpPr>
            <p:cNvPr id="27" name="Freeform: Shape 26">
              <a:extLst>
                <a:ext uri="{FF2B5EF4-FFF2-40B4-BE49-F238E27FC236}">
                  <a16:creationId xmlns:a16="http://schemas.microsoft.com/office/drawing/2014/main" id="{CC149CD8-BD41-E51B-7513-945FA005487F}"/>
                </a:ext>
              </a:extLst>
            </p:cNvPr>
            <p:cNvSpPr/>
            <p:nvPr/>
          </p:nvSpPr>
          <p:spPr>
            <a:xfrm>
              <a:off x="7617023" y="1715337"/>
              <a:ext cx="1522511" cy="761255"/>
            </a:xfrm>
            <a:custGeom>
              <a:avLst/>
              <a:gdLst>
                <a:gd name="connsiteX0" fmla="*/ 0 w 1522511"/>
                <a:gd name="connsiteY0" fmla="*/ 76126 h 761255"/>
                <a:gd name="connsiteX1" fmla="*/ 76126 w 1522511"/>
                <a:gd name="connsiteY1" fmla="*/ 0 h 761255"/>
                <a:gd name="connsiteX2" fmla="*/ 1446386 w 1522511"/>
                <a:gd name="connsiteY2" fmla="*/ 0 h 761255"/>
                <a:gd name="connsiteX3" fmla="*/ 1522512 w 1522511"/>
                <a:gd name="connsiteY3" fmla="*/ 76126 h 761255"/>
                <a:gd name="connsiteX4" fmla="*/ 1522511 w 1522511"/>
                <a:gd name="connsiteY4" fmla="*/ 685130 h 761255"/>
                <a:gd name="connsiteX5" fmla="*/ 1446385 w 1522511"/>
                <a:gd name="connsiteY5" fmla="*/ 761256 h 761255"/>
                <a:gd name="connsiteX6" fmla="*/ 76126 w 1522511"/>
                <a:gd name="connsiteY6" fmla="*/ 761255 h 761255"/>
                <a:gd name="connsiteX7" fmla="*/ 0 w 1522511"/>
                <a:gd name="connsiteY7" fmla="*/ 685129 h 761255"/>
                <a:gd name="connsiteX8" fmla="*/ 0 w 1522511"/>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511" h="761255">
                  <a:moveTo>
                    <a:pt x="0" y="76126"/>
                  </a:moveTo>
                  <a:cubicBezTo>
                    <a:pt x="0" y="34083"/>
                    <a:pt x="34083" y="0"/>
                    <a:pt x="76126" y="0"/>
                  </a:cubicBezTo>
                  <a:lnTo>
                    <a:pt x="1446386" y="0"/>
                  </a:lnTo>
                  <a:cubicBezTo>
                    <a:pt x="1488429" y="0"/>
                    <a:pt x="1522512" y="34083"/>
                    <a:pt x="1522512" y="76126"/>
                  </a:cubicBezTo>
                  <a:cubicBezTo>
                    <a:pt x="1522512" y="279127"/>
                    <a:pt x="1522511" y="482129"/>
                    <a:pt x="1522511" y="685130"/>
                  </a:cubicBezTo>
                  <a:cubicBezTo>
                    <a:pt x="1522511" y="727173"/>
                    <a:pt x="1488428" y="761256"/>
                    <a:pt x="1446385" y="761256"/>
                  </a:cubicBezTo>
                  <a:lnTo>
                    <a:pt x="76126" y="761255"/>
                  </a:lnTo>
                  <a:cubicBezTo>
                    <a:pt x="34083" y="761255"/>
                    <a:pt x="0" y="727172"/>
                    <a:pt x="0" y="685129"/>
                  </a:cubicBezTo>
                  <a:lnTo>
                    <a:pt x="0" y="761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71" tIns="41346" rIns="50871" bIns="41346" numCol="1" spcCol="1270" anchor="ctr" anchorCtr="0">
              <a:noAutofit/>
            </a:bodyPr>
            <a:lstStyle/>
            <a:p>
              <a:pPr marL="0" lvl="0" indent="0" algn="ctr" defTabSz="66675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Additional submissions not completed</a:t>
              </a:r>
            </a:p>
          </p:txBody>
        </p:sp>
        <p:sp>
          <p:nvSpPr>
            <p:cNvPr id="28" name="Freeform: Shape 27">
              <a:extLst>
                <a:ext uri="{FF2B5EF4-FFF2-40B4-BE49-F238E27FC236}">
                  <a16:creationId xmlns:a16="http://schemas.microsoft.com/office/drawing/2014/main" id="{17D2DADE-FD68-8BAE-D377-8E9AF884E27F}"/>
                </a:ext>
              </a:extLst>
            </p:cNvPr>
            <p:cNvSpPr/>
            <p:nvPr/>
          </p:nvSpPr>
          <p:spPr>
            <a:xfrm>
              <a:off x="7769274" y="2476593"/>
              <a:ext cx="152251" cy="570941"/>
            </a:xfrm>
            <a:custGeom>
              <a:avLst/>
              <a:gdLst/>
              <a:ahLst/>
              <a:cxnLst/>
              <a:rect l="0" t="0" r="0" b="0"/>
              <a:pathLst>
                <a:path>
                  <a:moveTo>
                    <a:pt x="0" y="0"/>
                  </a:moveTo>
                  <a:lnTo>
                    <a:pt x="0" y="570941"/>
                  </a:lnTo>
                  <a:lnTo>
                    <a:pt x="152251" y="5709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29" name="Freeform: Shape 28">
              <a:extLst>
                <a:ext uri="{FF2B5EF4-FFF2-40B4-BE49-F238E27FC236}">
                  <a16:creationId xmlns:a16="http://schemas.microsoft.com/office/drawing/2014/main" id="{3502DD22-FF69-8F63-14DE-D0EDA003E014}"/>
                </a:ext>
              </a:extLst>
            </p:cNvPr>
            <p:cNvSpPr/>
            <p:nvPr/>
          </p:nvSpPr>
          <p:spPr>
            <a:xfrm>
              <a:off x="7921525" y="2666906"/>
              <a:ext cx="1218009" cy="761255"/>
            </a:xfrm>
            <a:custGeom>
              <a:avLst/>
              <a:gdLst>
                <a:gd name="connsiteX0" fmla="*/ 0 w 1218009"/>
                <a:gd name="connsiteY0" fmla="*/ 76126 h 761255"/>
                <a:gd name="connsiteX1" fmla="*/ 76126 w 1218009"/>
                <a:gd name="connsiteY1" fmla="*/ 0 h 761255"/>
                <a:gd name="connsiteX2" fmla="*/ 1141884 w 1218009"/>
                <a:gd name="connsiteY2" fmla="*/ 0 h 761255"/>
                <a:gd name="connsiteX3" fmla="*/ 1218010 w 1218009"/>
                <a:gd name="connsiteY3" fmla="*/ 76126 h 761255"/>
                <a:gd name="connsiteX4" fmla="*/ 1218009 w 1218009"/>
                <a:gd name="connsiteY4" fmla="*/ 685130 h 761255"/>
                <a:gd name="connsiteX5" fmla="*/ 1141883 w 1218009"/>
                <a:gd name="connsiteY5" fmla="*/ 761256 h 761255"/>
                <a:gd name="connsiteX6" fmla="*/ 76126 w 1218009"/>
                <a:gd name="connsiteY6" fmla="*/ 761255 h 761255"/>
                <a:gd name="connsiteX7" fmla="*/ 0 w 1218009"/>
                <a:gd name="connsiteY7" fmla="*/ 685129 h 761255"/>
                <a:gd name="connsiteX8" fmla="*/ 0 w 1218009"/>
                <a:gd name="connsiteY8" fmla="*/ 76126 h 7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009" h="761255">
                  <a:moveTo>
                    <a:pt x="0" y="76126"/>
                  </a:moveTo>
                  <a:cubicBezTo>
                    <a:pt x="0" y="34083"/>
                    <a:pt x="34083" y="0"/>
                    <a:pt x="76126" y="0"/>
                  </a:cubicBezTo>
                  <a:lnTo>
                    <a:pt x="1141884" y="0"/>
                  </a:lnTo>
                  <a:cubicBezTo>
                    <a:pt x="1183927" y="0"/>
                    <a:pt x="1218010" y="34083"/>
                    <a:pt x="1218010" y="76126"/>
                  </a:cubicBezTo>
                  <a:cubicBezTo>
                    <a:pt x="1218010" y="279127"/>
                    <a:pt x="1218009" y="482129"/>
                    <a:pt x="1218009" y="685130"/>
                  </a:cubicBezTo>
                  <a:cubicBezTo>
                    <a:pt x="1218009" y="727173"/>
                    <a:pt x="1183926" y="761256"/>
                    <a:pt x="1141883" y="761256"/>
                  </a:cubicBezTo>
                  <a:lnTo>
                    <a:pt x="76126" y="761255"/>
                  </a:lnTo>
                  <a:cubicBezTo>
                    <a:pt x="34083" y="761255"/>
                    <a:pt x="0" y="727172"/>
                    <a:pt x="0" y="685129"/>
                  </a:cubicBezTo>
                  <a:lnTo>
                    <a:pt x="0" y="7612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46" tIns="34996" rIns="41346" bIns="34996" numCol="1" spcCol="1270" anchor="ctr" anchorCtr="0">
              <a:noAutofit/>
            </a:bodyPr>
            <a:lstStyle/>
            <a:p>
              <a:pPr marL="0" lvl="0" indent="0" algn="ctr" defTabSz="4445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Submit the documents before 2</a:t>
              </a:r>
              <a:r>
                <a:rPr lang="en-AU" sz="1600" kern="1200" baseline="30000" dirty="0">
                  <a:latin typeface="Arial" panose="020B0604020202020204" pitchFamily="34" charset="0"/>
                  <a:cs typeface="Arial" panose="020B0604020202020204" pitchFamily="34" charset="0"/>
                </a:rPr>
                <a:t>nd</a:t>
              </a:r>
              <a:r>
                <a:rPr lang="en-AU" sz="1600" kern="1200" dirty="0">
                  <a:latin typeface="Arial" panose="020B0604020202020204" pitchFamily="34" charset="0"/>
                  <a:cs typeface="Arial" panose="020B0604020202020204" pitchFamily="34" charset="0"/>
                </a:rPr>
                <a:t> round deadline</a:t>
              </a:r>
            </a:p>
          </p:txBody>
        </p:sp>
      </p:grpSp>
      <p:sp>
        <p:nvSpPr>
          <p:cNvPr id="30" name="Arrow: Pentagon 29">
            <a:extLst>
              <a:ext uri="{FF2B5EF4-FFF2-40B4-BE49-F238E27FC236}">
                <a16:creationId xmlns:a16="http://schemas.microsoft.com/office/drawing/2014/main" id="{743A2642-DFBD-DAF9-C806-F72095651A96}"/>
              </a:ext>
            </a:extLst>
          </p:cNvPr>
          <p:cNvSpPr/>
          <p:nvPr/>
        </p:nvSpPr>
        <p:spPr>
          <a:xfrm>
            <a:off x="78761" y="111476"/>
            <a:ext cx="3225358" cy="64807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latin typeface="Arial" panose="020B0604020202020204" pitchFamily="34" charset="0"/>
                <a:cs typeface="Arial" panose="020B0604020202020204" pitchFamily="34" charset="0"/>
              </a:rPr>
              <a:t>Problems</a:t>
            </a:r>
          </a:p>
        </p:txBody>
      </p:sp>
      <p:sp>
        <p:nvSpPr>
          <p:cNvPr id="31" name="Arrow: Pentagon 30">
            <a:extLst>
              <a:ext uri="{FF2B5EF4-FFF2-40B4-BE49-F238E27FC236}">
                <a16:creationId xmlns:a16="http://schemas.microsoft.com/office/drawing/2014/main" id="{0046EBCF-76B1-6846-4CE2-6FED4B97C6A0}"/>
              </a:ext>
            </a:extLst>
          </p:cNvPr>
          <p:cNvSpPr/>
          <p:nvPr/>
        </p:nvSpPr>
        <p:spPr>
          <a:xfrm flipH="1">
            <a:off x="5815912" y="3903898"/>
            <a:ext cx="3225358" cy="648072"/>
          </a:xfrm>
          <a:prstGeom prst="homePlate">
            <a:avLst/>
          </a:prstGeom>
          <a:solidFill>
            <a:schemeClr val="tx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latin typeface="Arial" panose="020B0604020202020204" pitchFamily="34" charset="0"/>
                <a:cs typeface="Arial" panose="020B0604020202020204" pitchFamily="34" charset="0"/>
              </a:rPr>
              <a:t>Solutions</a:t>
            </a:r>
          </a:p>
        </p:txBody>
      </p:sp>
      <p:pic>
        <p:nvPicPr>
          <p:cNvPr id="32" name="Picture 31" descr="Logo&#10;&#10;Description automatically generated">
            <a:extLst>
              <a:ext uri="{FF2B5EF4-FFF2-40B4-BE49-F238E27FC236}">
                <a16:creationId xmlns:a16="http://schemas.microsoft.com/office/drawing/2014/main" id="{4999D6F4-ED77-2979-D975-168B606A7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489199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27584" y="38026"/>
            <a:ext cx="7772401" cy="661516"/>
          </a:xfrm>
        </p:spPr>
        <p:txBody>
          <a:bodyPr>
            <a:normAutofit/>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Alternative Pathways</a:t>
            </a:r>
          </a:p>
        </p:txBody>
      </p:sp>
      <p:pic>
        <p:nvPicPr>
          <p:cNvPr id="3" name="Picture 2" descr="Logo&#10;&#10;Description automatically generated">
            <a:extLst>
              <a:ext uri="{FF2B5EF4-FFF2-40B4-BE49-F238E27FC236}">
                <a16:creationId xmlns:a16="http://schemas.microsoft.com/office/drawing/2014/main" id="{1F869272-FB3D-73BE-7DA2-36D0D9A64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4" name="Rectangle: Rounded Corners 3">
            <a:extLst>
              <a:ext uri="{FF2B5EF4-FFF2-40B4-BE49-F238E27FC236}">
                <a16:creationId xmlns:a16="http://schemas.microsoft.com/office/drawing/2014/main" id="{44D4344C-2D7B-E9E6-2C11-84ACBA1DAD19}"/>
              </a:ext>
            </a:extLst>
          </p:cNvPr>
          <p:cNvSpPr/>
          <p:nvPr/>
        </p:nvSpPr>
        <p:spPr>
          <a:xfrm>
            <a:off x="539552" y="1434703"/>
            <a:ext cx="4536504" cy="3081263"/>
          </a:xfrm>
          <a:prstGeom prst="roundRect">
            <a:avLst/>
          </a:prstGeom>
          <a:solidFill>
            <a:schemeClr val="tx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Clr>
                <a:srgbClr val="0070C0"/>
              </a:buClr>
              <a:buFont typeface="Arial" panose="020B0604020202020204" pitchFamily="34" charset="0"/>
              <a:buChar char="•"/>
            </a:pPr>
            <a:r>
              <a:rPr lang="en-AU" dirty="0">
                <a:solidFill>
                  <a:schemeClr val="bg1"/>
                </a:solidFill>
                <a:latin typeface="Arial" panose="020B0604020202020204" pitchFamily="34" charset="0"/>
                <a:cs typeface="Arial" panose="020B0604020202020204" pitchFamily="34" charset="0"/>
              </a:rPr>
              <a:t>Enabling programs</a:t>
            </a:r>
            <a:endParaRPr lang="en-US" dirty="0">
              <a:solidFill>
                <a:schemeClr val="bg1"/>
              </a:solidFill>
              <a:latin typeface="Arial" panose="020B0604020202020204" pitchFamily="34" charset="0"/>
              <a:cs typeface="Arial" panose="020B0604020202020204" pitchFamily="34" charset="0"/>
            </a:endParaRPr>
          </a:p>
          <a:p>
            <a:pPr marL="285750" lvl="0" indent="-285750">
              <a:buClr>
                <a:srgbClr val="0070C0"/>
              </a:buClr>
              <a:buFont typeface="Arial" panose="020B0604020202020204" pitchFamily="34" charset="0"/>
              <a:buChar char="•"/>
            </a:pPr>
            <a:r>
              <a:rPr lang="en-AU" dirty="0">
                <a:solidFill>
                  <a:schemeClr val="bg1"/>
                </a:solidFill>
                <a:latin typeface="Arial" panose="020B0604020202020204" pitchFamily="34" charset="0"/>
                <a:cs typeface="Arial" panose="020B0604020202020204" pitchFamily="34" charset="0"/>
              </a:rPr>
              <a:t>Experience Based Entry </a:t>
            </a:r>
            <a:r>
              <a:rPr lang="en-US" dirty="0">
                <a:solidFill>
                  <a:schemeClr val="bg1"/>
                </a:solidFill>
                <a:latin typeface="Arial" panose="020B0604020202020204" pitchFamily="34" charset="0"/>
                <a:cs typeface="Arial" panose="020B0604020202020204" pitchFamily="34" charset="0"/>
              </a:rPr>
              <a:t>and/or portfolio entry schemes</a:t>
            </a:r>
          </a:p>
          <a:p>
            <a:pPr marL="285750" lvl="0" indent="-285750">
              <a:buClr>
                <a:srgbClr val="0070C0"/>
              </a:buClr>
              <a:buFont typeface="Arial" panose="020B0604020202020204" pitchFamily="34" charset="0"/>
              <a:buChar char="•"/>
            </a:pPr>
            <a:r>
              <a:rPr lang="en-AU" dirty="0">
                <a:solidFill>
                  <a:schemeClr val="bg1"/>
                </a:solidFill>
                <a:latin typeface="Arial" panose="020B0604020202020204" pitchFamily="34" charset="0"/>
                <a:cs typeface="Arial" panose="020B0604020202020204" pitchFamily="34" charset="0"/>
              </a:rPr>
              <a:t>TISC Associate Members may have more flexible entry requirements </a:t>
            </a:r>
            <a:endParaRPr lang="en-US" dirty="0">
              <a:solidFill>
                <a:schemeClr val="bg1"/>
              </a:solidFill>
              <a:latin typeface="Arial" panose="020B0604020202020204" pitchFamily="34" charset="0"/>
              <a:cs typeface="Arial" panose="020B0604020202020204" pitchFamily="34" charset="0"/>
            </a:endParaRPr>
          </a:p>
          <a:p>
            <a:pPr marL="285750" lvl="0" indent="-285750">
              <a:buClr>
                <a:srgbClr val="0070C0"/>
              </a:buClr>
              <a:buFont typeface="Arial" panose="020B0604020202020204" pitchFamily="34" charset="0"/>
              <a:buChar char="•"/>
            </a:pPr>
            <a:r>
              <a:rPr lang="en-AU" dirty="0">
                <a:solidFill>
                  <a:schemeClr val="bg1"/>
                </a:solidFill>
                <a:latin typeface="Arial" panose="020B0604020202020204" pitchFamily="34" charset="0"/>
                <a:cs typeface="Arial" panose="020B0604020202020204" pitchFamily="34" charset="0"/>
              </a:rPr>
              <a:t>University pathway/Higher Ed Diplomas</a:t>
            </a:r>
            <a:endParaRPr lang="en-US" dirty="0">
              <a:solidFill>
                <a:schemeClr val="bg1"/>
              </a:solidFill>
              <a:latin typeface="Arial" panose="020B0604020202020204" pitchFamily="34" charset="0"/>
              <a:cs typeface="Arial" panose="020B0604020202020204" pitchFamily="34" charset="0"/>
            </a:endParaRPr>
          </a:p>
          <a:p>
            <a:pPr marL="285750" lvl="0" indent="-285750">
              <a:buClr>
                <a:srgbClr val="0070C0"/>
              </a:buClr>
              <a:buFont typeface="Arial" panose="020B0604020202020204" pitchFamily="34" charset="0"/>
              <a:buChar char="•"/>
            </a:pPr>
            <a:r>
              <a:rPr lang="en-AU" dirty="0">
                <a:solidFill>
                  <a:schemeClr val="bg1"/>
                </a:solidFill>
                <a:latin typeface="Arial" panose="020B0604020202020204" pitchFamily="34" charset="0"/>
                <a:cs typeface="Arial" panose="020B0604020202020204" pitchFamily="34" charset="0"/>
              </a:rPr>
              <a:t>TAFE or other VET providers</a:t>
            </a:r>
            <a:endParaRPr lang="en-US"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38F71E1-5625-9788-F7A8-9286AB365E37}"/>
              </a:ext>
            </a:extLst>
          </p:cNvPr>
          <p:cNvSpPr txBox="1"/>
          <p:nvPr/>
        </p:nvSpPr>
        <p:spPr>
          <a:xfrm>
            <a:off x="539552" y="861690"/>
            <a:ext cx="4680520" cy="369332"/>
          </a:xfrm>
          <a:prstGeom prst="rect">
            <a:avLst/>
          </a:prstGeom>
          <a:noFill/>
        </p:spPr>
        <p:txBody>
          <a:bodyPr wrap="square" rtlCol="0">
            <a:spAutoFit/>
          </a:bodyPr>
          <a:lstStyle/>
          <a:p>
            <a:pPr lvl="0"/>
            <a:r>
              <a:rPr lang="en-AU" i="1" dirty="0">
                <a:latin typeface="Arial" panose="020B0604020202020204" pitchFamily="34" charset="0"/>
                <a:cs typeface="Arial" panose="020B0604020202020204" pitchFamily="34" charset="0"/>
              </a:rPr>
              <a:t>If you don’t meet minimum university entry</a:t>
            </a:r>
            <a:endParaRPr lang="en-US"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AB1FA73C-8D67-E578-D773-23D7DFF9EBB7}"/>
              </a:ext>
            </a:extLst>
          </p:cNvPr>
          <p:cNvSpPr/>
          <p:nvPr/>
        </p:nvSpPr>
        <p:spPr>
          <a:xfrm>
            <a:off x="5868144" y="1923678"/>
            <a:ext cx="2952328" cy="2592288"/>
          </a:xfrm>
          <a:prstGeom prst="roundRect">
            <a:avLst/>
          </a:prstGeom>
          <a:solidFill>
            <a:schemeClr val="tx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AU" dirty="0">
                <a:solidFill>
                  <a:schemeClr val="bg1"/>
                </a:solidFill>
                <a:latin typeface="Arial" panose="020B0604020202020204" pitchFamily="34" charset="0"/>
                <a:cs typeface="Arial" panose="020B0604020202020204" pitchFamily="34" charset="0"/>
              </a:rPr>
              <a:t>Ask the university for advice – they can usually suggest a ‘pathway’ course where you can study similar units and apply to transfer after a year. </a:t>
            </a:r>
            <a:endParaRPr lang="en-US"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D84E675-F04E-D9AB-7B78-B67B23C2FBBC}"/>
              </a:ext>
            </a:extLst>
          </p:cNvPr>
          <p:cNvSpPr txBox="1"/>
          <p:nvPr/>
        </p:nvSpPr>
        <p:spPr>
          <a:xfrm>
            <a:off x="5940152" y="849945"/>
            <a:ext cx="2952328" cy="923330"/>
          </a:xfrm>
          <a:prstGeom prst="rect">
            <a:avLst/>
          </a:prstGeom>
          <a:noFill/>
        </p:spPr>
        <p:txBody>
          <a:bodyPr wrap="square" rtlCol="0">
            <a:spAutoFit/>
          </a:bodyPr>
          <a:lstStyle/>
          <a:p>
            <a:pPr lvl="0" algn="r"/>
            <a:r>
              <a:rPr lang="en-AU" i="1" spc="-20" baseline="0" dirty="0">
                <a:latin typeface="Arial" panose="020B0604020202020204" pitchFamily="34" charset="0"/>
                <a:cs typeface="Arial" panose="020B0604020202020204" pitchFamily="34" charset="0"/>
              </a:rPr>
              <a:t>If you meet minimum entry, but not the requirements for your dream course</a:t>
            </a:r>
            <a:endParaRPr lang="en-AU" dirty="0"/>
          </a:p>
        </p:txBody>
      </p:sp>
    </p:spTree>
    <p:extLst>
      <p:ext uri="{BB962C8B-B14F-4D97-AF65-F5344CB8AC3E}">
        <p14:creationId xmlns:p14="http://schemas.microsoft.com/office/powerpoint/2010/main" val="2782341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7E45B-3D5A-819F-C042-8A6D2CF34FCA}"/>
              </a:ext>
            </a:extLst>
          </p:cNvPr>
          <p:cNvSpPr>
            <a:spLocks noGrp="1"/>
          </p:cNvSpPr>
          <p:nvPr>
            <p:ph type="title"/>
          </p:nvPr>
        </p:nvSpPr>
        <p:spPr>
          <a:xfrm>
            <a:off x="1043608" y="195486"/>
            <a:ext cx="7514035" cy="545231"/>
          </a:xfrm>
        </p:spPr>
        <p:txBody>
          <a:bodyPr>
            <a:normAutofit fontScale="90000"/>
          </a:bodyPr>
          <a:lstStyle/>
          <a:p>
            <a:pPr algn="ctr"/>
            <a:r>
              <a:rPr lang="en-AU" sz="4000" b="1" cap="none" dirty="0">
                <a:solidFill>
                  <a:srgbClr val="0070C0"/>
                </a:solidFill>
                <a:latin typeface="Arial" panose="020B0604020202020204" pitchFamily="34" charset="0"/>
                <a:cs typeface="Arial" panose="020B0604020202020204" pitchFamily="34" charset="0"/>
              </a:rPr>
              <a:t>Deferral – A Gap Year</a:t>
            </a:r>
            <a:endParaRPr lang="en-AU" b="1" cap="none" dirty="0">
              <a:solidFill>
                <a:srgbClr val="0070C0"/>
              </a:solidFill>
              <a:latin typeface="Arial" panose="020B0604020202020204" pitchFamily="34" charset="0"/>
              <a:cs typeface="Arial" panose="020B0604020202020204" pitchFamily="34" charset="0"/>
            </a:endParaRPr>
          </a:p>
        </p:txBody>
      </p:sp>
      <p:graphicFrame>
        <p:nvGraphicFramePr>
          <p:cNvPr id="5" name="Content Placeholder 2">
            <a:extLst>
              <a:ext uri="{FF2B5EF4-FFF2-40B4-BE49-F238E27FC236}">
                <a16:creationId xmlns:a16="http://schemas.microsoft.com/office/drawing/2014/main" id="{E3C7C887-B266-B583-C396-2D9382E0C7AB}"/>
              </a:ext>
            </a:extLst>
          </p:cNvPr>
          <p:cNvGraphicFramePr>
            <a:graphicFrameLocks noGrp="1"/>
          </p:cNvGraphicFramePr>
          <p:nvPr>
            <p:ph idx="1"/>
            <p:extLst>
              <p:ext uri="{D42A27DB-BD31-4B8C-83A1-F6EECF244321}">
                <p14:modId xmlns:p14="http://schemas.microsoft.com/office/powerpoint/2010/main" val="3099720667"/>
              </p:ext>
            </p:extLst>
          </p:nvPr>
        </p:nvGraphicFramePr>
        <p:xfrm>
          <a:off x="814982" y="843558"/>
          <a:ext cx="8077498"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AC69BFC7-4E63-38AF-1CCC-4204F7E9B1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4247897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EA8E649D-8AC6-EE5A-72E8-C643C82F1C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2" name="Title 1">
            <a:extLst>
              <a:ext uri="{FF2B5EF4-FFF2-40B4-BE49-F238E27FC236}">
                <a16:creationId xmlns:a16="http://schemas.microsoft.com/office/drawing/2014/main" id="{F64C5040-9A51-28E2-EBCD-495859026F72}"/>
              </a:ext>
            </a:extLst>
          </p:cNvPr>
          <p:cNvSpPr>
            <a:spLocks noGrp="1"/>
          </p:cNvSpPr>
          <p:nvPr>
            <p:ph type="title"/>
          </p:nvPr>
        </p:nvSpPr>
        <p:spPr>
          <a:xfrm>
            <a:off x="918630" y="454882"/>
            <a:ext cx="7306739" cy="844698"/>
          </a:xfrm>
        </p:spPr>
        <p:txBody>
          <a:bodyPr>
            <a:normAutofit/>
          </a:bodyPr>
          <a:lstStyle/>
          <a:p>
            <a:r>
              <a:rPr lang="en-AU" sz="3200" b="1" cap="none" dirty="0">
                <a:solidFill>
                  <a:srgbClr val="11789E"/>
                </a:solidFill>
                <a:latin typeface="Arial" panose="020B0604020202020204" pitchFamily="34" charset="0"/>
                <a:cs typeface="Arial" panose="020B0604020202020204" pitchFamily="34" charset="0"/>
              </a:rPr>
              <a:t>Where Can I Find More Information?</a:t>
            </a:r>
          </a:p>
        </p:txBody>
      </p:sp>
      <p:graphicFrame>
        <p:nvGraphicFramePr>
          <p:cNvPr id="4" name="Content Placeholder 2">
            <a:extLst>
              <a:ext uri="{FF2B5EF4-FFF2-40B4-BE49-F238E27FC236}">
                <a16:creationId xmlns:a16="http://schemas.microsoft.com/office/drawing/2014/main" id="{67473F3B-ECD3-E008-E3F2-26DF12A7F720}"/>
              </a:ext>
            </a:extLst>
          </p:cNvPr>
          <p:cNvGraphicFramePr>
            <a:graphicFrameLocks/>
          </p:cNvGraphicFramePr>
          <p:nvPr>
            <p:extLst>
              <p:ext uri="{D42A27DB-BD31-4B8C-83A1-F6EECF244321}">
                <p14:modId xmlns:p14="http://schemas.microsoft.com/office/powerpoint/2010/main" val="2895404568"/>
              </p:ext>
            </p:extLst>
          </p:nvPr>
        </p:nvGraphicFramePr>
        <p:xfrm>
          <a:off x="705947" y="1157895"/>
          <a:ext cx="7799684" cy="27077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61428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289D5-D788-F640-0908-BDA705EB0F3E}"/>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298A65B-0791-0D19-7FEE-3A37F64FC71D}"/>
              </a:ext>
            </a:extLst>
          </p:cNvPr>
          <p:cNvSpPr/>
          <p:nvPr/>
        </p:nvSpPr>
        <p:spPr>
          <a:xfrm>
            <a:off x="546248" y="411286"/>
            <a:ext cx="3789834" cy="3822134"/>
          </a:xfrm>
          <a:prstGeom prst="roundRect">
            <a:avLst/>
          </a:prstGeom>
          <a:solidFill>
            <a:schemeClr val="tx1">
              <a:alpha val="40000"/>
            </a:schemeClr>
          </a:solidFill>
          <a:ln w="25400" cap="flat">
            <a:noFill/>
            <a:prstDash val="solid"/>
            <a:round/>
          </a:ln>
          <a:effectLst>
            <a:outerShdw sx="1000" sy="1000" rotWithShape="0">
              <a:srgbClr val="000000"/>
            </a:outerShdw>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6" name="TextBox 5">
            <a:extLst>
              <a:ext uri="{FF2B5EF4-FFF2-40B4-BE49-F238E27FC236}">
                <a16:creationId xmlns:a16="http://schemas.microsoft.com/office/drawing/2014/main" id="{4B57070B-E39C-4933-53C1-B5AD60727543}"/>
              </a:ext>
            </a:extLst>
          </p:cNvPr>
          <p:cNvSpPr txBox="1"/>
          <p:nvPr/>
        </p:nvSpPr>
        <p:spPr>
          <a:xfrm>
            <a:off x="879698" y="642795"/>
            <a:ext cx="3122934"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0070C0"/>
                </a:solidFill>
                <a:effectLst/>
                <a:uLnTx/>
                <a:uFillTx/>
                <a:latin typeface="Arial"/>
                <a:ea typeface="Arial"/>
                <a:cs typeface="Arial"/>
                <a:sym typeface="Arial"/>
              </a:rPr>
              <a:t>Contact us</a:t>
            </a:r>
          </a:p>
        </p:txBody>
      </p:sp>
      <p:sp>
        <p:nvSpPr>
          <p:cNvPr id="7" name="TextBox 6">
            <a:extLst>
              <a:ext uri="{FF2B5EF4-FFF2-40B4-BE49-F238E27FC236}">
                <a16:creationId xmlns:a16="http://schemas.microsoft.com/office/drawing/2014/main" id="{B2F1B84C-5AF8-8600-B059-D70303365DB2}"/>
              </a:ext>
            </a:extLst>
          </p:cNvPr>
          <p:cNvSpPr txBox="1"/>
          <p:nvPr/>
        </p:nvSpPr>
        <p:spPr>
          <a:xfrm>
            <a:off x="971600" y="1684055"/>
            <a:ext cx="3150861" cy="221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1">
              <a:lnSpc>
                <a:spcPct val="100000"/>
              </a:lnSpc>
              <a:spcBef>
                <a:spcPts val="400"/>
              </a:spcBef>
              <a:spcAft>
                <a:spcPts val="0"/>
              </a:spcAft>
              <a:buClrTx/>
              <a:buSzTx/>
              <a:buFontTx/>
              <a:buNone/>
              <a:tabLst>
                <a:tab pos="1790700" algn="l"/>
              </a:tabLst>
              <a:defRPr sz="1800"/>
            </a:pPr>
            <a:r>
              <a:rPr kumimoji="0" lang="en-AU" sz="32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9318 8000</a:t>
            </a:r>
          </a:p>
          <a:p>
            <a:pPr marL="0" marR="0" lvl="0" indent="0" algn="l" defTabSz="457200" rtl="0" eaLnBrk="1" fontAlgn="auto" latinLnBrk="0" hangingPunct="1">
              <a:lnSpc>
                <a:spcPct val="100000"/>
              </a:lnSpc>
              <a:spcBef>
                <a:spcPts val="400"/>
              </a:spcBef>
              <a:spcAft>
                <a:spcPts val="0"/>
              </a:spcAft>
              <a:buClrTx/>
              <a:buSzTx/>
              <a:buFontTx/>
              <a:buNone/>
              <a:tabLst>
                <a:tab pos="1790700" algn="l"/>
                <a:tab pos="3409950" algn="r"/>
                <a:tab pos="4572000" algn="l"/>
              </a:tabLst>
              <a:defRPr sz="1800"/>
            </a:pPr>
            <a:r>
              <a:rPr kumimoji="0" lang="en-AU" sz="32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info@tisc.edu.au</a:t>
            </a:r>
          </a:p>
          <a:p>
            <a:pPr marL="0" marR="0" lvl="0" indent="0" algn="l" defTabSz="457200" rtl="0" eaLnBrk="1" fontAlgn="auto" latinLnBrk="0" hangingPunct="1">
              <a:lnSpc>
                <a:spcPct val="100000"/>
              </a:lnSpc>
              <a:spcBef>
                <a:spcPts val="400"/>
              </a:spcBef>
              <a:spcAft>
                <a:spcPts val="0"/>
              </a:spcAft>
              <a:buClrTx/>
              <a:buSzTx/>
              <a:buFontTx/>
              <a:buNone/>
              <a:tabLst>
                <a:tab pos="1790700" algn="l"/>
                <a:tab pos="3497263" algn="r"/>
                <a:tab pos="4572000" algn="l"/>
              </a:tabLst>
              <a:defRPr sz="1800"/>
            </a:pPr>
            <a:r>
              <a:rPr kumimoji="0" lang="en-AU" sz="32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www.tisc.edu.au</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AU"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5" name="Picture 4" descr="Logo&#10;&#10;Description automatically generated">
            <a:extLst>
              <a:ext uri="{FF2B5EF4-FFF2-40B4-BE49-F238E27FC236}">
                <a16:creationId xmlns:a16="http://schemas.microsoft.com/office/drawing/2014/main" id="{31DB7B6E-F6DF-E6EE-6736-504398BAA2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
        <p:nvSpPr>
          <p:cNvPr id="10" name="Rectangle: Rounded Corners 9">
            <a:extLst>
              <a:ext uri="{FF2B5EF4-FFF2-40B4-BE49-F238E27FC236}">
                <a16:creationId xmlns:a16="http://schemas.microsoft.com/office/drawing/2014/main" id="{C1D59C14-4515-CE02-9699-47141B19835F}"/>
              </a:ext>
            </a:extLst>
          </p:cNvPr>
          <p:cNvSpPr/>
          <p:nvPr/>
        </p:nvSpPr>
        <p:spPr>
          <a:xfrm>
            <a:off x="5053347" y="411286"/>
            <a:ext cx="3789834" cy="3822134"/>
          </a:xfrm>
          <a:prstGeom prst="roundRect">
            <a:avLst/>
          </a:prstGeom>
          <a:solidFill>
            <a:schemeClr val="tx1">
              <a:alpha val="40000"/>
            </a:schemeClr>
          </a:solidFill>
          <a:ln w="25400" cap="flat">
            <a:noFill/>
            <a:prstDash val="solid"/>
            <a:round/>
          </a:ln>
          <a:effectLst>
            <a:outerShdw sx="1000" sy="1000" rotWithShape="0">
              <a:srgbClr val="000000"/>
            </a:outerShdw>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1" name="TextBox 10">
            <a:extLst>
              <a:ext uri="{FF2B5EF4-FFF2-40B4-BE49-F238E27FC236}">
                <a16:creationId xmlns:a16="http://schemas.microsoft.com/office/drawing/2014/main" id="{E1D480AF-79D7-E7E5-6CF9-E75026337B51}"/>
              </a:ext>
            </a:extLst>
          </p:cNvPr>
          <p:cNvSpPr txBox="1"/>
          <p:nvPr/>
        </p:nvSpPr>
        <p:spPr>
          <a:xfrm>
            <a:off x="5184068" y="642795"/>
            <a:ext cx="3528392"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0070C0"/>
                </a:solidFill>
                <a:effectLst/>
                <a:uLnTx/>
                <a:uFillTx/>
                <a:latin typeface="Arial"/>
                <a:ea typeface="Arial"/>
                <a:cs typeface="Arial"/>
                <a:sym typeface="Arial"/>
              </a:rPr>
              <a:t>Keep up to date on socials</a:t>
            </a:r>
          </a:p>
        </p:txBody>
      </p:sp>
      <p:pic>
        <p:nvPicPr>
          <p:cNvPr id="12" name="Picture 11" descr="A qr code on a white background&#10;&#10;Description automatically generated">
            <a:extLst>
              <a:ext uri="{FF2B5EF4-FFF2-40B4-BE49-F238E27FC236}">
                <a16:creationId xmlns:a16="http://schemas.microsoft.com/office/drawing/2014/main" id="{C4AA78DB-F83E-71D6-2BD9-540A36DB3F3B}"/>
              </a:ext>
            </a:extLst>
          </p:cNvPr>
          <p:cNvPicPr>
            <a:picLocks noChangeAspect="1"/>
          </p:cNvPicPr>
          <p:nvPr/>
        </p:nvPicPr>
        <p:blipFill>
          <a:blip r:embed="rId4"/>
          <a:stretch>
            <a:fillRect/>
          </a:stretch>
        </p:blipFill>
        <p:spPr>
          <a:xfrm>
            <a:off x="5499952" y="2024699"/>
            <a:ext cx="1188000" cy="1188000"/>
          </a:xfrm>
          <a:prstGeom prst="rect">
            <a:avLst/>
          </a:prstGeom>
        </p:spPr>
      </p:pic>
      <p:sp>
        <p:nvSpPr>
          <p:cNvPr id="13" name="TextBox 12">
            <a:extLst>
              <a:ext uri="{FF2B5EF4-FFF2-40B4-BE49-F238E27FC236}">
                <a16:creationId xmlns:a16="http://schemas.microsoft.com/office/drawing/2014/main" id="{68F4AB0C-FCBC-3D1B-F912-C318AAB286E6}"/>
              </a:ext>
            </a:extLst>
          </p:cNvPr>
          <p:cNvSpPr txBox="1"/>
          <p:nvPr/>
        </p:nvSpPr>
        <p:spPr>
          <a:xfrm>
            <a:off x="5511842" y="3326015"/>
            <a:ext cx="12241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Instagram</a:t>
            </a:r>
            <a:endPar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descr="A qr code with a few squares&#10;&#10;Description automatically generated">
            <a:extLst>
              <a:ext uri="{FF2B5EF4-FFF2-40B4-BE49-F238E27FC236}">
                <a16:creationId xmlns:a16="http://schemas.microsoft.com/office/drawing/2014/main" id="{AA414763-FC41-4A8F-7EF8-A53C66C18664}"/>
              </a:ext>
            </a:extLst>
          </p:cNvPr>
          <p:cNvPicPr>
            <a:picLocks noChangeAspect="1"/>
          </p:cNvPicPr>
          <p:nvPr/>
        </p:nvPicPr>
        <p:blipFill>
          <a:blip r:embed="rId5"/>
          <a:stretch>
            <a:fillRect/>
          </a:stretch>
        </p:blipFill>
        <p:spPr>
          <a:xfrm>
            <a:off x="7171144" y="2024699"/>
            <a:ext cx="1188000" cy="1188000"/>
          </a:xfrm>
          <a:prstGeom prst="rect">
            <a:avLst/>
          </a:prstGeom>
        </p:spPr>
      </p:pic>
      <p:sp>
        <p:nvSpPr>
          <p:cNvPr id="15" name="TextBox 14">
            <a:extLst>
              <a:ext uri="{FF2B5EF4-FFF2-40B4-BE49-F238E27FC236}">
                <a16:creationId xmlns:a16="http://schemas.microsoft.com/office/drawing/2014/main" id="{29DE3961-C70B-8719-364B-4B604BE859B3}"/>
              </a:ext>
            </a:extLst>
          </p:cNvPr>
          <p:cNvSpPr txBox="1"/>
          <p:nvPr/>
        </p:nvSpPr>
        <p:spPr>
          <a:xfrm>
            <a:off x="7153076" y="3326015"/>
            <a:ext cx="12241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Facebook</a:t>
            </a:r>
            <a:endPar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0938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
              <a:schemeClr val="bg2">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2701426" y="122859"/>
            <a:ext cx="6426530" cy="1515094"/>
          </a:xfrm>
          <a:prstGeom prst="rect">
            <a:avLst/>
          </a:prstGeom>
        </p:spPr>
        <p:txBody>
          <a:bodyPr>
            <a:normAutofit/>
          </a:bodyPr>
          <a:lstStyle/>
          <a:p>
            <a:pPr>
              <a:defRPr sz="2800" b="1"/>
            </a:pPr>
            <a:r>
              <a:rPr lang="en-US" sz="2800" b="1" cap="none" dirty="0">
                <a:latin typeface="Arial" panose="020B0604020202020204" pitchFamily="34" charset="0"/>
                <a:cs typeface="Arial" panose="020B0604020202020204" pitchFamily="34" charset="0"/>
              </a:rPr>
              <a:t>University Admission Requirements</a:t>
            </a:r>
            <a:br>
              <a:rPr lang="en-US" sz="2800" b="1" cap="none" dirty="0">
                <a:latin typeface="Arial" panose="020B0604020202020204" pitchFamily="34" charset="0"/>
                <a:cs typeface="Arial" panose="020B0604020202020204" pitchFamily="34" charset="0"/>
              </a:rPr>
            </a:br>
            <a:r>
              <a:rPr lang="en-US" sz="2800" b="1" cap="none" dirty="0">
                <a:latin typeface="Arial" panose="020B0604020202020204" pitchFamily="34" charset="0"/>
                <a:cs typeface="Arial" panose="020B0604020202020204" pitchFamily="34" charset="0"/>
              </a:rPr>
              <a:t>(WA Year 12 Students)</a:t>
            </a:r>
          </a:p>
        </p:txBody>
      </p:sp>
      <p:sp>
        <p:nvSpPr>
          <p:cNvPr id="162" name="Shape 162"/>
          <p:cNvSpPr>
            <a:spLocks noGrp="1"/>
          </p:cNvSpPr>
          <p:nvPr>
            <p:ph idx="1"/>
          </p:nvPr>
        </p:nvSpPr>
        <p:spPr>
          <a:xfrm>
            <a:off x="2635799" y="1539650"/>
            <a:ext cx="6407847" cy="2806701"/>
          </a:xfrm>
          <a:prstGeom prst="rect">
            <a:avLst/>
          </a:prstGeom>
        </p:spPr>
        <p:txBody>
          <a:bodyPr>
            <a:normAutofit/>
          </a:bodyPr>
          <a:lstStyle/>
          <a:p>
            <a:pPr>
              <a:spcBef>
                <a:spcPts val="0"/>
              </a:spcBef>
              <a:spcAft>
                <a:spcPts val="1200"/>
              </a:spcAft>
              <a:buFont typeface="Wingdings 3" panose="05040102010807070707" pitchFamily="18" charset="2"/>
              <a:buChar char=""/>
              <a:defRPr sz="2400">
                <a:latin typeface="Arial Unicode MS"/>
                <a:ea typeface="Arial Unicode MS"/>
                <a:cs typeface="Arial Unicode MS"/>
                <a:sym typeface="Arial Unicode MS"/>
              </a:defRPr>
            </a:pPr>
            <a:r>
              <a:rPr lang="en-US" sz="2400" dirty="0">
                <a:solidFill>
                  <a:schemeClr val="tx1"/>
                </a:solidFill>
                <a:latin typeface="Arial" panose="020B0604020202020204" pitchFamily="34" charset="0"/>
                <a:cs typeface="Arial" panose="020B0604020202020204" pitchFamily="34" charset="0"/>
              </a:rPr>
              <a:t> WACE </a:t>
            </a:r>
            <a:r>
              <a:rPr lang="en-US" sz="2400" i="1" dirty="0">
                <a:solidFill>
                  <a:schemeClr val="tx1"/>
                </a:solidFill>
                <a:latin typeface="Arial" panose="020B0604020202020204" pitchFamily="34" charset="0"/>
                <a:cs typeface="Arial" panose="020B0604020202020204" pitchFamily="34" charset="0"/>
              </a:rPr>
              <a:t>or</a:t>
            </a:r>
            <a:r>
              <a:rPr lang="en-US" sz="2400" dirty="0">
                <a:solidFill>
                  <a:schemeClr val="tx1"/>
                </a:solidFill>
                <a:latin typeface="Arial" panose="020B0604020202020204" pitchFamily="34" charset="0"/>
                <a:cs typeface="Arial" panose="020B0604020202020204" pitchFamily="34" charset="0"/>
              </a:rPr>
              <a:t> IB Diploma</a:t>
            </a:r>
          </a:p>
          <a:p>
            <a:pPr>
              <a:spcBef>
                <a:spcPts val="0"/>
              </a:spcBef>
              <a:spcAft>
                <a:spcPts val="1200"/>
              </a:spcAft>
              <a:buFont typeface="Wingdings 3" panose="05040102010807070707" pitchFamily="18" charset="2"/>
              <a:buChar char=""/>
              <a:defRPr sz="2400">
                <a:latin typeface="Arial Unicode MS"/>
                <a:ea typeface="Arial Unicode MS"/>
                <a:cs typeface="Arial Unicode MS"/>
                <a:sym typeface="Arial Unicode MS"/>
              </a:defRPr>
            </a:pPr>
            <a:r>
              <a:rPr lang="en-US" sz="2400" dirty="0">
                <a:solidFill>
                  <a:schemeClr val="tx1"/>
                </a:solidFill>
                <a:latin typeface="Arial" panose="020B0604020202020204" pitchFamily="34" charset="0"/>
                <a:cs typeface="Arial" panose="020B0604020202020204" pitchFamily="34" charset="0"/>
              </a:rPr>
              <a:t> English</a:t>
            </a:r>
          </a:p>
          <a:p>
            <a:pPr>
              <a:spcBef>
                <a:spcPts val="0"/>
              </a:spcBef>
              <a:spcAft>
                <a:spcPts val="1200"/>
              </a:spcAft>
              <a:buFont typeface="Wingdings 3" panose="05040102010807070707" pitchFamily="18" charset="2"/>
              <a:buChar char=""/>
              <a:defRPr sz="2400">
                <a:latin typeface="Arial Unicode MS"/>
                <a:ea typeface="Arial Unicode MS"/>
                <a:cs typeface="Arial Unicode MS"/>
                <a:sym typeface="Arial Unicode MS"/>
              </a:defRPr>
            </a:pPr>
            <a:r>
              <a:rPr lang="en-US" sz="2400" dirty="0">
                <a:solidFill>
                  <a:schemeClr val="tx1"/>
                </a:solidFill>
                <a:latin typeface="Arial" panose="020B0604020202020204" pitchFamily="34" charset="0"/>
                <a:cs typeface="Arial" panose="020B0604020202020204" pitchFamily="34" charset="0"/>
              </a:rPr>
              <a:t> Prerequisites</a:t>
            </a:r>
          </a:p>
          <a:p>
            <a:pPr>
              <a:spcBef>
                <a:spcPts val="500"/>
              </a:spcBef>
              <a:buFont typeface="Wingdings 3" panose="05040102010807070707" pitchFamily="18" charset="2"/>
              <a:buChar char=""/>
              <a:defRPr sz="2400">
                <a:latin typeface="Arial Unicode MS"/>
                <a:ea typeface="Arial Unicode MS"/>
                <a:cs typeface="Arial Unicode MS"/>
                <a:sym typeface="Arial Unicode MS"/>
              </a:defRPr>
            </a:pPr>
            <a:r>
              <a:rPr lang="en-US" sz="2400" dirty="0">
                <a:solidFill>
                  <a:schemeClr val="tx1"/>
                </a:solidFill>
                <a:latin typeface="Arial" panose="020B0604020202020204" pitchFamily="34" charset="0"/>
                <a:cs typeface="Arial" panose="020B0604020202020204" pitchFamily="34" charset="0"/>
              </a:rPr>
              <a:t> ATAR </a:t>
            </a:r>
            <a:r>
              <a:rPr lang="en-US" sz="2400" i="1" dirty="0">
                <a:solidFill>
                  <a:schemeClr val="tx1"/>
                </a:solidFill>
                <a:latin typeface="Arial" panose="020B0604020202020204" pitchFamily="34" charset="0"/>
                <a:cs typeface="Arial" panose="020B0604020202020204" pitchFamily="34" charset="0"/>
              </a:rPr>
              <a:t>or </a:t>
            </a:r>
            <a:r>
              <a:rPr lang="en-US" sz="2400" dirty="0">
                <a:solidFill>
                  <a:schemeClr val="tx1"/>
                </a:solidFill>
                <a:latin typeface="Arial" panose="020B0604020202020204" pitchFamily="34" charset="0"/>
                <a:cs typeface="Arial" panose="020B0604020202020204" pitchFamily="34" charset="0"/>
              </a:rPr>
              <a:t>Selection Rank </a:t>
            </a:r>
            <a:r>
              <a:rPr lang="en-US" sz="2400" i="1" dirty="0">
                <a:solidFill>
                  <a:schemeClr val="tx1"/>
                </a:solidFill>
                <a:latin typeface="Arial" panose="020B0604020202020204" pitchFamily="34" charset="0"/>
                <a:cs typeface="Arial" panose="020B0604020202020204" pitchFamily="34" charset="0"/>
              </a:rPr>
              <a:t>or </a:t>
            </a:r>
          </a:p>
          <a:p>
            <a:pPr marL="0" indent="0">
              <a:spcBef>
                <a:spcPts val="500"/>
              </a:spcBef>
              <a:buNone/>
              <a:defRPr sz="2400">
                <a:latin typeface="Arial Unicode MS"/>
                <a:ea typeface="Arial Unicode MS"/>
                <a:cs typeface="Arial Unicode MS"/>
                <a:sym typeface="Arial Unicode MS"/>
              </a:defRPr>
            </a:pPr>
            <a:r>
              <a:rPr lang="en-US" sz="2400" i="1"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IB Admissions Score</a:t>
            </a:r>
          </a:p>
        </p:txBody>
      </p:sp>
      <p:pic>
        <p:nvPicPr>
          <p:cNvPr id="5" name="Picture 4">
            <a:extLst>
              <a:ext uri="{FF2B5EF4-FFF2-40B4-BE49-F238E27FC236}">
                <a16:creationId xmlns:a16="http://schemas.microsoft.com/office/drawing/2014/main" id="{A807B7EB-E945-BA47-A4A3-98A5369D6205}"/>
              </a:ext>
            </a:extLst>
          </p:cNvPr>
          <p:cNvPicPr>
            <a:picLocks noChangeAspect="1"/>
          </p:cNvPicPr>
          <p:nvPr/>
        </p:nvPicPr>
        <p:blipFill>
          <a:blip r:embed="rId3" cstate="print">
            <a:extLst>
              <a:ext uri="{28A0092B-C50C-407E-A947-70E740481C1C}">
                <a14:useLocalDpi xmlns:a14="http://schemas.microsoft.com/office/drawing/2010/main" val="0"/>
              </a:ext>
            </a:extLst>
          </a:blip>
          <a:srcRect l="33191" r="33191"/>
          <a:stretch/>
        </p:blipFill>
        <p:spPr>
          <a:xfrm>
            <a:off x="20" y="10"/>
            <a:ext cx="2594352" cy="51434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pic>
        <p:nvPicPr>
          <p:cNvPr id="4" name="Picture 3" descr="Logo&#10;&#10;Description automatically generated">
            <a:extLst>
              <a:ext uri="{FF2B5EF4-FFF2-40B4-BE49-F238E27FC236}">
                <a16:creationId xmlns:a16="http://schemas.microsoft.com/office/drawing/2014/main" id="{0576F8FF-7200-4AE0-68C7-0F72C853F7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16225502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0ED2B192-BEDC-153B-DCCF-26DB5D16F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832" y="555526"/>
            <a:ext cx="6580335" cy="2344469"/>
          </a:xfrm>
          <a:prstGeom prst="rect">
            <a:avLst/>
          </a:prstGeom>
        </p:spPr>
      </p:pic>
    </p:spTree>
    <p:extLst>
      <p:ext uri="{BB962C8B-B14F-4D97-AF65-F5344CB8AC3E}">
        <p14:creationId xmlns:p14="http://schemas.microsoft.com/office/powerpoint/2010/main" val="18166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70C0"/>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529F-53A1-D712-B66F-26409D297874}"/>
              </a:ext>
            </a:extLst>
          </p:cNvPr>
          <p:cNvSpPr>
            <a:spLocks noGrp="1"/>
          </p:cNvSpPr>
          <p:nvPr>
            <p:ph type="title"/>
          </p:nvPr>
        </p:nvSpPr>
        <p:spPr>
          <a:xfrm>
            <a:off x="1320528" y="174899"/>
            <a:ext cx="7306739" cy="625201"/>
          </a:xfrm>
        </p:spPr>
        <p:txBody>
          <a:bodyPr>
            <a:normAutofit/>
          </a:bodyPr>
          <a:lstStyle/>
          <a:p>
            <a:r>
              <a:rPr lang="en-AU" sz="2800" b="1" cap="none" dirty="0">
                <a:latin typeface="Arial" panose="020B0604020202020204" pitchFamily="34" charset="0"/>
                <a:cs typeface="Arial" panose="020B0604020202020204" pitchFamily="34" charset="0"/>
              </a:rPr>
              <a:t>English Language Competence (ELC)</a:t>
            </a:r>
          </a:p>
        </p:txBody>
      </p:sp>
      <p:sp>
        <p:nvSpPr>
          <p:cNvPr id="5" name="Rectangle: Rounded Corners 4">
            <a:extLst>
              <a:ext uri="{FF2B5EF4-FFF2-40B4-BE49-F238E27FC236}">
                <a16:creationId xmlns:a16="http://schemas.microsoft.com/office/drawing/2014/main" id="{5E2A1260-CA80-C85A-E137-8C337F093AA2}"/>
              </a:ext>
            </a:extLst>
          </p:cNvPr>
          <p:cNvSpPr/>
          <p:nvPr/>
        </p:nvSpPr>
        <p:spPr>
          <a:xfrm>
            <a:off x="842869" y="951570"/>
            <a:ext cx="3672408" cy="3888432"/>
          </a:xfrm>
          <a:prstGeom prst="roundRect">
            <a:avLst/>
          </a:prstGeom>
          <a:solidFill>
            <a:schemeClr val="tx1">
              <a:lumMod val="95000"/>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Rectangle: Rounded Corners 7">
            <a:extLst>
              <a:ext uri="{FF2B5EF4-FFF2-40B4-BE49-F238E27FC236}">
                <a16:creationId xmlns:a16="http://schemas.microsoft.com/office/drawing/2014/main" id="{650900DE-51CA-D04F-E588-1BCDF7221D0D}"/>
              </a:ext>
            </a:extLst>
          </p:cNvPr>
          <p:cNvSpPr/>
          <p:nvPr/>
        </p:nvSpPr>
        <p:spPr>
          <a:xfrm>
            <a:off x="4799606" y="951570"/>
            <a:ext cx="3672408" cy="3888432"/>
          </a:xfrm>
          <a:prstGeom prst="roundRect">
            <a:avLst/>
          </a:prstGeom>
          <a:solidFill>
            <a:schemeClr val="tx1">
              <a:lumMod val="95000"/>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nvGrpSpPr>
          <p:cNvPr id="3" name="Group 2">
            <a:extLst>
              <a:ext uri="{FF2B5EF4-FFF2-40B4-BE49-F238E27FC236}">
                <a16:creationId xmlns:a16="http://schemas.microsoft.com/office/drawing/2014/main" id="{8CA42777-2D71-D186-73C7-2452ED8A4C42}"/>
              </a:ext>
            </a:extLst>
          </p:cNvPr>
          <p:cNvGrpSpPr/>
          <p:nvPr/>
        </p:nvGrpSpPr>
        <p:grpSpPr>
          <a:xfrm>
            <a:off x="899592" y="1059582"/>
            <a:ext cx="8357524" cy="1225757"/>
            <a:chOff x="1320528" y="1096810"/>
            <a:chExt cx="8357524" cy="1225757"/>
          </a:xfrm>
        </p:grpSpPr>
        <p:sp>
          <p:nvSpPr>
            <p:cNvPr id="6" name="Rectangle 5" descr="Diploma Roll">
              <a:extLst>
                <a:ext uri="{FF2B5EF4-FFF2-40B4-BE49-F238E27FC236}">
                  <a16:creationId xmlns:a16="http://schemas.microsoft.com/office/drawing/2014/main" id="{FFC955B1-455C-70A2-6066-659918EBA17A}"/>
                </a:ext>
              </a:extLst>
            </p:cNvPr>
            <p:cNvSpPr/>
            <p:nvPr/>
          </p:nvSpPr>
          <p:spPr>
            <a:xfrm>
              <a:off x="1320528" y="1096810"/>
              <a:ext cx="940580" cy="87398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Freeform: Shape 6">
              <a:extLst>
                <a:ext uri="{FF2B5EF4-FFF2-40B4-BE49-F238E27FC236}">
                  <a16:creationId xmlns:a16="http://schemas.microsoft.com/office/drawing/2014/main" id="{41BDFD3E-D07F-40D0-768B-0BBD5542BC10}"/>
                </a:ext>
              </a:extLst>
            </p:cNvPr>
            <p:cNvSpPr/>
            <p:nvPr/>
          </p:nvSpPr>
          <p:spPr>
            <a:xfrm>
              <a:off x="2328681" y="1200687"/>
              <a:ext cx="2420759" cy="666234"/>
            </a:xfrm>
            <a:custGeom>
              <a:avLst/>
              <a:gdLst>
                <a:gd name="connsiteX0" fmla="*/ 0 w 843542"/>
                <a:gd name="connsiteY0" fmla="*/ 0 h 517007"/>
                <a:gd name="connsiteX1" fmla="*/ 843542 w 843542"/>
                <a:gd name="connsiteY1" fmla="*/ 0 h 517007"/>
                <a:gd name="connsiteX2" fmla="*/ 843542 w 843542"/>
                <a:gd name="connsiteY2" fmla="*/ 517007 h 517007"/>
                <a:gd name="connsiteX3" fmla="*/ 0 w 843542"/>
                <a:gd name="connsiteY3" fmla="*/ 517007 h 517007"/>
                <a:gd name="connsiteX4" fmla="*/ 0 w 843542"/>
                <a:gd name="connsiteY4" fmla="*/ 0 h 517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542" h="517007">
                  <a:moveTo>
                    <a:pt x="0" y="0"/>
                  </a:moveTo>
                  <a:lnTo>
                    <a:pt x="843542" y="0"/>
                  </a:lnTo>
                  <a:lnTo>
                    <a:pt x="843542" y="517007"/>
                  </a:lnTo>
                  <a:lnTo>
                    <a:pt x="0" y="5170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b="1"/>
              </a:pPr>
              <a:r>
                <a:rPr kumimoji="0" lang="en-AU" sz="20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ATAR English (or Literature or EALD)</a:t>
              </a:r>
              <a:endParaRPr kumimoji="0" lang="en-US" sz="20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1764CB86-5523-8E98-708F-48CC9FB7A69A}"/>
                </a:ext>
              </a:extLst>
            </p:cNvPr>
            <p:cNvSpPr/>
            <p:nvPr/>
          </p:nvSpPr>
          <p:spPr>
            <a:xfrm>
              <a:off x="1441832" y="1870879"/>
              <a:ext cx="3443352" cy="437655"/>
            </a:xfrm>
            <a:custGeom>
              <a:avLst/>
              <a:gdLst>
                <a:gd name="connsiteX0" fmla="*/ 0 w 3443352"/>
                <a:gd name="connsiteY0" fmla="*/ 0 h 437655"/>
                <a:gd name="connsiteX1" fmla="*/ 3443352 w 3443352"/>
                <a:gd name="connsiteY1" fmla="*/ 0 h 437655"/>
                <a:gd name="connsiteX2" fmla="*/ 3443352 w 3443352"/>
                <a:gd name="connsiteY2" fmla="*/ 437655 h 437655"/>
                <a:gd name="connsiteX3" fmla="*/ 0 w 3443352"/>
                <a:gd name="connsiteY3" fmla="*/ 437655 h 437655"/>
                <a:gd name="connsiteX4" fmla="*/ 0 w 3443352"/>
                <a:gd name="connsiteY4" fmla="*/ 0 h 43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352" h="437655">
                  <a:moveTo>
                    <a:pt x="0" y="0"/>
                  </a:moveTo>
                  <a:lnTo>
                    <a:pt x="3443352" y="0"/>
                  </a:lnTo>
                  <a:lnTo>
                    <a:pt x="3443352" y="437655"/>
                  </a:lnTo>
                  <a:lnTo>
                    <a:pt x="0" y="4376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Scaled score of 50.00 or higher – </a:t>
              </a:r>
              <a:r>
                <a:rPr kumimoji="0" lang="en-AU"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ELC for all universities </a:t>
              </a:r>
              <a:endParaRPr kumimoji="0" lang="en-US"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Near miss – TISC may </a:t>
              </a:r>
              <a:r>
                <a:rPr kumimoji="0" lang="en-AU" sz="16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concede </a:t>
              </a: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ELC for one or more unis</a:t>
              </a: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Final school grade of C or higher – </a:t>
              </a:r>
              <a:r>
                <a:rPr kumimoji="0" lang="en-AU"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ECU and Curtin</a:t>
              </a:r>
              <a:endParaRPr kumimoji="0" lang="en-US"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Any result (with </a:t>
              </a:r>
              <a:r>
                <a:rPr kumimoji="0" lang="en-AU" sz="16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Yr</a:t>
              </a: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12 completion) – </a:t>
              </a:r>
              <a:r>
                <a:rPr kumimoji="0" lang="en-AU"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Murdoch and Notre Dame</a:t>
              </a:r>
              <a:endParaRPr kumimoji="0" lang="en-US"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If scaled score &lt;50, will be invited to sit STAT in January for English competence.</a:t>
              </a: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0" name="Rectangle 9" descr="Newspaper">
              <a:extLst>
                <a:ext uri="{FF2B5EF4-FFF2-40B4-BE49-F238E27FC236}">
                  <a16:creationId xmlns:a16="http://schemas.microsoft.com/office/drawing/2014/main" id="{E681ED53-8408-2AA7-C95A-A1E8952537AF}"/>
                </a:ext>
              </a:extLst>
            </p:cNvPr>
            <p:cNvSpPr/>
            <p:nvPr/>
          </p:nvSpPr>
          <p:spPr>
            <a:xfrm>
              <a:off x="5421340" y="1201370"/>
              <a:ext cx="733361" cy="63319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Freeform: Shape 10">
              <a:extLst>
                <a:ext uri="{FF2B5EF4-FFF2-40B4-BE49-F238E27FC236}">
                  <a16:creationId xmlns:a16="http://schemas.microsoft.com/office/drawing/2014/main" id="{13389DD4-FDD6-E674-B816-A6CFC0DAC51C}"/>
                </a:ext>
              </a:extLst>
            </p:cNvPr>
            <p:cNvSpPr/>
            <p:nvPr/>
          </p:nvSpPr>
          <p:spPr>
            <a:xfrm>
              <a:off x="6234700" y="1200687"/>
              <a:ext cx="3443352" cy="517007"/>
            </a:xfrm>
            <a:custGeom>
              <a:avLst/>
              <a:gdLst>
                <a:gd name="connsiteX0" fmla="*/ 0 w 3443352"/>
                <a:gd name="connsiteY0" fmla="*/ 0 h 517007"/>
                <a:gd name="connsiteX1" fmla="*/ 3443352 w 3443352"/>
                <a:gd name="connsiteY1" fmla="*/ 0 h 517007"/>
                <a:gd name="connsiteX2" fmla="*/ 3443352 w 3443352"/>
                <a:gd name="connsiteY2" fmla="*/ 517007 h 517007"/>
                <a:gd name="connsiteX3" fmla="*/ 0 w 3443352"/>
                <a:gd name="connsiteY3" fmla="*/ 517007 h 517007"/>
                <a:gd name="connsiteX4" fmla="*/ 0 w 3443352"/>
                <a:gd name="connsiteY4" fmla="*/ 0 h 517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352" h="517007">
                  <a:moveTo>
                    <a:pt x="0" y="0"/>
                  </a:moveTo>
                  <a:lnTo>
                    <a:pt x="3443352" y="0"/>
                  </a:lnTo>
                  <a:lnTo>
                    <a:pt x="3443352" y="517007"/>
                  </a:lnTo>
                  <a:lnTo>
                    <a:pt x="0" y="5170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b="1"/>
              </a:pPr>
              <a:r>
                <a:rPr kumimoji="0" lang="en-AU" sz="20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General English (or Literature or EALD)</a:t>
              </a:r>
              <a:endParaRPr kumimoji="0" lang="en-US" sz="20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FD7DA9D4-8E96-5825-D16F-F2AC97F138DE}"/>
                </a:ext>
              </a:extLst>
            </p:cNvPr>
            <p:cNvSpPr/>
            <p:nvPr/>
          </p:nvSpPr>
          <p:spPr>
            <a:xfrm>
              <a:off x="5368265" y="1884912"/>
              <a:ext cx="3214661" cy="437655"/>
            </a:xfrm>
            <a:custGeom>
              <a:avLst/>
              <a:gdLst>
                <a:gd name="connsiteX0" fmla="*/ 0 w 3214661"/>
                <a:gd name="connsiteY0" fmla="*/ 0 h 437655"/>
                <a:gd name="connsiteX1" fmla="*/ 3214661 w 3214661"/>
                <a:gd name="connsiteY1" fmla="*/ 0 h 437655"/>
                <a:gd name="connsiteX2" fmla="*/ 3214661 w 3214661"/>
                <a:gd name="connsiteY2" fmla="*/ 437655 h 437655"/>
                <a:gd name="connsiteX3" fmla="*/ 0 w 3214661"/>
                <a:gd name="connsiteY3" fmla="*/ 437655 h 437655"/>
                <a:gd name="connsiteX4" fmla="*/ 0 w 3214661"/>
                <a:gd name="connsiteY4" fmla="*/ 0 h 437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661" h="437655">
                  <a:moveTo>
                    <a:pt x="0" y="0"/>
                  </a:moveTo>
                  <a:lnTo>
                    <a:pt x="3214661" y="0"/>
                  </a:lnTo>
                  <a:lnTo>
                    <a:pt x="3214661" y="437655"/>
                  </a:lnTo>
                  <a:lnTo>
                    <a:pt x="0" y="4376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Any result (with </a:t>
              </a:r>
              <a:r>
                <a:rPr kumimoji="0" lang="en-AU" sz="16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Yr</a:t>
              </a: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12 completion) – </a:t>
              </a:r>
              <a:r>
                <a:rPr kumimoji="0" lang="en-AU"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Murdoch and Notre Dame</a:t>
              </a:r>
              <a:endParaRPr kumimoji="0" lang="en-US"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Final school grade of A – </a:t>
              </a:r>
              <a:r>
                <a:rPr lang="en-AU" sz="1600" i="1" dirty="0">
                  <a:solidFill>
                    <a:prstClr val="black">
                      <a:hueOff val="0"/>
                      <a:satOff val="0"/>
                      <a:lumOff val="0"/>
                      <a:alphaOff val="0"/>
                    </a:prstClr>
                  </a:solidFill>
                  <a:latin typeface="Arial" panose="020B0604020202020204" pitchFamily="34" charset="0"/>
                  <a:cs typeface="Arial" panose="020B0604020202020204" pitchFamily="34" charset="0"/>
                </a:rPr>
                <a:t>Curtin</a:t>
              </a: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t>
              </a:r>
            </a:p>
            <a:p>
              <a:pPr marL="0" marR="0" lvl="0" indent="0" algn="l" defTabSz="488950" rtl="0" eaLnBrk="1" fontAlgn="auto" latinLnBrk="0" hangingPunct="1">
                <a:lnSpc>
                  <a:spcPct val="90000"/>
                </a:lnSpc>
                <a:spcBef>
                  <a:spcPct val="0"/>
                </a:spcBef>
                <a:spcAft>
                  <a:spcPct val="35000"/>
                </a:spcAft>
                <a:buClrTx/>
                <a:buSzTx/>
                <a:buFontTx/>
                <a:buNone/>
                <a:tabLst/>
                <a:defRPr/>
              </a:pPr>
              <a:r>
                <a:rPr lang="en-AU" sz="1600" dirty="0">
                  <a:solidFill>
                    <a:prstClr val="black">
                      <a:hueOff val="0"/>
                      <a:satOff val="0"/>
                      <a:lumOff val="0"/>
                      <a:alphaOff val="0"/>
                    </a:prstClr>
                  </a:solidFill>
                  <a:latin typeface="Arial" panose="020B0604020202020204" pitchFamily="34" charset="0"/>
                  <a:cs typeface="Arial" panose="020B0604020202020204" pitchFamily="34" charset="0"/>
                </a:rPr>
                <a:t>Final school grade of A </a:t>
              </a:r>
              <a:r>
                <a:rPr lang="en-AU" sz="1600" b="1" dirty="0">
                  <a:solidFill>
                    <a:prstClr val="black">
                      <a:hueOff val="0"/>
                      <a:satOff val="0"/>
                      <a:lumOff val="0"/>
                      <a:alphaOff val="0"/>
                    </a:prstClr>
                  </a:solidFill>
                  <a:latin typeface="Arial" panose="020B0604020202020204" pitchFamily="34" charset="0"/>
                  <a:cs typeface="Arial" panose="020B0604020202020204" pitchFamily="34" charset="0"/>
                </a:rPr>
                <a:t>and</a:t>
              </a:r>
              <a:r>
                <a:rPr lang="en-AU" sz="1600" dirty="0">
                  <a:solidFill>
                    <a:prstClr val="black">
                      <a:hueOff val="0"/>
                      <a:satOff val="0"/>
                      <a:lumOff val="0"/>
                      <a:alphaOff val="0"/>
                    </a:prstClr>
                  </a:solidFill>
                  <a:latin typeface="Arial" panose="020B0604020202020204" pitchFamily="34" charset="0"/>
                  <a:cs typeface="Arial" panose="020B0604020202020204" pitchFamily="34" charset="0"/>
                </a:rPr>
                <a:t> a Certificate IV – </a:t>
              </a:r>
              <a:r>
                <a:rPr lang="en-AU" sz="1600" i="1" dirty="0">
                  <a:solidFill>
                    <a:prstClr val="black">
                      <a:hueOff val="0"/>
                      <a:satOff val="0"/>
                      <a:lumOff val="0"/>
                      <a:alphaOff val="0"/>
                    </a:prstClr>
                  </a:solidFill>
                  <a:latin typeface="Arial" panose="020B0604020202020204" pitchFamily="34" charset="0"/>
                  <a:cs typeface="Arial" panose="020B0604020202020204" pitchFamily="34" charset="0"/>
                </a:rPr>
                <a:t>ECU </a:t>
              </a:r>
              <a:r>
                <a:rPr lang="en-AU" sz="1600" dirty="0">
                  <a:solidFill>
                    <a:prstClr val="black">
                      <a:hueOff val="0"/>
                      <a:satOff val="0"/>
                      <a:lumOff val="0"/>
                      <a:alphaOff val="0"/>
                    </a:prstClr>
                  </a:solidFill>
                  <a:latin typeface="Arial" panose="020B0604020202020204" pitchFamily="34" charset="0"/>
                  <a:cs typeface="Arial" panose="020B0604020202020204" pitchFamily="34" charset="0"/>
                </a:rPr>
                <a:t>(Experience-based Entry pathway only)</a:t>
              </a:r>
              <a:endParaRPr kumimoji="0" lang="en-US"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AU" sz="1600" b="0" i="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UWA </a:t>
              </a:r>
              <a:r>
                <a:rPr kumimoji="0" lang="en-AU"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you will need to have a letter giving you permission to sit STAT for English competence. You won’t be permitted to sit before the WACE exams end.</a:t>
              </a: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pic>
        <p:nvPicPr>
          <p:cNvPr id="4" name="Picture 3" descr="Logo&#10;&#10;Description automatically generated">
            <a:extLst>
              <a:ext uri="{FF2B5EF4-FFF2-40B4-BE49-F238E27FC236}">
                <a16:creationId xmlns:a16="http://schemas.microsoft.com/office/drawing/2014/main" id="{68E66119-029F-CC4C-17D6-ECC842E779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3881639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23478"/>
            <a:ext cx="7772401" cy="1021556"/>
          </a:xfrm>
        </p:spPr>
        <p:txBody>
          <a:bodyPr>
            <a:normAutofit fontScale="90000"/>
          </a:bodyPr>
          <a:lstStyle/>
          <a:p>
            <a:pPr algn="ctr"/>
            <a:r>
              <a:rPr lang="en-AU" sz="3600" b="1" cap="none" dirty="0">
                <a:solidFill>
                  <a:srgbClr val="0070C0"/>
                </a:solidFill>
                <a:latin typeface="Arial" panose="020B0604020202020204" pitchFamily="34" charset="0"/>
                <a:ea typeface="Open Sans" panose="020B0606030504020204" pitchFamily="34" charset="0"/>
                <a:cs typeface="Arial" panose="020B0604020202020204" pitchFamily="34" charset="0"/>
              </a:rPr>
              <a:t>English Language Competence for VET students</a:t>
            </a:r>
          </a:p>
        </p:txBody>
      </p:sp>
      <p:sp>
        <p:nvSpPr>
          <p:cNvPr id="3" name="TextBox 2">
            <a:extLst>
              <a:ext uri="{FF2B5EF4-FFF2-40B4-BE49-F238E27FC236}">
                <a16:creationId xmlns:a16="http://schemas.microsoft.com/office/drawing/2014/main" id="{175F6614-931D-3D88-AB61-25F21504A7C5}"/>
              </a:ext>
            </a:extLst>
          </p:cNvPr>
          <p:cNvSpPr txBox="1"/>
          <p:nvPr/>
        </p:nvSpPr>
        <p:spPr>
          <a:xfrm>
            <a:off x="683568" y="1275606"/>
            <a:ext cx="8060433" cy="3223896"/>
          </a:xfrm>
          <a:prstGeom prst="rect">
            <a:avLst/>
          </a:prstGeom>
          <a:noFill/>
        </p:spPr>
        <p:txBody>
          <a:bodyPr wrap="square" rtlCol="0">
            <a:spAutoFit/>
          </a:bodyPr>
          <a:lstStyle/>
          <a:p>
            <a:pPr marL="285750"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AQF Diploma: will meet ELC for all WA universities</a:t>
            </a:r>
          </a:p>
          <a:p>
            <a:pPr marL="285750"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AQF Certificate IV </a:t>
            </a:r>
            <a:r>
              <a:rPr lang="en-AU" b="1" dirty="0">
                <a:latin typeface="Arial" panose="020B0604020202020204" pitchFamily="34" charset="0"/>
                <a:cs typeface="Arial" panose="020B0604020202020204" pitchFamily="34" charset="0"/>
              </a:rPr>
              <a:t>plus</a:t>
            </a:r>
            <a:r>
              <a:rPr lang="en-AU" dirty="0">
                <a:latin typeface="Arial" panose="020B0604020202020204" pitchFamily="34" charset="0"/>
                <a:cs typeface="Arial" panose="020B0604020202020204" pitchFamily="34" charset="0"/>
              </a:rPr>
              <a:t> ATAR English (or Literature or EALD):</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meet ELC for Murdoch and Notre Dame</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meet ELC for Curtin and ECU if you get a final school grade of C or higher </a:t>
            </a:r>
            <a:r>
              <a:rPr lang="en-AU" i="1" dirty="0">
                <a:latin typeface="Arial" panose="020B0604020202020204" pitchFamily="34" charset="0"/>
                <a:cs typeface="Arial" panose="020B0604020202020204" pitchFamily="34" charset="0"/>
              </a:rPr>
              <a:t>or</a:t>
            </a:r>
            <a:r>
              <a:rPr lang="en-AU" dirty="0">
                <a:latin typeface="Arial" panose="020B0604020202020204" pitchFamily="34" charset="0"/>
                <a:cs typeface="Arial" panose="020B0604020202020204" pitchFamily="34" charset="0"/>
              </a:rPr>
              <a:t> a final scaled score of 50.00 or higher.</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meet ELC for UWA if you achieve a final scaled score of 50.00 or higher – but may not meet their minimum entry requirements – contact UWA for details.</a:t>
            </a:r>
          </a:p>
          <a:p>
            <a:pPr marL="742950" lvl="1" indent="-285750">
              <a:lnSpc>
                <a:spcPct val="114000"/>
              </a:lnSpc>
              <a:buClr>
                <a:srgbClr val="0070C0"/>
              </a:buClr>
              <a:buFont typeface="Arial" panose="020B0604020202020204" pitchFamily="34" charset="0"/>
              <a:buChar char="•"/>
            </a:pPr>
            <a:r>
              <a:rPr lang="en-AU" dirty="0">
                <a:latin typeface="Arial" panose="020B0604020202020204" pitchFamily="34" charset="0"/>
                <a:cs typeface="Arial" panose="020B0604020202020204" pitchFamily="34" charset="0"/>
              </a:rPr>
              <a:t>Will be able to book STAT Written English in January if ELC not achieved.</a:t>
            </a:r>
          </a:p>
        </p:txBody>
      </p:sp>
      <p:pic>
        <p:nvPicPr>
          <p:cNvPr id="4" name="Picture 3" descr="Logo&#10;&#10;Description automatically generated">
            <a:extLst>
              <a:ext uri="{FF2B5EF4-FFF2-40B4-BE49-F238E27FC236}">
                <a16:creationId xmlns:a16="http://schemas.microsoft.com/office/drawing/2014/main" id="{266201A4-2A3C-0BE9-617F-EB2E1AEE0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16" y="4659982"/>
            <a:ext cx="1076030" cy="360040"/>
          </a:xfrm>
          <a:prstGeom prst="rect">
            <a:avLst/>
          </a:prstGeom>
        </p:spPr>
      </p:pic>
    </p:spTree>
    <p:extLst>
      <p:ext uri="{BB962C8B-B14F-4D97-AF65-F5344CB8AC3E}">
        <p14:creationId xmlns:p14="http://schemas.microsoft.com/office/powerpoint/2010/main" val="22487020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17.2|70.6"/>
</p:tagLst>
</file>

<file path=ppt/tags/tag3.xml><?xml version="1.0" encoding="utf-8"?>
<p:tagLst xmlns:a="http://schemas.openxmlformats.org/drawingml/2006/main" xmlns:r="http://schemas.openxmlformats.org/officeDocument/2006/relationships" xmlns:p="http://schemas.openxmlformats.org/presentationml/2006/main">
  <p:tag name="TIMING" val="|12.1|0.9|1.4|1.7"/>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E67C8"/>
      </a:accent1>
      <a:accent2>
        <a:srgbClr val="5ECCF3"/>
      </a:accent2>
      <a:accent3>
        <a:srgbClr val="A7EA52"/>
      </a:accent3>
      <a:accent4>
        <a:srgbClr val="5DCEAF"/>
      </a:accent4>
      <a:accent5>
        <a:srgbClr val="FF8021"/>
      </a:accent5>
      <a:accent6>
        <a:srgbClr val="F14124"/>
      </a:accent6>
      <a:hlink>
        <a:srgbClr val="0000FF"/>
      </a:hlink>
      <a:folHlink>
        <a:srgbClr val="FF00FF"/>
      </a:folHlink>
    </a:clrScheme>
    <a:fontScheme name="Office Theme">
      <a:majorFont>
        <a:latin typeface="Times New Roman"/>
        <a:ea typeface="Times New Roman"/>
        <a:cs typeface="Times New Roman"/>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E441FD01B5AC4E9B1D1BD0A54B29B2" ma:contentTypeVersion="17" ma:contentTypeDescription="Create a new document." ma:contentTypeScope="" ma:versionID="de268045fde3fd3ef5fef6c8d0eb828e">
  <xsd:schema xmlns:xsd="http://www.w3.org/2001/XMLSchema" xmlns:xs="http://www.w3.org/2001/XMLSchema" xmlns:p="http://schemas.microsoft.com/office/2006/metadata/properties" xmlns:ns3="c1fe135e-26e7-4b49-8347-5adbf742f562" xmlns:ns4="3d51c37a-605e-4adb-bff3-fd509391fdbe" targetNamespace="http://schemas.microsoft.com/office/2006/metadata/properties" ma:root="true" ma:fieldsID="b8f3b387c5db1a7638e331afb3000a6d" ns3:_="" ns4:_="">
    <xsd:import namespace="c1fe135e-26e7-4b49-8347-5adbf742f562"/>
    <xsd:import namespace="3d51c37a-605e-4adb-bff3-fd509391fdb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MediaServiceObjectDetectorVersions" minOccurs="0"/>
                <xsd:element ref="ns3:_activity"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e135e-26e7-4b49-8347-5adbf742f5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51c37a-605e-4adb-bff3-fd509391fdb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1fe135e-26e7-4b49-8347-5adbf742f562" xsi:nil="true"/>
  </documentManagement>
</p:properties>
</file>

<file path=customXml/itemProps1.xml><?xml version="1.0" encoding="utf-8"?>
<ds:datastoreItem xmlns:ds="http://schemas.openxmlformats.org/officeDocument/2006/customXml" ds:itemID="{FF3F332A-05B5-496D-A259-7AB7843A56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fe135e-26e7-4b49-8347-5adbf742f562"/>
    <ds:schemaRef ds:uri="3d51c37a-605e-4adb-bff3-fd509391fd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AB7E2F-DF38-4DC2-BC62-E87B4F759AAB}">
  <ds:schemaRefs>
    <ds:schemaRef ds:uri="http://schemas.microsoft.com/sharepoint/v3/contenttype/forms"/>
  </ds:schemaRefs>
</ds:datastoreItem>
</file>

<file path=customXml/itemProps3.xml><?xml version="1.0" encoding="utf-8"?>
<ds:datastoreItem xmlns:ds="http://schemas.openxmlformats.org/officeDocument/2006/customXml" ds:itemID="{7C91F35B-3811-4DB2-96DF-153A1120F628}">
  <ds:schemaRefs>
    <ds:schemaRef ds:uri="http://schemas.microsoft.com/office/2006/documentManagement/types"/>
    <ds:schemaRef ds:uri="http://purl.org/dc/dcmitype/"/>
    <ds:schemaRef ds:uri="3d51c37a-605e-4adb-bff3-fd509391fdbe"/>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c1fe135e-26e7-4b49-8347-5adbf742f562"/>
    <ds:schemaRef ds:uri="http://purl.org/dc/terms/"/>
  </ds:schemaRefs>
</ds:datastoreItem>
</file>

<file path=docProps/app.xml><?xml version="1.0" encoding="utf-8"?>
<Properties xmlns="http://schemas.openxmlformats.org/officeDocument/2006/extended-properties" xmlns:vt="http://schemas.openxmlformats.org/officeDocument/2006/docPropsVTypes">
  <Template>Slice</Template>
  <TotalTime>0</TotalTime>
  <Words>12276</Words>
  <Application>Microsoft Office PowerPoint</Application>
  <PresentationFormat>On-screen Show (16:9)</PresentationFormat>
  <Paragraphs>1375</Paragraphs>
  <Slides>70</Slides>
  <Notes>70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Arial Black</vt:lpstr>
      <vt:lpstr>Calibri</vt:lpstr>
      <vt:lpstr>Century Gothic</vt:lpstr>
      <vt:lpstr>Corbel</vt:lpstr>
      <vt:lpstr>Helvetica</vt:lpstr>
      <vt:lpstr>Open Sans</vt:lpstr>
      <vt:lpstr>Times New Roman</vt:lpstr>
      <vt:lpstr>Wingdings 3</vt:lpstr>
      <vt:lpstr>Slice</vt:lpstr>
      <vt:lpstr>PowerPoint Presentation</vt:lpstr>
      <vt:lpstr>In this presentation</vt:lpstr>
      <vt:lpstr>PowerPoint Presentation</vt:lpstr>
      <vt:lpstr>PowerPoint Presentation</vt:lpstr>
      <vt:lpstr>Entry requirements</vt:lpstr>
      <vt:lpstr>PowerPoint Presentation</vt:lpstr>
      <vt:lpstr>University Admission Requirements (WA Year 12 Students)</vt:lpstr>
      <vt:lpstr>English Language Competence (ELC)</vt:lpstr>
      <vt:lpstr>English Language Competence for VET students</vt:lpstr>
      <vt:lpstr>English Language Competence for VET students</vt:lpstr>
      <vt:lpstr>English Language Competence – Enabling Programs</vt:lpstr>
      <vt:lpstr>International Baccalaureate (IB)</vt:lpstr>
      <vt:lpstr>What’s an IB Admissions Score?</vt:lpstr>
      <vt:lpstr>What’s an IB Admissions Score?</vt:lpstr>
      <vt:lpstr>The ATAR</vt:lpstr>
      <vt:lpstr>PowerPoint Presentation</vt:lpstr>
      <vt:lpstr>PowerPoint Presentation</vt:lpstr>
      <vt:lpstr>PowerPoint Presentation</vt:lpstr>
      <vt:lpstr>PowerPoint Presentation</vt:lpstr>
      <vt:lpstr>PowerPoint Presentation</vt:lpstr>
      <vt:lpstr>PowerPoint Presentation</vt:lpstr>
      <vt:lpstr>From raw marks to scaled scores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TEA/ATAR Summary Table 2024  FOR ILLUSTRATION PURPOSES ONLY</vt:lpstr>
      <vt:lpstr>PowerPoint Presentation</vt:lpstr>
      <vt:lpstr>PowerPoint Presentation</vt:lpstr>
      <vt:lpstr>Education Access Scheme</vt:lpstr>
      <vt:lpstr>Applications &amp; Offers</vt:lpstr>
      <vt:lpstr>Apply Through TISC </vt:lpstr>
      <vt:lpstr>PowerPoint Presentation</vt:lpstr>
      <vt:lpstr>PowerPoint Presentation</vt:lpstr>
      <vt:lpstr>PowerPoint Presentation</vt:lpstr>
      <vt:lpstr>PowerPoint Presentation</vt:lpstr>
      <vt:lpstr>PowerPoint Presentation</vt:lpstr>
      <vt:lpstr>Online Application – Tips</vt:lpstr>
      <vt:lpstr>PowerPoint Presentation</vt:lpstr>
      <vt:lpstr>PowerPoint Presentation</vt:lpstr>
      <vt:lpstr>PowerPoint Presentation</vt:lpstr>
      <vt:lpstr>PowerPoint Presentation</vt:lpstr>
      <vt:lpstr>PowerPoint Presentation</vt:lpstr>
      <vt:lpstr>Results  (for WACE ATAR students)</vt:lpstr>
      <vt:lpstr>PowerPoint Presentation</vt:lpstr>
      <vt:lpstr>PowerPoint Presentation</vt:lpstr>
      <vt:lpstr>PowerPoint Presentation</vt:lpstr>
      <vt:lpstr>Early Offers</vt:lpstr>
      <vt:lpstr>Main &amp; Second Round Offers</vt:lpstr>
      <vt:lpstr>PowerPoint Presentation</vt:lpstr>
      <vt:lpstr>No Main Round Offer</vt:lpstr>
      <vt:lpstr>PowerPoint Presentation</vt:lpstr>
      <vt:lpstr>Alternative Pathways</vt:lpstr>
      <vt:lpstr>Deferral – A Gap Year</vt:lpstr>
      <vt:lpstr>Where Can I Find More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2025-04-17T03:01:40Z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0x01010024E441FD01B5AC4E9B1D1BD0A54B29B2</vt:lpwstr>
  </property>
</Properties>
</file>